
<file path=[Content_Types].xml><?xml version="1.0" encoding="utf-8"?>
<Types xmlns="http://schemas.openxmlformats.org/package/2006/content-types">
  <Default Extension="png" ContentType="image/png"/>
  <Default Extension="vsd" ContentType="application/vnd.visio"/>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tiff" ContentType="image/tiff"/>
  <Default Extension="vml" ContentType="application/vnd.openxmlformats-officedocument.vmlDrawing"/>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2.jpg" ContentType="image/jpeg"/>
  <Override PartName="/ppt/media/image83.jpg" ContentType="image/jpeg"/>
  <Override PartName="/ppt/media/image84.jpg" ContentType="image/jpeg"/>
  <Override PartName="/ppt/media/image85.jpg" ContentType="image/jpeg"/>
  <Override PartName="/ppt/media/image86.jpg" ContentType="image/jpeg"/>
  <Override PartName="/ppt/notesSlides/notesSlide8.xml" ContentType="application/vnd.openxmlformats-officedocument.presentationml.notesSlide+xml"/>
  <Override PartName="/ppt/media/image92.jpg" ContentType="image/jpeg"/>
  <Override PartName="/ppt/media/image125.jpg" ContentType="image/jpeg"/>
  <Override PartName="/ppt/media/image128.jpg" ContentType="image/jpeg"/>
  <Override PartName="/ppt/media/image13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92" r:id="rId1"/>
    <p:sldMasterId id="2147483810" r:id="rId2"/>
  </p:sldMasterIdLst>
  <p:notesMasterIdLst>
    <p:notesMasterId r:id="rId110"/>
  </p:notesMasterIdLst>
  <p:sldIdLst>
    <p:sldId id="256" r:id="rId3"/>
    <p:sldId id="352" r:id="rId4"/>
    <p:sldId id="354" r:id="rId5"/>
    <p:sldId id="353" r:id="rId6"/>
    <p:sldId id="355" r:id="rId7"/>
    <p:sldId id="356" r:id="rId8"/>
    <p:sldId id="257" r:id="rId9"/>
    <p:sldId id="358" r:id="rId10"/>
    <p:sldId id="361" r:id="rId11"/>
    <p:sldId id="362" r:id="rId12"/>
    <p:sldId id="258" r:id="rId13"/>
    <p:sldId id="360" r:id="rId14"/>
    <p:sldId id="359" r:id="rId15"/>
    <p:sldId id="259" r:id="rId16"/>
    <p:sldId id="260" r:id="rId17"/>
    <p:sldId id="357"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90" r:id="rId47"/>
    <p:sldId id="289" r:id="rId48"/>
    <p:sldId id="351" r:id="rId49"/>
    <p:sldId id="291" r:id="rId50"/>
    <p:sldId id="292" r:id="rId51"/>
    <p:sldId id="346" r:id="rId52"/>
    <p:sldId id="347" r:id="rId53"/>
    <p:sldId id="348" r:id="rId54"/>
    <p:sldId id="349" r:id="rId55"/>
    <p:sldId id="350" r:id="rId56"/>
    <p:sldId id="293" r:id="rId57"/>
    <p:sldId id="342" r:id="rId58"/>
    <p:sldId id="343" r:id="rId59"/>
    <p:sldId id="344" r:id="rId60"/>
    <p:sldId id="345" r:id="rId61"/>
    <p:sldId id="333" r:id="rId62"/>
    <p:sldId id="334" r:id="rId63"/>
    <p:sldId id="335" r:id="rId64"/>
    <p:sldId id="336" r:id="rId65"/>
    <p:sldId id="337" r:id="rId66"/>
    <p:sldId id="338" r:id="rId67"/>
    <p:sldId id="339" r:id="rId68"/>
    <p:sldId id="340" r:id="rId69"/>
    <p:sldId id="341" r:id="rId70"/>
    <p:sldId id="294" r:id="rId71"/>
    <p:sldId id="296" r:id="rId72"/>
    <p:sldId id="297" r:id="rId73"/>
    <p:sldId id="298" r:id="rId74"/>
    <p:sldId id="299" r:id="rId75"/>
    <p:sldId id="300" r:id="rId76"/>
    <p:sldId id="301" r:id="rId77"/>
    <p:sldId id="302" r:id="rId78"/>
    <p:sldId id="303" r:id="rId79"/>
    <p:sldId id="304" r:id="rId80"/>
    <p:sldId id="305" r:id="rId81"/>
    <p:sldId id="306" r:id="rId82"/>
    <p:sldId id="307" r:id="rId83"/>
    <p:sldId id="308" r:id="rId84"/>
    <p:sldId id="309" r:id="rId85"/>
    <p:sldId id="321" r:id="rId86"/>
    <p:sldId id="322" r:id="rId87"/>
    <p:sldId id="323" r:id="rId88"/>
    <p:sldId id="310" r:id="rId89"/>
    <p:sldId id="311" r:id="rId90"/>
    <p:sldId id="312" r:id="rId91"/>
    <p:sldId id="313" r:id="rId92"/>
    <p:sldId id="314" r:id="rId93"/>
    <p:sldId id="317" r:id="rId94"/>
    <p:sldId id="318" r:id="rId95"/>
    <p:sldId id="319" r:id="rId96"/>
    <p:sldId id="320" r:id="rId97"/>
    <p:sldId id="315" r:id="rId98"/>
    <p:sldId id="316" r:id="rId99"/>
    <p:sldId id="295" r:id="rId100"/>
    <p:sldId id="324" r:id="rId101"/>
    <p:sldId id="325" r:id="rId102"/>
    <p:sldId id="326" r:id="rId103"/>
    <p:sldId id="327" r:id="rId104"/>
    <p:sldId id="328" r:id="rId105"/>
    <p:sldId id="329" r:id="rId106"/>
    <p:sldId id="330" r:id="rId107"/>
    <p:sldId id="331" r:id="rId108"/>
    <p:sldId id="332" r:id="rId10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7621" autoAdjust="0"/>
  </p:normalViewPr>
  <p:slideViewPr>
    <p:cSldViewPr snapToGrid="0">
      <p:cViewPr varScale="1">
        <p:scale>
          <a:sx n="46" d="100"/>
          <a:sy n="46" d="100"/>
        </p:scale>
        <p:origin x="48" y="420"/>
      </p:cViewPr>
      <p:guideLst/>
    </p:cSldViewPr>
  </p:slideViewPr>
  <p:outlineViewPr>
    <p:cViewPr>
      <p:scale>
        <a:sx n="33" d="100"/>
        <a:sy n="33" d="100"/>
      </p:scale>
      <p:origin x="0" y="-522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D506A2-AD06-4AD4-8884-E1A99525EAF7}"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CN" altLang="en-US"/>
        </a:p>
      </dgm:t>
    </dgm:pt>
    <dgm:pt modelId="{CC9B8A11-C6C5-49D1-8CA0-7ED91AF4C891}">
      <dgm:prSet phldrT="[文本]"/>
      <dgm:spPr>
        <a:xfrm>
          <a:off x="4697" y="78449"/>
          <a:ext cx="2135698" cy="734399"/>
        </a:xfrm>
        <a:prstGeom prst="roundRect">
          <a:avLst>
            <a:gd name="adj" fmla="val 1000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ln>
        <a:effectLst/>
      </dgm:spPr>
      <dgm:t>
        <a:bodyPr/>
        <a:lstStyle/>
        <a:p>
          <a:r>
            <a:rPr lang="zh-CN" altLang="en-US" smtClean="0">
              <a:solidFill>
                <a:sysClr val="window" lastClr="FFFFFF"/>
              </a:solidFill>
              <a:latin typeface="Century Gothic" panose="020B0502020202020204"/>
              <a:ea typeface="幼圆" panose="02010509060101010101" pitchFamily="49" charset="-122"/>
              <a:cs typeface="+mn-cs"/>
            </a:rPr>
            <a:t>数学建模</a:t>
          </a:r>
          <a:endParaRPr lang="zh-CN" altLang="en-US">
            <a:solidFill>
              <a:sysClr val="window" lastClr="FFFFFF"/>
            </a:solidFill>
            <a:latin typeface="Century Gothic" panose="020B0502020202020204"/>
            <a:ea typeface="幼圆" panose="02010509060101010101" pitchFamily="49" charset="-122"/>
            <a:cs typeface="+mn-cs"/>
          </a:endParaRPr>
        </a:p>
      </dgm:t>
    </dgm:pt>
    <dgm:pt modelId="{554896CC-D77D-4D22-88AA-0D4E0D6F4A9E}" type="parTrans" cxnId="{56D99D95-85A6-435C-803E-D58892F0C440}">
      <dgm:prSet/>
      <dgm:spPr/>
      <dgm:t>
        <a:bodyPr/>
        <a:lstStyle/>
        <a:p>
          <a:endParaRPr lang="zh-CN" altLang="en-US"/>
        </a:p>
      </dgm:t>
    </dgm:pt>
    <dgm:pt modelId="{B4F2B4FD-7F61-4A0F-A6AD-C549A0C66FBD}" type="sibTrans" cxnId="{56D99D95-85A6-435C-803E-D58892F0C440}">
      <dgm:prSet/>
      <dgm:spPr>
        <a:xfrm>
          <a:off x="2464160" y="57386"/>
          <a:ext cx="686380" cy="531727"/>
        </a:xfrm>
        <a:prstGeom prst="rightArrow">
          <a:avLst>
            <a:gd name="adj1" fmla="val 60000"/>
            <a:gd name="adj2" fmla="val 50000"/>
          </a:avLst>
        </a:prstGeom>
        <a:solidFill>
          <a:srgbClr val="A53010">
            <a:tint val="60000"/>
            <a:hueOff val="0"/>
            <a:satOff val="0"/>
            <a:lumOff val="0"/>
            <a:alphaOff val="0"/>
          </a:srgbClr>
        </a:solidFill>
        <a:ln>
          <a:noFill/>
        </a:ln>
        <a:effectLst/>
      </dgm:spPr>
      <dgm:t>
        <a:bodyPr/>
        <a:lstStyle/>
        <a:p>
          <a:endParaRPr lang="zh-CN" altLang="en-US">
            <a:solidFill>
              <a:sysClr val="window" lastClr="FFFFFF"/>
            </a:solidFill>
            <a:latin typeface="Century Gothic" panose="020B0502020202020204"/>
            <a:ea typeface="幼圆" panose="02010509060101010101" pitchFamily="49" charset="-122"/>
            <a:cs typeface="+mn-cs"/>
          </a:endParaRPr>
        </a:p>
      </dgm:t>
    </dgm:pt>
    <dgm:pt modelId="{80C8CE03-7315-4F3F-8F2C-1C725DE6720A}">
      <dgm:prSet phldrT="[文本]" custT="1"/>
      <dgm:spPr>
        <a:xfrm>
          <a:off x="442129" y="568049"/>
          <a:ext cx="2135698" cy="3949312"/>
        </a:xfrm>
        <a:prstGeom prst="roundRect">
          <a:avLst>
            <a:gd name="adj" fmla="val 10000"/>
          </a:avLst>
        </a:prstGeom>
        <a:solidFill>
          <a:sysClr val="window" lastClr="FFFFFF">
            <a:alpha val="90000"/>
            <a:hueOff val="0"/>
            <a:satOff val="0"/>
            <a:lumOff val="0"/>
            <a:alphaOff val="0"/>
          </a:sysClr>
        </a:solidFill>
        <a:ln w="15875" cap="rnd" cmpd="sng" algn="ctr">
          <a:solidFill>
            <a:srgbClr val="A53010">
              <a:hueOff val="0"/>
              <a:satOff val="0"/>
              <a:lumOff val="0"/>
              <a:alphaOff val="0"/>
            </a:srgbClr>
          </a:solidFill>
          <a:prstDash val="solid"/>
        </a:ln>
        <a:effectLst/>
      </dgm:spPr>
      <dgm:t>
        <a:bodyPr/>
        <a:lstStyle/>
        <a:p>
          <a:r>
            <a:rPr lang="zh-CN" altLang="en-US" sz="2000" smtClean="0">
              <a:solidFill>
                <a:sysClr val="windowText" lastClr="000000">
                  <a:hueOff val="0"/>
                  <a:satOff val="0"/>
                  <a:lumOff val="0"/>
                  <a:alphaOff val="0"/>
                </a:sysClr>
              </a:solidFill>
              <a:latin typeface="Century Gothic" panose="020B0502020202020204"/>
              <a:ea typeface="幼圆" panose="02010509060101010101" pitchFamily="49" charset="-122"/>
              <a:cs typeface="+mn-cs"/>
            </a:rPr>
            <a:t>依据有关的学科理论，对所研究的对象或者现象确定一系列的数量、逻辑关系，及一套数学公式或者方程式。</a:t>
          </a:r>
          <a:endParaRPr lang="zh-CN" altLang="en-US" sz="2000">
            <a:solidFill>
              <a:sysClr val="windowText" lastClr="000000">
                <a:hueOff val="0"/>
                <a:satOff val="0"/>
                <a:lumOff val="0"/>
                <a:alphaOff val="0"/>
              </a:sysClr>
            </a:solidFill>
            <a:latin typeface="Century Gothic" panose="020B0502020202020204"/>
            <a:ea typeface="幼圆" panose="02010509060101010101" pitchFamily="49" charset="-122"/>
            <a:cs typeface="+mn-cs"/>
          </a:endParaRPr>
        </a:p>
      </dgm:t>
    </dgm:pt>
    <dgm:pt modelId="{07A9B01C-5CFB-4019-8A6F-E644D9FECCC5}" type="parTrans" cxnId="{523731C4-BC4A-472A-AF10-2ED540828543}">
      <dgm:prSet/>
      <dgm:spPr/>
      <dgm:t>
        <a:bodyPr/>
        <a:lstStyle/>
        <a:p>
          <a:endParaRPr lang="zh-CN" altLang="en-US"/>
        </a:p>
      </dgm:t>
    </dgm:pt>
    <dgm:pt modelId="{30735B9F-6596-43C7-B8E7-6D7D2BD7A82C}" type="sibTrans" cxnId="{523731C4-BC4A-472A-AF10-2ED540828543}">
      <dgm:prSet/>
      <dgm:spPr/>
      <dgm:t>
        <a:bodyPr/>
        <a:lstStyle/>
        <a:p>
          <a:endParaRPr lang="zh-CN" altLang="en-US"/>
        </a:p>
      </dgm:t>
    </dgm:pt>
    <dgm:pt modelId="{2CD6A949-937E-42CA-A476-07451129CA0F}">
      <dgm:prSet phldrT="[文本]"/>
      <dgm:spPr>
        <a:xfrm>
          <a:off x="3435452" y="78449"/>
          <a:ext cx="2135698" cy="734399"/>
        </a:xfrm>
        <a:prstGeom prst="roundRect">
          <a:avLst>
            <a:gd name="adj" fmla="val 1000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ln>
        <a:effectLst/>
      </dgm:spPr>
      <dgm:t>
        <a:bodyPr/>
        <a:lstStyle/>
        <a:p>
          <a:r>
            <a:rPr lang="zh-CN" altLang="en-US" smtClean="0">
              <a:solidFill>
                <a:sysClr val="window" lastClr="FFFFFF"/>
              </a:solidFill>
              <a:latin typeface="Century Gothic" panose="020B0502020202020204"/>
              <a:ea typeface="幼圆" panose="02010509060101010101" pitchFamily="49" charset="-122"/>
              <a:cs typeface="+mn-cs"/>
            </a:rPr>
            <a:t>计算方法</a:t>
          </a:r>
          <a:endParaRPr lang="zh-CN" altLang="en-US">
            <a:solidFill>
              <a:sysClr val="window" lastClr="FFFFFF"/>
            </a:solidFill>
            <a:latin typeface="Century Gothic" panose="020B0502020202020204"/>
            <a:ea typeface="幼圆" panose="02010509060101010101" pitchFamily="49" charset="-122"/>
            <a:cs typeface="+mn-cs"/>
          </a:endParaRPr>
        </a:p>
      </dgm:t>
    </dgm:pt>
    <dgm:pt modelId="{EF264B34-CD60-42A5-9BA0-DA4A84F99737}" type="parTrans" cxnId="{368A8F9B-06CB-4765-B160-9EA2DF845E10}">
      <dgm:prSet/>
      <dgm:spPr/>
      <dgm:t>
        <a:bodyPr/>
        <a:lstStyle/>
        <a:p>
          <a:endParaRPr lang="zh-CN" altLang="en-US"/>
        </a:p>
      </dgm:t>
    </dgm:pt>
    <dgm:pt modelId="{1CA4D54F-7504-4A65-8CFE-5459B8121FB2}" type="sibTrans" cxnId="{368A8F9B-06CB-4765-B160-9EA2DF845E10}">
      <dgm:prSet/>
      <dgm:spPr>
        <a:xfrm>
          <a:off x="5894916" y="57386"/>
          <a:ext cx="686380" cy="531727"/>
        </a:xfrm>
        <a:prstGeom prst="rightArrow">
          <a:avLst>
            <a:gd name="adj1" fmla="val 60000"/>
            <a:gd name="adj2" fmla="val 50000"/>
          </a:avLst>
        </a:prstGeom>
        <a:solidFill>
          <a:srgbClr val="A53010">
            <a:tint val="60000"/>
            <a:hueOff val="0"/>
            <a:satOff val="0"/>
            <a:lumOff val="0"/>
            <a:alphaOff val="0"/>
          </a:srgbClr>
        </a:solidFill>
        <a:ln>
          <a:noFill/>
        </a:ln>
        <a:effectLst/>
      </dgm:spPr>
      <dgm:t>
        <a:bodyPr/>
        <a:lstStyle/>
        <a:p>
          <a:endParaRPr lang="zh-CN" altLang="en-US">
            <a:solidFill>
              <a:sysClr val="window" lastClr="FFFFFF"/>
            </a:solidFill>
            <a:latin typeface="Century Gothic" panose="020B0502020202020204"/>
            <a:ea typeface="幼圆" panose="02010509060101010101" pitchFamily="49" charset="-122"/>
            <a:cs typeface="+mn-cs"/>
          </a:endParaRPr>
        </a:p>
      </dgm:t>
    </dgm:pt>
    <dgm:pt modelId="{870E839D-E272-4A8F-8124-9A26D61C841C}">
      <dgm:prSet phldrT="[文本]" custT="1"/>
      <dgm:spPr>
        <a:xfrm>
          <a:off x="3872885" y="568049"/>
          <a:ext cx="2135698" cy="3949312"/>
        </a:xfrm>
        <a:prstGeom prst="roundRect">
          <a:avLst>
            <a:gd name="adj" fmla="val 10000"/>
          </a:avLst>
        </a:prstGeom>
        <a:solidFill>
          <a:sysClr val="window" lastClr="FFFFFF">
            <a:alpha val="90000"/>
            <a:hueOff val="0"/>
            <a:satOff val="0"/>
            <a:lumOff val="0"/>
            <a:alphaOff val="0"/>
          </a:sysClr>
        </a:solidFill>
        <a:ln w="15875" cap="rnd" cmpd="sng" algn="ctr">
          <a:solidFill>
            <a:srgbClr val="A53010">
              <a:hueOff val="0"/>
              <a:satOff val="0"/>
              <a:lumOff val="0"/>
              <a:alphaOff val="0"/>
            </a:srgbClr>
          </a:solidFill>
          <a:prstDash val="solid"/>
        </a:ln>
        <a:effectLst/>
      </dgm:spPr>
      <dgm:t>
        <a:bodyPr/>
        <a:lstStyle/>
        <a:p>
          <a:r>
            <a:rPr lang="zh-CN" altLang="en-US" sz="1600" smtClean="0">
              <a:solidFill>
                <a:sysClr val="windowText" lastClr="000000">
                  <a:hueOff val="0"/>
                  <a:satOff val="0"/>
                  <a:lumOff val="0"/>
                  <a:alphaOff val="0"/>
                </a:sysClr>
              </a:solidFill>
              <a:latin typeface="Century Gothic" panose="020B0502020202020204"/>
              <a:ea typeface="幼圆" panose="02010509060101010101" pitchFamily="49" charset="-122"/>
              <a:cs typeface="+mn-cs"/>
            </a:rPr>
            <a:t>数学建模建立的控制方程一般都是连续、光滑的可导函数，首先将此类方程离散化，即把问题转化为包含有限个未知数的离散形式，如有限代数方程组，然后往往将其再转化为矩阵形式，运用线性代数的相关知识求解。</a:t>
          </a:r>
          <a:endParaRPr lang="zh-CN" altLang="en-US" sz="1600">
            <a:solidFill>
              <a:sysClr val="windowText" lastClr="000000">
                <a:hueOff val="0"/>
                <a:satOff val="0"/>
                <a:lumOff val="0"/>
                <a:alphaOff val="0"/>
              </a:sysClr>
            </a:solidFill>
            <a:latin typeface="Century Gothic" panose="020B0502020202020204"/>
            <a:ea typeface="幼圆" panose="02010509060101010101" pitchFamily="49" charset="-122"/>
            <a:cs typeface="+mn-cs"/>
          </a:endParaRPr>
        </a:p>
      </dgm:t>
    </dgm:pt>
    <dgm:pt modelId="{2DB74ECB-AE11-43BD-802A-338CAE90A12F}" type="parTrans" cxnId="{6FA2E384-3A6E-4CFD-A456-9A3A107B45B1}">
      <dgm:prSet/>
      <dgm:spPr/>
      <dgm:t>
        <a:bodyPr/>
        <a:lstStyle/>
        <a:p>
          <a:endParaRPr lang="zh-CN" altLang="en-US"/>
        </a:p>
      </dgm:t>
    </dgm:pt>
    <dgm:pt modelId="{BF81AA07-70F8-484E-BBA2-A5F65BF7C484}" type="sibTrans" cxnId="{6FA2E384-3A6E-4CFD-A456-9A3A107B45B1}">
      <dgm:prSet/>
      <dgm:spPr/>
      <dgm:t>
        <a:bodyPr/>
        <a:lstStyle/>
        <a:p>
          <a:endParaRPr lang="zh-CN" altLang="en-US"/>
        </a:p>
      </dgm:t>
    </dgm:pt>
    <dgm:pt modelId="{773437EF-2129-483E-8B99-03F0D0BA7B4B}">
      <dgm:prSet phldrT="[文本]"/>
      <dgm:spPr>
        <a:xfrm>
          <a:off x="6866208" y="78449"/>
          <a:ext cx="2135698" cy="734399"/>
        </a:xfrm>
        <a:prstGeom prst="roundRect">
          <a:avLst>
            <a:gd name="adj" fmla="val 1000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ln>
        <a:effectLst/>
      </dgm:spPr>
      <dgm:t>
        <a:bodyPr/>
        <a:lstStyle/>
        <a:p>
          <a:r>
            <a:rPr lang="zh-CN" altLang="en-US" smtClean="0">
              <a:solidFill>
                <a:sysClr val="window" lastClr="FFFFFF"/>
              </a:solidFill>
              <a:latin typeface="Century Gothic" panose="020B0502020202020204"/>
              <a:ea typeface="幼圆" panose="02010509060101010101" pitchFamily="49" charset="-122"/>
              <a:cs typeface="+mn-cs"/>
            </a:rPr>
            <a:t>实现</a:t>
          </a:r>
          <a:endParaRPr lang="zh-CN" altLang="en-US">
            <a:solidFill>
              <a:sysClr val="window" lastClr="FFFFFF"/>
            </a:solidFill>
            <a:latin typeface="Century Gothic" panose="020B0502020202020204"/>
            <a:ea typeface="幼圆" panose="02010509060101010101" pitchFamily="49" charset="-122"/>
            <a:cs typeface="+mn-cs"/>
          </a:endParaRPr>
        </a:p>
      </dgm:t>
    </dgm:pt>
    <dgm:pt modelId="{6FE6C39F-88DD-473A-B593-565230710D26}" type="parTrans" cxnId="{CE94471D-F6F0-4BB2-98BC-A255C3661F19}">
      <dgm:prSet/>
      <dgm:spPr/>
      <dgm:t>
        <a:bodyPr/>
        <a:lstStyle/>
        <a:p>
          <a:endParaRPr lang="zh-CN" altLang="en-US"/>
        </a:p>
      </dgm:t>
    </dgm:pt>
    <dgm:pt modelId="{A167B592-08A1-44C6-989E-E8370378A2B7}" type="sibTrans" cxnId="{CE94471D-F6F0-4BB2-98BC-A255C3661F19}">
      <dgm:prSet/>
      <dgm:spPr/>
      <dgm:t>
        <a:bodyPr/>
        <a:lstStyle/>
        <a:p>
          <a:endParaRPr lang="zh-CN" altLang="en-US"/>
        </a:p>
      </dgm:t>
    </dgm:pt>
    <dgm:pt modelId="{33A0AB6F-5FAE-4106-9B6B-2724F63FC275}">
      <dgm:prSet phldrT="[文本]"/>
      <dgm:spPr>
        <a:xfrm>
          <a:off x="7303641" y="568049"/>
          <a:ext cx="2135698" cy="3949312"/>
        </a:xfrm>
        <a:prstGeom prst="roundRect">
          <a:avLst>
            <a:gd name="adj" fmla="val 10000"/>
          </a:avLst>
        </a:prstGeom>
        <a:solidFill>
          <a:sysClr val="window" lastClr="FFFFFF">
            <a:alpha val="90000"/>
            <a:hueOff val="0"/>
            <a:satOff val="0"/>
            <a:lumOff val="0"/>
            <a:alphaOff val="0"/>
          </a:sysClr>
        </a:solidFill>
        <a:ln w="15875" cap="rnd" cmpd="sng" algn="ctr">
          <a:solidFill>
            <a:srgbClr val="A53010">
              <a:hueOff val="0"/>
              <a:satOff val="0"/>
              <a:lumOff val="0"/>
              <a:alphaOff val="0"/>
            </a:srgbClr>
          </a:solidFill>
          <a:prstDash val="solid"/>
        </a:ln>
        <a:effectLst/>
      </dgm:spPr>
      <dgm:t>
        <a:bodyPr/>
        <a:lstStyle/>
        <a:p>
          <a:r>
            <a:rPr lang="zh-CN" altLang="en-US" smtClean="0">
              <a:solidFill>
                <a:sysClr val="windowText" lastClr="000000">
                  <a:hueOff val="0"/>
                  <a:satOff val="0"/>
                  <a:lumOff val="0"/>
                  <a:alphaOff val="0"/>
                </a:sysClr>
              </a:solidFill>
              <a:latin typeface="Century Gothic" panose="020B0502020202020204"/>
              <a:ea typeface="幼圆" panose="02010509060101010101" pitchFamily="49" charset="-122"/>
              <a:cs typeface="+mn-cs"/>
            </a:rPr>
            <a:t>完成求解的计算方法之后，接下来则需要采用计算机来实现该方法。</a:t>
          </a:r>
          <a:endParaRPr lang="zh-CN" altLang="en-US">
            <a:solidFill>
              <a:sysClr val="windowText" lastClr="000000">
                <a:hueOff val="0"/>
                <a:satOff val="0"/>
                <a:lumOff val="0"/>
                <a:alphaOff val="0"/>
              </a:sysClr>
            </a:solidFill>
            <a:latin typeface="Century Gothic" panose="020B0502020202020204"/>
            <a:ea typeface="幼圆" panose="02010509060101010101" pitchFamily="49" charset="-122"/>
            <a:cs typeface="+mn-cs"/>
          </a:endParaRPr>
        </a:p>
      </dgm:t>
    </dgm:pt>
    <dgm:pt modelId="{9BDD5541-194B-42CE-9E9C-5534AFB35D48}" type="parTrans" cxnId="{C9F10590-55C9-4D96-A409-8F5EE5280577}">
      <dgm:prSet/>
      <dgm:spPr/>
      <dgm:t>
        <a:bodyPr/>
        <a:lstStyle/>
        <a:p>
          <a:endParaRPr lang="zh-CN" altLang="en-US"/>
        </a:p>
      </dgm:t>
    </dgm:pt>
    <dgm:pt modelId="{9E22B259-C3D3-401D-B0E6-860DFABF54D0}" type="sibTrans" cxnId="{C9F10590-55C9-4D96-A409-8F5EE5280577}">
      <dgm:prSet/>
      <dgm:spPr/>
      <dgm:t>
        <a:bodyPr/>
        <a:lstStyle/>
        <a:p>
          <a:endParaRPr lang="zh-CN" altLang="en-US"/>
        </a:p>
      </dgm:t>
    </dgm:pt>
    <dgm:pt modelId="{AA028082-1320-46E1-8642-638968629153}" type="pres">
      <dgm:prSet presAssocID="{9BD506A2-AD06-4AD4-8884-E1A99525EAF7}" presName="linearFlow" presStyleCnt="0">
        <dgm:presLayoutVars>
          <dgm:dir/>
          <dgm:animLvl val="lvl"/>
          <dgm:resizeHandles val="exact"/>
        </dgm:presLayoutVars>
      </dgm:prSet>
      <dgm:spPr/>
      <dgm:t>
        <a:bodyPr/>
        <a:lstStyle/>
        <a:p>
          <a:endParaRPr lang="zh-CN" altLang="en-US"/>
        </a:p>
      </dgm:t>
    </dgm:pt>
    <dgm:pt modelId="{1A6CE3AF-C038-42BD-A0B5-FB9E31BFC37F}" type="pres">
      <dgm:prSet presAssocID="{CC9B8A11-C6C5-49D1-8CA0-7ED91AF4C891}" presName="composite" presStyleCnt="0"/>
      <dgm:spPr/>
    </dgm:pt>
    <dgm:pt modelId="{6556D540-9589-4B13-8583-93FB48BE0B95}" type="pres">
      <dgm:prSet presAssocID="{CC9B8A11-C6C5-49D1-8CA0-7ED91AF4C891}" presName="parTx" presStyleLbl="node1" presStyleIdx="0" presStyleCnt="3">
        <dgm:presLayoutVars>
          <dgm:chMax val="0"/>
          <dgm:chPref val="0"/>
          <dgm:bulletEnabled val="1"/>
        </dgm:presLayoutVars>
      </dgm:prSet>
      <dgm:spPr/>
      <dgm:t>
        <a:bodyPr/>
        <a:lstStyle/>
        <a:p>
          <a:endParaRPr lang="zh-CN" altLang="en-US"/>
        </a:p>
      </dgm:t>
    </dgm:pt>
    <dgm:pt modelId="{374851AF-9F74-4849-9896-A919939BB9BA}" type="pres">
      <dgm:prSet presAssocID="{CC9B8A11-C6C5-49D1-8CA0-7ED91AF4C891}" presName="parSh" presStyleLbl="node1" presStyleIdx="0" presStyleCnt="3"/>
      <dgm:spPr/>
      <dgm:t>
        <a:bodyPr/>
        <a:lstStyle/>
        <a:p>
          <a:endParaRPr lang="zh-CN" altLang="en-US"/>
        </a:p>
      </dgm:t>
    </dgm:pt>
    <dgm:pt modelId="{5FE20BE3-34AE-4E47-87C3-ED9EBEA35F2C}" type="pres">
      <dgm:prSet presAssocID="{CC9B8A11-C6C5-49D1-8CA0-7ED91AF4C891}" presName="desTx" presStyleLbl="fgAcc1" presStyleIdx="0" presStyleCnt="3">
        <dgm:presLayoutVars>
          <dgm:bulletEnabled val="1"/>
        </dgm:presLayoutVars>
      </dgm:prSet>
      <dgm:spPr/>
      <dgm:t>
        <a:bodyPr/>
        <a:lstStyle/>
        <a:p>
          <a:endParaRPr lang="zh-CN" altLang="en-US"/>
        </a:p>
      </dgm:t>
    </dgm:pt>
    <dgm:pt modelId="{4C744FCA-2D80-4C76-835A-76F21DDE02DC}" type="pres">
      <dgm:prSet presAssocID="{B4F2B4FD-7F61-4A0F-A6AD-C549A0C66FBD}" presName="sibTrans" presStyleLbl="sibTrans2D1" presStyleIdx="0" presStyleCnt="2"/>
      <dgm:spPr/>
      <dgm:t>
        <a:bodyPr/>
        <a:lstStyle/>
        <a:p>
          <a:endParaRPr lang="zh-CN" altLang="en-US"/>
        </a:p>
      </dgm:t>
    </dgm:pt>
    <dgm:pt modelId="{A3520018-09B4-42B4-AD87-880654609B4A}" type="pres">
      <dgm:prSet presAssocID="{B4F2B4FD-7F61-4A0F-A6AD-C549A0C66FBD}" presName="connTx" presStyleLbl="sibTrans2D1" presStyleIdx="0" presStyleCnt="2"/>
      <dgm:spPr/>
      <dgm:t>
        <a:bodyPr/>
        <a:lstStyle/>
        <a:p>
          <a:endParaRPr lang="zh-CN" altLang="en-US"/>
        </a:p>
      </dgm:t>
    </dgm:pt>
    <dgm:pt modelId="{746F0C2F-69C0-4B6A-9C0F-749F39A7CE64}" type="pres">
      <dgm:prSet presAssocID="{2CD6A949-937E-42CA-A476-07451129CA0F}" presName="composite" presStyleCnt="0"/>
      <dgm:spPr/>
    </dgm:pt>
    <dgm:pt modelId="{AED2AC1B-F48A-4A75-B0DF-20AF97AD3B92}" type="pres">
      <dgm:prSet presAssocID="{2CD6A949-937E-42CA-A476-07451129CA0F}" presName="parTx" presStyleLbl="node1" presStyleIdx="0" presStyleCnt="3">
        <dgm:presLayoutVars>
          <dgm:chMax val="0"/>
          <dgm:chPref val="0"/>
          <dgm:bulletEnabled val="1"/>
        </dgm:presLayoutVars>
      </dgm:prSet>
      <dgm:spPr/>
      <dgm:t>
        <a:bodyPr/>
        <a:lstStyle/>
        <a:p>
          <a:endParaRPr lang="zh-CN" altLang="en-US"/>
        </a:p>
      </dgm:t>
    </dgm:pt>
    <dgm:pt modelId="{AF211B3A-4BD9-4482-9929-6457715F619C}" type="pres">
      <dgm:prSet presAssocID="{2CD6A949-937E-42CA-A476-07451129CA0F}" presName="parSh" presStyleLbl="node1" presStyleIdx="1" presStyleCnt="3"/>
      <dgm:spPr/>
      <dgm:t>
        <a:bodyPr/>
        <a:lstStyle/>
        <a:p>
          <a:endParaRPr lang="zh-CN" altLang="en-US"/>
        </a:p>
      </dgm:t>
    </dgm:pt>
    <dgm:pt modelId="{9E079724-05E5-4FD8-A06C-412030DBC1EA}" type="pres">
      <dgm:prSet presAssocID="{2CD6A949-937E-42CA-A476-07451129CA0F}" presName="desTx" presStyleLbl="fgAcc1" presStyleIdx="1" presStyleCnt="3" custScaleX="135066">
        <dgm:presLayoutVars>
          <dgm:bulletEnabled val="1"/>
        </dgm:presLayoutVars>
      </dgm:prSet>
      <dgm:spPr/>
      <dgm:t>
        <a:bodyPr/>
        <a:lstStyle/>
        <a:p>
          <a:endParaRPr lang="zh-CN" altLang="en-US"/>
        </a:p>
      </dgm:t>
    </dgm:pt>
    <dgm:pt modelId="{601A385B-FCE3-4527-B625-DC40FBAB12D7}" type="pres">
      <dgm:prSet presAssocID="{1CA4D54F-7504-4A65-8CFE-5459B8121FB2}" presName="sibTrans" presStyleLbl="sibTrans2D1" presStyleIdx="1" presStyleCnt="2"/>
      <dgm:spPr/>
      <dgm:t>
        <a:bodyPr/>
        <a:lstStyle/>
        <a:p>
          <a:endParaRPr lang="zh-CN" altLang="en-US"/>
        </a:p>
      </dgm:t>
    </dgm:pt>
    <dgm:pt modelId="{D1083591-BEB4-48BD-8EB8-636FE68303AB}" type="pres">
      <dgm:prSet presAssocID="{1CA4D54F-7504-4A65-8CFE-5459B8121FB2}" presName="connTx" presStyleLbl="sibTrans2D1" presStyleIdx="1" presStyleCnt="2"/>
      <dgm:spPr/>
      <dgm:t>
        <a:bodyPr/>
        <a:lstStyle/>
        <a:p>
          <a:endParaRPr lang="zh-CN" altLang="en-US"/>
        </a:p>
      </dgm:t>
    </dgm:pt>
    <dgm:pt modelId="{C8722E69-81DC-496C-A0ED-CD223FDF4A08}" type="pres">
      <dgm:prSet presAssocID="{773437EF-2129-483E-8B99-03F0D0BA7B4B}" presName="composite" presStyleCnt="0"/>
      <dgm:spPr/>
    </dgm:pt>
    <dgm:pt modelId="{B8A9BB13-98B8-4553-88E2-2701C187D5E3}" type="pres">
      <dgm:prSet presAssocID="{773437EF-2129-483E-8B99-03F0D0BA7B4B}" presName="parTx" presStyleLbl="node1" presStyleIdx="1" presStyleCnt="3">
        <dgm:presLayoutVars>
          <dgm:chMax val="0"/>
          <dgm:chPref val="0"/>
          <dgm:bulletEnabled val="1"/>
        </dgm:presLayoutVars>
      </dgm:prSet>
      <dgm:spPr/>
      <dgm:t>
        <a:bodyPr/>
        <a:lstStyle/>
        <a:p>
          <a:endParaRPr lang="zh-CN" altLang="en-US"/>
        </a:p>
      </dgm:t>
    </dgm:pt>
    <dgm:pt modelId="{7EA52ED9-54F0-4D45-8BA6-B79FEB6BB966}" type="pres">
      <dgm:prSet presAssocID="{773437EF-2129-483E-8B99-03F0D0BA7B4B}" presName="parSh" presStyleLbl="node1" presStyleIdx="2" presStyleCnt="3"/>
      <dgm:spPr/>
      <dgm:t>
        <a:bodyPr/>
        <a:lstStyle/>
        <a:p>
          <a:endParaRPr lang="zh-CN" altLang="en-US"/>
        </a:p>
      </dgm:t>
    </dgm:pt>
    <dgm:pt modelId="{FF7CBDE0-F213-4CAF-AA88-EA598527578A}" type="pres">
      <dgm:prSet presAssocID="{773437EF-2129-483E-8B99-03F0D0BA7B4B}" presName="desTx" presStyleLbl="fgAcc1" presStyleIdx="2" presStyleCnt="3">
        <dgm:presLayoutVars>
          <dgm:bulletEnabled val="1"/>
        </dgm:presLayoutVars>
      </dgm:prSet>
      <dgm:spPr/>
      <dgm:t>
        <a:bodyPr/>
        <a:lstStyle/>
        <a:p>
          <a:endParaRPr lang="zh-CN" altLang="en-US"/>
        </a:p>
      </dgm:t>
    </dgm:pt>
  </dgm:ptLst>
  <dgm:cxnLst>
    <dgm:cxn modelId="{523731C4-BC4A-472A-AF10-2ED540828543}" srcId="{CC9B8A11-C6C5-49D1-8CA0-7ED91AF4C891}" destId="{80C8CE03-7315-4F3F-8F2C-1C725DE6720A}" srcOrd="0" destOrd="0" parTransId="{07A9B01C-5CFB-4019-8A6F-E644D9FECCC5}" sibTransId="{30735B9F-6596-43C7-B8E7-6D7D2BD7A82C}"/>
    <dgm:cxn modelId="{C9F10590-55C9-4D96-A409-8F5EE5280577}" srcId="{773437EF-2129-483E-8B99-03F0D0BA7B4B}" destId="{33A0AB6F-5FAE-4106-9B6B-2724F63FC275}" srcOrd="0" destOrd="0" parTransId="{9BDD5541-194B-42CE-9E9C-5534AFB35D48}" sibTransId="{9E22B259-C3D3-401D-B0E6-860DFABF54D0}"/>
    <dgm:cxn modelId="{3038246E-AF6B-4D9F-90BE-606BBB1461F1}" type="presOf" srcId="{33A0AB6F-5FAE-4106-9B6B-2724F63FC275}" destId="{FF7CBDE0-F213-4CAF-AA88-EA598527578A}" srcOrd="0" destOrd="0" presId="urn:microsoft.com/office/officeart/2005/8/layout/process3"/>
    <dgm:cxn modelId="{B2E920B1-0DA5-435E-8354-2BBD065A85C0}" type="presOf" srcId="{1CA4D54F-7504-4A65-8CFE-5459B8121FB2}" destId="{601A385B-FCE3-4527-B625-DC40FBAB12D7}" srcOrd="0" destOrd="0" presId="urn:microsoft.com/office/officeart/2005/8/layout/process3"/>
    <dgm:cxn modelId="{CFEA20EA-75AF-4F27-86BE-867838D1BE5D}" type="presOf" srcId="{B4F2B4FD-7F61-4A0F-A6AD-C549A0C66FBD}" destId="{4C744FCA-2D80-4C76-835A-76F21DDE02DC}" srcOrd="0" destOrd="0" presId="urn:microsoft.com/office/officeart/2005/8/layout/process3"/>
    <dgm:cxn modelId="{C44A531C-B8A2-481F-86EA-947AD150600E}" type="presOf" srcId="{773437EF-2129-483E-8B99-03F0D0BA7B4B}" destId="{B8A9BB13-98B8-4553-88E2-2701C187D5E3}" srcOrd="0" destOrd="0" presId="urn:microsoft.com/office/officeart/2005/8/layout/process3"/>
    <dgm:cxn modelId="{F2E58D40-DBD2-4563-9C59-CBE7A9576F43}" type="presOf" srcId="{CC9B8A11-C6C5-49D1-8CA0-7ED91AF4C891}" destId="{6556D540-9589-4B13-8583-93FB48BE0B95}" srcOrd="0" destOrd="0" presId="urn:microsoft.com/office/officeart/2005/8/layout/process3"/>
    <dgm:cxn modelId="{0CD258AC-759A-49E1-99D5-9CFC6C394906}" type="presOf" srcId="{773437EF-2129-483E-8B99-03F0D0BA7B4B}" destId="{7EA52ED9-54F0-4D45-8BA6-B79FEB6BB966}" srcOrd="1" destOrd="0" presId="urn:microsoft.com/office/officeart/2005/8/layout/process3"/>
    <dgm:cxn modelId="{7D4C3755-140E-4043-95AD-D48778188EFE}" type="presOf" srcId="{1CA4D54F-7504-4A65-8CFE-5459B8121FB2}" destId="{D1083591-BEB4-48BD-8EB8-636FE68303AB}" srcOrd="1" destOrd="0" presId="urn:microsoft.com/office/officeart/2005/8/layout/process3"/>
    <dgm:cxn modelId="{56D99D95-85A6-435C-803E-D58892F0C440}" srcId="{9BD506A2-AD06-4AD4-8884-E1A99525EAF7}" destId="{CC9B8A11-C6C5-49D1-8CA0-7ED91AF4C891}" srcOrd="0" destOrd="0" parTransId="{554896CC-D77D-4D22-88AA-0D4E0D6F4A9E}" sibTransId="{B4F2B4FD-7F61-4A0F-A6AD-C549A0C66FBD}"/>
    <dgm:cxn modelId="{1079C568-ED65-44B2-813F-9EF90FCEB07E}" type="presOf" srcId="{9BD506A2-AD06-4AD4-8884-E1A99525EAF7}" destId="{AA028082-1320-46E1-8642-638968629153}" srcOrd="0" destOrd="0" presId="urn:microsoft.com/office/officeart/2005/8/layout/process3"/>
    <dgm:cxn modelId="{613243B0-60A5-4E25-9CDD-2743E2CA8BAF}" type="presOf" srcId="{2CD6A949-937E-42CA-A476-07451129CA0F}" destId="{AED2AC1B-F48A-4A75-B0DF-20AF97AD3B92}" srcOrd="0" destOrd="0" presId="urn:microsoft.com/office/officeart/2005/8/layout/process3"/>
    <dgm:cxn modelId="{43EFC04B-99C8-4AA4-9E81-B161B3F3C02A}" type="presOf" srcId="{CC9B8A11-C6C5-49D1-8CA0-7ED91AF4C891}" destId="{374851AF-9F74-4849-9896-A919939BB9BA}" srcOrd="1" destOrd="0" presId="urn:microsoft.com/office/officeart/2005/8/layout/process3"/>
    <dgm:cxn modelId="{6AE19AF0-3C1C-46C6-9D4F-56734792E792}" type="presOf" srcId="{2CD6A949-937E-42CA-A476-07451129CA0F}" destId="{AF211B3A-4BD9-4482-9929-6457715F619C}" srcOrd="1" destOrd="0" presId="urn:microsoft.com/office/officeart/2005/8/layout/process3"/>
    <dgm:cxn modelId="{83DD3B0C-7B98-4F40-8234-3B6E841523BD}" type="presOf" srcId="{870E839D-E272-4A8F-8124-9A26D61C841C}" destId="{9E079724-05E5-4FD8-A06C-412030DBC1EA}" srcOrd="0" destOrd="0" presId="urn:microsoft.com/office/officeart/2005/8/layout/process3"/>
    <dgm:cxn modelId="{B0560D04-3EC0-4D22-B2A3-3DAFE3B3613B}" type="presOf" srcId="{B4F2B4FD-7F61-4A0F-A6AD-C549A0C66FBD}" destId="{A3520018-09B4-42B4-AD87-880654609B4A}" srcOrd="1" destOrd="0" presId="urn:microsoft.com/office/officeart/2005/8/layout/process3"/>
    <dgm:cxn modelId="{368A8F9B-06CB-4765-B160-9EA2DF845E10}" srcId="{9BD506A2-AD06-4AD4-8884-E1A99525EAF7}" destId="{2CD6A949-937E-42CA-A476-07451129CA0F}" srcOrd="1" destOrd="0" parTransId="{EF264B34-CD60-42A5-9BA0-DA4A84F99737}" sibTransId="{1CA4D54F-7504-4A65-8CFE-5459B8121FB2}"/>
    <dgm:cxn modelId="{CE94471D-F6F0-4BB2-98BC-A255C3661F19}" srcId="{9BD506A2-AD06-4AD4-8884-E1A99525EAF7}" destId="{773437EF-2129-483E-8B99-03F0D0BA7B4B}" srcOrd="2" destOrd="0" parTransId="{6FE6C39F-88DD-473A-B593-565230710D26}" sibTransId="{A167B592-08A1-44C6-989E-E8370378A2B7}"/>
    <dgm:cxn modelId="{3B0CD8FB-37A8-4FEE-BAAF-163DFE20761D}" type="presOf" srcId="{80C8CE03-7315-4F3F-8F2C-1C725DE6720A}" destId="{5FE20BE3-34AE-4E47-87C3-ED9EBEA35F2C}" srcOrd="0" destOrd="0" presId="urn:microsoft.com/office/officeart/2005/8/layout/process3"/>
    <dgm:cxn modelId="{6FA2E384-3A6E-4CFD-A456-9A3A107B45B1}" srcId="{2CD6A949-937E-42CA-A476-07451129CA0F}" destId="{870E839D-E272-4A8F-8124-9A26D61C841C}" srcOrd="0" destOrd="0" parTransId="{2DB74ECB-AE11-43BD-802A-338CAE90A12F}" sibTransId="{BF81AA07-70F8-484E-BBA2-A5F65BF7C484}"/>
    <dgm:cxn modelId="{0AC1F692-6563-455C-A415-1CB8512A40CD}" type="presParOf" srcId="{AA028082-1320-46E1-8642-638968629153}" destId="{1A6CE3AF-C038-42BD-A0B5-FB9E31BFC37F}" srcOrd="0" destOrd="0" presId="urn:microsoft.com/office/officeart/2005/8/layout/process3"/>
    <dgm:cxn modelId="{F1B9747E-90FC-40C9-BD9E-E40C6CBB3B40}" type="presParOf" srcId="{1A6CE3AF-C038-42BD-A0B5-FB9E31BFC37F}" destId="{6556D540-9589-4B13-8583-93FB48BE0B95}" srcOrd="0" destOrd="0" presId="urn:microsoft.com/office/officeart/2005/8/layout/process3"/>
    <dgm:cxn modelId="{DB87F43F-D603-47C8-BDCD-693656003FC6}" type="presParOf" srcId="{1A6CE3AF-C038-42BD-A0B5-FB9E31BFC37F}" destId="{374851AF-9F74-4849-9896-A919939BB9BA}" srcOrd="1" destOrd="0" presId="urn:microsoft.com/office/officeart/2005/8/layout/process3"/>
    <dgm:cxn modelId="{57257D71-2DCE-48F8-97F7-6FF6C5833B17}" type="presParOf" srcId="{1A6CE3AF-C038-42BD-A0B5-FB9E31BFC37F}" destId="{5FE20BE3-34AE-4E47-87C3-ED9EBEA35F2C}" srcOrd="2" destOrd="0" presId="urn:microsoft.com/office/officeart/2005/8/layout/process3"/>
    <dgm:cxn modelId="{7F8BE174-442C-4964-9AB6-53DF2AA46298}" type="presParOf" srcId="{AA028082-1320-46E1-8642-638968629153}" destId="{4C744FCA-2D80-4C76-835A-76F21DDE02DC}" srcOrd="1" destOrd="0" presId="urn:microsoft.com/office/officeart/2005/8/layout/process3"/>
    <dgm:cxn modelId="{179FE128-44D9-4711-BFC5-8054CEE6DF4D}" type="presParOf" srcId="{4C744FCA-2D80-4C76-835A-76F21DDE02DC}" destId="{A3520018-09B4-42B4-AD87-880654609B4A}" srcOrd="0" destOrd="0" presId="urn:microsoft.com/office/officeart/2005/8/layout/process3"/>
    <dgm:cxn modelId="{5E8667D2-BF30-4430-9748-742A2B979A11}" type="presParOf" srcId="{AA028082-1320-46E1-8642-638968629153}" destId="{746F0C2F-69C0-4B6A-9C0F-749F39A7CE64}" srcOrd="2" destOrd="0" presId="urn:microsoft.com/office/officeart/2005/8/layout/process3"/>
    <dgm:cxn modelId="{17170823-BD8D-4D48-B55D-30663C31D87C}" type="presParOf" srcId="{746F0C2F-69C0-4B6A-9C0F-749F39A7CE64}" destId="{AED2AC1B-F48A-4A75-B0DF-20AF97AD3B92}" srcOrd="0" destOrd="0" presId="urn:microsoft.com/office/officeart/2005/8/layout/process3"/>
    <dgm:cxn modelId="{51A2CF1B-DD2D-41B1-9B65-80E0D7C9E93C}" type="presParOf" srcId="{746F0C2F-69C0-4B6A-9C0F-749F39A7CE64}" destId="{AF211B3A-4BD9-4482-9929-6457715F619C}" srcOrd="1" destOrd="0" presId="urn:microsoft.com/office/officeart/2005/8/layout/process3"/>
    <dgm:cxn modelId="{D3260A59-71FD-4044-B136-B1461764C3C9}" type="presParOf" srcId="{746F0C2F-69C0-4B6A-9C0F-749F39A7CE64}" destId="{9E079724-05E5-4FD8-A06C-412030DBC1EA}" srcOrd="2" destOrd="0" presId="urn:microsoft.com/office/officeart/2005/8/layout/process3"/>
    <dgm:cxn modelId="{E1063C59-400A-4D96-8643-2E39B78C5E1B}" type="presParOf" srcId="{AA028082-1320-46E1-8642-638968629153}" destId="{601A385B-FCE3-4527-B625-DC40FBAB12D7}" srcOrd="3" destOrd="0" presId="urn:microsoft.com/office/officeart/2005/8/layout/process3"/>
    <dgm:cxn modelId="{AA3AB2DD-7AA5-4FBE-8C2D-976385D864AC}" type="presParOf" srcId="{601A385B-FCE3-4527-B625-DC40FBAB12D7}" destId="{D1083591-BEB4-48BD-8EB8-636FE68303AB}" srcOrd="0" destOrd="0" presId="urn:microsoft.com/office/officeart/2005/8/layout/process3"/>
    <dgm:cxn modelId="{744DB202-78D0-466E-9624-C7CA1A60A41A}" type="presParOf" srcId="{AA028082-1320-46E1-8642-638968629153}" destId="{C8722E69-81DC-496C-A0ED-CD223FDF4A08}" srcOrd="4" destOrd="0" presId="urn:microsoft.com/office/officeart/2005/8/layout/process3"/>
    <dgm:cxn modelId="{865B1423-1497-47B8-B50B-16DB1E36E630}" type="presParOf" srcId="{C8722E69-81DC-496C-A0ED-CD223FDF4A08}" destId="{B8A9BB13-98B8-4553-88E2-2701C187D5E3}" srcOrd="0" destOrd="0" presId="urn:microsoft.com/office/officeart/2005/8/layout/process3"/>
    <dgm:cxn modelId="{66CCA924-4656-4C3D-B33B-7CD2460B3228}" type="presParOf" srcId="{C8722E69-81DC-496C-A0ED-CD223FDF4A08}" destId="{7EA52ED9-54F0-4D45-8BA6-B79FEB6BB966}" srcOrd="1" destOrd="0" presId="urn:microsoft.com/office/officeart/2005/8/layout/process3"/>
    <dgm:cxn modelId="{EB867762-B103-4308-9317-113017C801C6}" type="presParOf" srcId="{C8722E69-81DC-496C-A0ED-CD223FDF4A08}" destId="{FF7CBDE0-F213-4CAF-AA88-EA598527578A}"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D8D168-B280-4167-AFD7-2812CF26AEE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54FEDFDC-3A68-4490-BEDD-E20A999609E7}">
      <dgm:prSet phldrT="[文本]"/>
      <dgm:spPr>
        <a:xfrm>
          <a:off x="1337963" y="26330"/>
          <a:ext cx="1999136" cy="1399330"/>
        </a:xfrm>
        <a:prstGeom prst="roundRect">
          <a:avLst>
            <a:gd name="adj" fmla="val 1667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ln>
        <a:effectLst/>
      </dgm:spPr>
      <dgm:t>
        <a:bodyPr/>
        <a:lstStyle/>
        <a:p>
          <a:r>
            <a:rPr lang="zh-CN" altLang="en-US" smtClean="0">
              <a:solidFill>
                <a:sysClr val="window" lastClr="FFFFFF"/>
              </a:solidFill>
              <a:latin typeface="Century Gothic" panose="020B0502020202020204"/>
              <a:ea typeface="幼圆" panose="02010509060101010101" pitchFamily="49" charset="-122"/>
              <a:cs typeface="+mn-cs"/>
            </a:rPr>
            <a:t>空间、时间域离散</a:t>
          </a:r>
          <a:endParaRPr lang="zh-CN" altLang="en-US">
            <a:solidFill>
              <a:sysClr val="window" lastClr="FFFFFF"/>
            </a:solidFill>
            <a:latin typeface="Century Gothic" panose="020B0502020202020204"/>
            <a:ea typeface="幼圆" panose="02010509060101010101" pitchFamily="49" charset="-122"/>
            <a:cs typeface="+mn-cs"/>
          </a:endParaRPr>
        </a:p>
      </dgm:t>
    </dgm:pt>
    <dgm:pt modelId="{1A9FA55F-B50E-470E-B67B-0BCF60B215AA}" type="parTrans" cxnId="{681EE663-13DD-4E03-A46C-B9D599EF321C}">
      <dgm:prSet/>
      <dgm:spPr/>
      <dgm:t>
        <a:bodyPr/>
        <a:lstStyle/>
        <a:p>
          <a:endParaRPr lang="zh-CN" altLang="en-US"/>
        </a:p>
      </dgm:t>
    </dgm:pt>
    <dgm:pt modelId="{2D7FE967-3D31-4409-9DBD-E097D287D9D8}" type="sibTrans" cxnId="{681EE663-13DD-4E03-A46C-B9D599EF321C}">
      <dgm:prSet/>
      <dgm:spPr/>
      <dgm:t>
        <a:bodyPr/>
        <a:lstStyle/>
        <a:p>
          <a:endParaRPr lang="zh-CN" altLang="en-US"/>
        </a:p>
      </dgm:t>
    </dgm:pt>
    <dgm:pt modelId="{BE73B71E-EF25-4555-B3A3-A88FF05DA86F}">
      <dgm:prSet phldrT="[文本]"/>
      <dgm:spPr>
        <a:xfrm>
          <a:off x="3337099" y="159788"/>
          <a:ext cx="1453981" cy="1131000"/>
        </a:xfrm>
        <a:prstGeom prst="rect">
          <a:avLst/>
        </a:prstGeom>
        <a:noFill/>
        <a:ln>
          <a:noFill/>
        </a:ln>
        <a:effectLst/>
      </dgm:spPr>
      <dgm:t>
        <a:bodyPr/>
        <a:lstStyle/>
        <a:p>
          <a:r>
            <a:rPr lang="zh-CN" altLang="en-US" smtClean="0">
              <a:solidFill>
                <a:schemeClr val="tx1"/>
              </a:solidFill>
              <a:latin typeface="Century Gothic" panose="020B0502020202020204"/>
              <a:ea typeface="幼圆" panose="02010509060101010101" pitchFamily="49" charset="-122"/>
              <a:cs typeface="+mn-cs"/>
            </a:rPr>
            <a:t>即计算网格生成，与时间离散方法的选择。</a:t>
          </a:r>
          <a:endParaRPr lang="zh-CN" altLang="en-US">
            <a:solidFill>
              <a:schemeClr val="tx1"/>
            </a:solidFill>
            <a:latin typeface="Century Gothic" panose="020B0502020202020204"/>
            <a:ea typeface="幼圆" panose="02010509060101010101" pitchFamily="49" charset="-122"/>
            <a:cs typeface="+mn-cs"/>
          </a:endParaRPr>
        </a:p>
      </dgm:t>
    </dgm:pt>
    <dgm:pt modelId="{66CEBAC7-7441-4D7F-94D8-BE459924F635}" type="parTrans" cxnId="{3AAFCC6C-1B06-41AE-B460-0FDEDA74926E}">
      <dgm:prSet/>
      <dgm:spPr/>
      <dgm:t>
        <a:bodyPr/>
        <a:lstStyle/>
        <a:p>
          <a:endParaRPr lang="zh-CN" altLang="en-US"/>
        </a:p>
      </dgm:t>
    </dgm:pt>
    <dgm:pt modelId="{49682D6D-CAEB-417E-B5D8-E244DA4EBAA2}" type="sibTrans" cxnId="{3AAFCC6C-1B06-41AE-B460-0FDEDA74926E}">
      <dgm:prSet/>
      <dgm:spPr/>
      <dgm:t>
        <a:bodyPr/>
        <a:lstStyle/>
        <a:p>
          <a:endParaRPr lang="zh-CN" altLang="en-US"/>
        </a:p>
      </dgm:t>
    </dgm:pt>
    <dgm:pt modelId="{C90B1023-D775-4C86-993C-BD10BA61A2EE}">
      <dgm:prSet phldrT="[文本]"/>
      <dgm:spPr>
        <a:xfrm>
          <a:off x="2995459" y="1598240"/>
          <a:ext cx="1999136" cy="1399330"/>
        </a:xfrm>
        <a:prstGeom prst="roundRect">
          <a:avLst>
            <a:gd name="adj" fmla="val 1667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ln>
        <a:effectLst/>
      </dgm:spPr>
      <dgm:t>
        <a:bodyPr/>
        <a:lstStyle/>
        <a:p>
          <a:r>
            <a:rPr lang="zh-CN" altLang="en-US" smtClean="0">
              <a:solidFill>
                <a:sysClr val="window" lastClr="FFFFFF"/>
              </a:solidFill>
              <a:latin typeface="Century Gothic" panose="020B0502020202020204"/>
              <a:ea typeface="幼圆" panose="02010509060101010101" pitchFamily="49" charset="-122"/>
              <a:cs typeface="+mn-cs"/>
            </a:rPr>
            <a:t>数值求解器的编写</a:t>
          </a:r>
          <a:endParaRPr lang="zh-CN" altLang="en-US">
            <a:solidFill>
              <a:sysClr val="window" lastClr="FFFFFF"/>
            </a:solidFill>
            <a:latin typeface="Century Gothic" panose="020B0502020202020204"/>
            <a:ea typeface="幼圆" panose="02010509060101010101" pitchFamily="49" charset="-122"/>
            <a:cs typeface="+mn-cs"/>
          </a:endParaRPr>
        </a:p>
      </dgm:t>
    </dgm:pt>
    <dgm:pt modelId="{74B72827-695C-4CF9-A984-778D7B03C453}" type="parTrans" cxnId="{6DE85219-5E1B-40A6-8A97-9E6263F4BF25}">
      <dgm:prSet/>
      <dgm:spPr/>
      <dgm:t>
        <a:bodyPr/>
        <a:lstStyle/>
        <a:p>
          <a:endParaRPr lang="zh-CN" altLang="en-US"/>
        </a:p>
      </dgm:t>
    </dgm:pt>
    <dgm:pt modelId="{2D660950-7523-4010-A236-DF9A9083AF92}" type="sibTrans" cxnId="{6DE85219-5E1B-40A6-8A97-9E6263F4BF25}">
      <dgm:prSet/>
      <dgm:spPr/>
      <dgm:t>
        <a:bodyPr/>
        <a:lstStyle/>
        <a:p>
          <a:endParaRPr lang="zh-CN" altLang="en-US"/>
        </a:p>
      </dgm:t>
    </dgm:pt>
    <dgm:pt modelId="{52259BF5-5784-466B-A0F4-354F365A654C}">
      <dgm:prSet phldrT="[文本]"/>
      <dgm:spPr>
        <a:xfrm>
          <a:off x="4994596" y="1731698"/>
          <a:ext cx="1453981" cy="1131000"/>
        </a:xfrm>
        <a:prstGeom prst="rect">
          <a:avLst/>
        </a:prstGeom>
        <a:noFill/>
        <a:ln>
          <a:noFill/>
        </a:ln>
        <a:effectLst/>
      </dgm:spPr>
      <dgm:t>
        <a:bodyPr/>
        <a:lstStyle/>
        <a:p>
          <a:r>
            <a:rPr lang="zh-CN" altLang="en-US" smtClean="0">
              <a:solidFill>
                <a:schemeClr val="tx1"/>
              </a:solidFill>
              <a:latin typeface="Century Gothic" panose="020B0502020202020204"/>
              <a:ea typeface="幼圆" panose="02010509060101010101" pitchFamily="49" charset="-122"/>
              <a:cs typeface="+mn-cs"/>
            </a:rPr>
            <a:t>根据所选择的计算方法完成求解计算功能。</a:t>
          </a:r>
          <a:endParaRPr lang="zh-CN" altLang="en-US">
            <a:solidFill>
              <a:schemeClr val="tx1"/>
            </a:solidFill>
            <a:latin typeface="Century Gothic" panose="020B0502020202020204"/>
            <a:ea typeface="幼圆" panose="02010509060101010101" pitchFamily="49" charset="-122"/>
            <a:cs typeface="+mn-cs"/>
          </a:endParaRPr>
        </a:p>
      </dgm:t>
    </dgm:pt>
    <dgm:pt modelId="{A5644BE8-2AE8-41AF-9517-8C99DE319B78}" type="parTrans" cxnId="{60F1A16C-D4A7-4C22-B012-6D4654E8ED9E}">
      <dgm:prSet/>
      <dgm:spPr/>
      <dgm:t>
        <a:bodyPr/>
        <a:lstStyle/>
        <a:p>
          <a:endParaRPr lang="zh-CN" altLang="en-US"/>
        </a:p>
      </dgm:t>
    </dgm:pt>
    <dgm:pt modelId="{86684608-B56B-4738-8262-A3A41E76889D}" type="sibTrans" cxnId="{60F1A16C-D4A7-4C22-B012-6D4654E8ED9E}">
      <dgm:prSet/>
      <dgm:spPr/>
      <dgm:t>
        <a:bodyPr/>
        <a:lstStyle/>
        <a:p>
          <a:endParaRPr lang="zh-CN" altLang="en-US"/>
        </a:p>
      </dgm:t>
    </dgm:pt>
    <dgm:pt modelId="{1BE3E896-8855-48AC-9B2A-415B6993C8FB}">
      <dgm:prSet phldrT="[文本]"/>
      <dgm:spPr>
        <a:xfrm>
          <a:off x="4652956" y="3170150"/>
          <a:ext cx="1999136" cy="1399330"/>
        </a:xfrm>
        <a:prstGeom prst="roundRect">
          <a:avLst>
            <a:gd name="adj" fmla="val 1667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ln>
        <a:effectLst/>
      </dgm:spPr>
      <dgm:t>
        <a:bodyPr/>
        <a:lstStyle/>
        <a:p>
          <a:r>
            <a:rPr lang="zh-CN" altLang="en-US" smtClean="0">
              <a:solidFill>
                <a:sysClr val="window" lastClr="FFFFFF"/>
              </a:solidFill>
              <a:latin typeface="Century Gothic" panose="020B0502020202020204"/>
              <a:ea typeface="幼圆" panose="02010509060101010101" pitchFamily="49" charset="-122"/>
              <a:cs typeface="+mn-cs"/>
            </a:rPr>
            <a:t>可视化后处理</a:t>
          </a:r>
          <a:endParaRPr lang="zh-CN" altLang="en-US">
            <a:solidFill>
              <a:sysClr val="window" lastClr="FFFFFF"/>
            </a:solidFill>
            <a:latin typeface="Century Gothic" panose="020B0502020202020204"/>
            <a:ea typeface="幼圆" panose="02010509060101010101" pitchFamily="49" charset="-122"/>
            <a:cs typeface="+mn-cs"/>
          </a:endParaRPr>
        </a:p>
      </dgm:t>
    </dgm:pt>
    <dgm:pt modelId="{9CD37932-58F6-4A20-B0C6-572F5695B8AD}" type="parTrans" cxnId="{1F02809C-E83E-426C-910C-37924996EE7E}">
      <dgm:prSet/>
      <dgm:spPr/>
      <dgm:t>
        <a:bodyPr/>
        <a:lstStyle/>
        <a:p>
          <a:endParaRPr lang="zh-CN" altLang="en-US"/>
        </a:p>
      </dgm:t>
    </dgm:pt>
    <dgm:pt modelId="{17508487-5F00-48C1-967B-CADA2AE5FB0C}" type="sibTrans" cxnId="{1F02809C-E83E-426C-910C-37924996EE7E}">
      <dgm:prSet/>
      <dgm:spPr/>
      <dgm:t>
        <a:bodyPr/>
        <a:lstStyle/>
        <a:p>
          <a:endParaRPr lang="zh-CN" altLang="en-US"/>
        </a:p>
      </dgm:t>
    </dgm:pt>
    <dgm:pt modelId="{A2C40232-0F5B-4ADE-A84D-596D3ED34FEF}">
      <dgm:prSet phldrT="[文本]"/>
      <dgm:spPr>
        <a:xfrm>
          <a:off x="6652092" y="3303608"/>
          <a:ext cx="1453981" cy="1131000"/>
        </a:xfrm>
        <a:prstGeom prst="rect">
          <a:avLst/>
        </a:prstGeom>
        <a:noFill/>
        <a:ln>
          <a:noFill/>
        </a:ln>
        <a:effectLst/>
      </dgm:spPr>
      <dgm:t>
        <a:bodyPr/>
        <a:lstStyle/>
        <a:p>
          <a:r>
            <a:rPr lang="zh-CN" altLang="en-US" smtClean="0">
              <a:solidFill>
                <a:schemeClr val="tx1"/>
              </a:solidFill>
              <a:latin typeface="Century Gothic" panose="020B0502020202020204"/>
              <a:ea typeface="幼圆" panose="02010509060101010101" pitchFamily="49" charset="-122"/>
              <a:cs typeface="+mn-cs"/>
            </a:rPr>
            <a:t>求解得到的数据以图形图像，或者表格的形式直观展示给用户。</a:t>
          </a:r>
          <a:endParaRPr lang="zh-CN" altLang="en-US">
            <a:solidFill>
              <a:schemeClr val="tx1"/>
            </a:solidFill>
            <a:latin typeface="Century Gothic" panose="020B0502020202020204"/>
            <a:ea typeface="幼圆" panose="02010509060101010101" pitchFamily="49" charset="-122"/>
            <a:cs typeface="+mn-cs"/>
          </a:endParaRPr>
        </a:p>
      </dgm:t>
    </dgm:pt>
    <dgm:pt modelId="{7734E00F-B405-4EA2-9E2F-B543498ADB6D}" type="parTrans" cxnId="{4108E142-94B4-413C-B144-22B04C62DCEF}">
      <dgm:prSet/>
      <dgm:spPr/>
      <dgm:t>
        <a:bodyPr/>
        <a:lstStyle/>
        <a:p>
          <a:endParaRPr lang="zh-CN" altLang="en-US"/>
        </a:p>
      </dgm:t>
    </dgm:pt>
    <dgm:pt modelId="{A97C670E-3F27-4EEB-9378-360B401B67D7}" type="sibTrans" cxnId="{4108E142-94B4-413C-B144-22B04C62DCEF}">
      <dgm:prSet/>
      <dgm:spPr/>
      <dgm:t>
        <a:bodyPr/>
        <a:lstStyle/>
        <a:p>
          <a:endParaRPr lang="zh-CN" altLang="en-US"/>
        </a:p>
      </dgm:t>
    </dgm:pt>
    <dgm:pt modelId="{65E0EDCA-2CBC-4928-A15A-C4752EE7482D}" type="pres">
      <dgm:prSet presAssocID="{0CD8D168-B280-4167-AFD7-2812CF26AEE7}" presName="rootnode" presStyleCnt="0">
        <dgm:presLayoutVars>
          <dgm:chMax/>
          <dgm:chPref/>
          <dgm:dir/>
          <dgm:animLvl val="lvl"/>
        </dgm:presLayoutVars>
      </dgm:prSet>
      <dgm:spPr/>
      <dgm:t>
        <a:bodyPr/>
        <a:lstStyle/>
        <a:p>
          <a:endParaRPr lang="zh-CN" altLang="en-US"/>
        </a:p>
      </dgm:t>
    </dgm:pt>
    <dgm:pt modelId="{AA567386-5BB1-4F64-9D9B-71DE8E3986F1}" type="pres">
      <dgm:prSet presAssocID="{54FEDFDC-3A68-4490-BEDD-E20A999609E7}" presName="composite" presStyleCnt="0"/>
      <dgm:spPr/>
    </dgm:pt>
    <dgm:pt modelId="{9BE0E536-5C1A-4E4B-B673-1759F4A4982D}" type="pres">
      <dgm:prSet presAssocID="{54FEDFDC-3A68-4490-BEDD-E20A999609E7}" presName="bentUpArrow1" presStyleLbl="alignImgPlace1" presStyleIdx="0" presStyleCnt="2"/>
      <dgm:spPr>
        <a:xfrm rot="5400000">
          <a:off x="1652592" y="1342754"/>
          <a:ext cx="1187550" cy="1351984"/>
        </a:xfrm>
        <a:prstGeom prst="bentUpArrow">
          <a:avLst>
            <a:gd name="adj1" fmla="val 32840"/>
            <a:gd name="adj2" fmla="val 25000"/>
            <a:gd name="adj3" fmla="val 35780"/>
          </a:avLst>
        </a:prstGeom>
        <a:solidFill>
          <a:srgbClr val="A53010">
            <a:tint val="50000"/>
            <a:hueOff val="0"/>
            <a:satOff val="0"/>
            <a:lumOff val="0"/>
            <a:alphaOff val="0"/>
          </a:srgbClr>
        </a:solidFill>
        <a:ln w="15875" cap="rnd" cmpd="sng" algn="ctr">
          <a:solidFill>
            <a:sysClr val="window" lastClr="FFFFFF">
              <a:hueOff val="0"/>
              <a:satOff val="0"/>
              <a:lumOff val="0"/>
              <a:alphaOff val="0"/>
            </a:sysClr>
          </a:solidFill>
          <a:prstDash val="solid"/>
        </a:ln>
        <a:effectLst/>
      </dgm:spPr>
      <dgm:t>
        <a:bodyPr/>
        <a:lstStyle/>
        <a:p>
          <a:endParaRPr lang="zh-CN" altLang="en-US"/>
        </a:p>
      </dgm:t>
    </dgm:pt>
    <dgm:pt modelId="{7F854630-181A-427A-AD30-653A461D451D}" type="pres">
      <dgm:prSet presAssocID="{54FEDFDC-3A68-4490-BEDD-E20A999609E7}" presName="ParentText" presStyleLbl="node1" presStyleIdx="0" presStyleCnt="3">
        <dgm:presLayoutVars>
          <dgm:chMax val="1"/>
          <dgm:chPref val="1"/>
          <dgm:bulletEnabled val="1"/>
        </dgm:presLayoutVars>
      </dgm:prSet>
      <dgm:spPr/>
      <dgm:t>
        <a:bodyPr/>
        <a:lstStyle/>
        <a:p>
          <a:endParaRPr lang="zh-CN" altLang="en-US"/>
        </a:p>
      </dgm:t>
    </dgm:pt>
    <dgm:pt modelId="{31AD8FD4-986D-416E-89E9-066F13107366}" type="pres">
      <dgm:prSet presAssocID="{54FEDFDC-3A68-4490-BEDD-E20A999609E7}" presName="ChildText" presStyleLbl="revTx" presStyleIdx="0" presStyleCnt="3">
        <dgm:presLayoutVars>
          <dgm:chMax val="0"/>
          <dgm:chPref val="0"/>
          <dgm:bulletEnabled val="1"/>
        </dgm:presLayoutVars>
      </dgm:prSet>
      <dgm:spPr/>
      <dgm:t>
        <a:bodyPr/>
        <a:lstStyle/>
        <a:p>
          <a:endParaRPr lang="zh-CN" altLang="en-US"/>
        </a:p>
      </dgm:t>
    </dgm:pt>
    <dgm:pt modelId="{D5B612AB-3174-4A9F-9A9F-505FE621E127}" type="pres">
      <dgm:prSet presAssocID="{2D7FE967-3D31-4409-9DBD-E097D287D9D8}" presName="sibTrans" presStyleCnt="0"/>
      <dgm:spPr/>
    </dgm:pt>
    <dgm:pt modelId="{0E9DA787-EDBC-4BF1-BB03-D8AD3A412491}" type="pres">
      <dgm:prSet presAssocID="{C90B1023-D775-4C86-993C-BD10BA61A2EE}" presName="composite" presStyleCnt="0"/>
      <dgm:spPr/>
    </dgm:pt>
    <dgm:pt modelId="{0B054232-659D-4BD2-A356-CC7E4C9800E7}" type="pres">
      <dgm:prSet presAssocID="{C90B1023-D775-4C86-993C-BD10BA61A2EE}" presName="bentUpArrow1" presStyleLbl="alignImgPlace1" presStyleIdx="1" presStyleCnt="2"/>
      <dgm:spPr>
        <a:xfrm rot="5400000">
          <a:off x="3310088" y="2914664"/>
          <a:ext cx="1187550" cy="1351984"/>
        </a:xfrm>
        <a:prstGeom prst="bentUpArrow">
          <a:avLst>
            <a:gd name="adj1" fmla="val 32840"/>
            <a:gd name="adj2" fmla="val 25000"/>
            <a:gd name="adj3" fmla="val 35780"/>
          </a:avLst>
        </a:prstGeom>
        <a:solidFill>
          <a:srgbClr val="A53010">
            <a:tint val="50000"/>
            <a:hueOff val="0"/>
            <a:satOff val="0"/>
            <a:lumOff val="0"/>
            <a:alphaOff val="0"/>
          </a:srgbClr>
        </a:solidFill>
        <a:ln w="15875" cap="rnd" cmpd="sng" algn="ctr">
          <a:solidFill>
            <a:sysClr val="window" lastClr="FFFFFF">
              <a:hueOff val="0"/>
              <a:satOff val="0"/>
              <a:lumOff val="0"/>
              <a:alphaOff val="0"/>
            </a:sysClr>
          </a:solidFill>
          <a:prstDash val="solid"/>
        </a:ln>
        <a:effectLst/>
      </dgm:spPr>
      <dgm:t>
        <a:bodyPr/>
        <a:lstStyle/>
        <a:p>
          <a:endParaRPr lang="zh-CN" altLang="en-US"/>
        </a:p>
      </dgm:t>
    </dgm:pt>
    <dgm:pt modelId="{E43B46DE-AA41-4B0A-B4A5-8F5B925F0F5C}" type="pres">
      <dgm:prSet presAssocID="{C90B1023-D775-4C86-993C-BD10BA61A2EE}" presName="ParentText" presStyleLbl="node1" presStyleIdx="1" presStyleCnt="3">
        <dgm:presLayoutVars>
          <dgm:chMax val="1"/>
          <dgm:chPref val="1"/>
          <dgm:bulletEnabled val="1"/>
        </dgm:presLayoutVars>
      </dgm:prSet>
      <dgm:spPr/>
      <dgm:t>
        <a:bodyPr/>
        <a:lstStyle/>
        <a:p>
          <a:endParaRPr lang="zh-CN" altLang="en-US"/>
        </a:p>
      </dgm:t>
    </dgm:pt>
    <dgm:pt modelId="{E15A6CEE-C2DD-4C0F-87EC-083CACAAA221}" type="pres">
      <dgm:prSet presAssocID="{C90B1023-D775-4C86-993C-BD10BA61A2EE}" presName="ChildText" presStyleLbl="revTx" presStyleIdx="1" presStyleCnt="3">
        <dgm:presLayoutVars>
          <dgm:chMax val="0"/>
          <dgm:chPref val="0"/>
          <dgm:bulletEnabled val="1"/>
        </dgm:presLayoutVars>
      </dgm:prSet>
      <dgm:spPr/>
      <dgm:t>
        <a:bodyPr/>
        <a:lstStyle/>
        <a:p>
          <a:endParaRPr lang="zh-CN" altLang="en-US"/>
        </a:p>
      </dgm:t>
    </dgm:pt>
    <dgm:pt modelId="{990E4F30-11D3-4BCF-8173-4F553112FBE7}" type="pres">
      <dgm:prSet presAssocID="{2D660950-7523-4010-A236-DF9A9083AF92}" presName="sibTrans" presStyleCnt="0"/>
      <dgm:spPr/>
    </dgm:pt>
    <dgm:pt modelId="{9BD2015E-575C-4C64-8A3E-C9CD926D9ECA}" type="pres">
      <dgm:prSet presAssocID="{1BE3E896-8855-48AC-9B2A-415B6993C8FB}" presName="composite" presStyleCnt="0"/>
      <dgm:spPr/>
    </dgm:pt>
    <dgm:pt modelId="{B022FC3C-74A7-48C5-AC5A-281B489FE54F}" type="pres">
      <dgm:prSet presAssocID="{1BE3E896-8855-48AC-9B2A-415B6993C8FB}" presName="ParentText" presStyleLbl="node1" presStyleIdx="2" presStyleCnt="3">
        <dgm:presLayoutVars>
          <dgm:chMax val="1"/>
          <dgm:chPref val="1"/>
          <dgm:bulletEnabled val="1"/>
        </dgm:presLayoutVars>
      </dgm:prSet>
      <dgm:spPr/>
      <dgm:t>
        <a:bodyPr/>
        <a:lstStyle/>
        <a:p>
          <a:endParaRPr lang="zh-CN" altLang="en-US"/>
        </a:p>
      </dgm:t>
    </dgm:pt>
    <dgm:pt modelId="{C8A59114-96A0-4EFA-AA93-5CED85944449}" type="pres">
      <dgm:prSet presAssocID="{1BE3E896-8855-48AC-9B2A-415B6993C8FB}" presName="FinalChildText" presStyleLbl="revTx" presStyleIdx="2" presStyleCnt="3">
        <dgm:presLayoutVars>
          <dgm:chMax val="0"/>
          <dgm:chPref val="0"/>
          <dgm:bulletEnabled val="1"/>
        </dgm:presLayoutVars>
      </dgm:prSet>
      <dgm:spPr/>
      <dgm:t>
        <a:bodyPr/>
        <a:lstStyle/>
        <a:p>
          <a:endParaRPr lang="zh-CN" altLang="en-US"/>
        </a:p>
      </dgm:t>
    </dgm:pt>
  </dgm:ptLst>
  <dgm:cxnLst>
    <dgm:cxn modelId="{681EE663-13DD-4E03-A46C-B9D599EF321C}" srcId="{0CD8D168-B280-4167-AFD7-2812CF26AEE7}" destId="{54FEDFDC-3A68-4490-BEDD-E20A999609E7}" srcOrd="0" destOrd="0" parTransId="{1A9FA55F-B50E-470E-B67B-0BCF60B215AA}" sibTransId="{2D7FE967-3D31-4409-9DBD-E097D287D9D8}"/>
    <dgm:cxn modelId="{6DE85219-5E1B-40A6-8A97-9E6263F4BF25}" srcId="{0CD8D168-B280-4167-AFD7-2812CF26AEE7}" destId="{C90B1023-D775-4C86-993C-BD10BA61A2EE}" srcOrd="1" destOrd="0" parTransId="{74B72827-695C-4CF9-A984-778D7B03C453}" sibTransId="{2D660950-7523-4010-A236-DF9A9083AF92}"/>
    <dgm:cxn modelId="{1F02809C-E83E-426C-910C-37924996EE7E}" srcId="{0CD8D168-B280-4167-AFD7-2812CF26AEE7}" destId="{1BE3E896-8855-48AC-9B2A-415B6993C8FB}" srcOrd="2" destOrd="0" parTransId="{9CD37932-58F6-4A20-B0C6-572F5695B8AD}" sibTransId="{17508487-5F00-48C1-967B-CADA2AE5FB0C}"/>
    <dgm:cxn modelId="{55758B47-198B-481B-9637-9BF8F29ACFCC}" type="presOf" srcId="{54FEDFDC-3A68-4490-BEDD-E20A999609E7}" destId="{7F854630-181A-427A-AD30-653A461D451D}" srcOrd="0" destOrd="0" presId="urn:microsoft.com/office/officeart/2005/8/layout/StepDownProcess"/>
    <dgm:cxn modelId="{9D58DE1D-8025-488D-903F-22D29720B713}" type="presOf" srcId="{1BE3E896-8855-48AC-9B2A-415B6993C8FB}" destId="{B022FC3C-74A7-48C5-AC5A-281B489FE54F}" srcOrd="0" destOrd="0" presId="urn:microsoft.com/office/officeart/2005/8/layout/StepDownProcess"/>
    <dgm:cxn modelId="{65660454-A23E-46BE-9E76-3BDF931D6A48}" type="presOf" srcId="{0CD8D168-B280-4167-AFD7-2812CF26AEE7}" destId="{65E0EDCA-2CBC-4928-A15A-C4752EE7482D}" srcOrd="0" destOrd="0" presId="urn:microsoft.com/office/officeart/2005/8/layout/StepDownProcess"/>
    <dgm:cxn modelId="{E2FC15DB-1287-4B08-A899-3C52B2079041}" type="presOf" srcId="{C90B1023-D775-4C86-993C-BD10BA61A2EE}" destId="{E43B46DE-AA41-4B0A-B4A5-8F5B925F0F5C}" srcOrd="0" destOrd="0" presId="urn:microsoft.com/office/officeart/2005/8/layout/StepDownProcess"/>
    <dgm:cxn modelId="{3AAFCC6C-1B06-41AE-B460-0FDEDA74926E}" srcId="{54FEDFDC-3A68-4490-BEDD-E20A999609E7}" destId="{BE73B71E-EF25-4555-B3A3-A88FF05DA86F}" srcOrd="0" destOrd="0" parTransId="{66CEBAC7-7441-4D7F-94D8-BE459924F635}" sibTransId="{49682D6D-CAEB-417E-B5D8-E244DA4EBAA2}"/>
    <dgm:cxn modelId="{0325A40C-E1A1-43EE-9E87-19CA162FDB36}" type="presOf" srcId="{A2C40232-0F5B-4ADE-A84D-596D3ED34FEF}" destId="{C8A59114-96A0-4EFA-AA93-5CED85944449}" srcOrd="0" destOrd="0" presId="urn:microsoft.com/office/officeart/2005/8/layout/StepDownProcess"/>
    <dgm:cxn modelId="{60F1A16C-D4A7-4C22-B012-6D4654E8ED9E}" srcId="{C90B1023-D775-4C86-993C-BD10BA61A2EE}" destId="{52259BF5-5784-466B-A0F4-354F365A654C}" srcOrd="0" destOrd="0" parTransId="{A5644BE8-2AE8-41AF-9517-8C99DE319B78}" sibTransId="{86684608-B56B-4738-8262-A3A41E76889D}"/>
    <dgm:cxn modelId="{16F3361C-BCE6-4727-87B4-BF38BDC4D146}" type="presOf" srcId="{BE73B71E-EF25-4555-B3A3-A88FF05DA86F}" destId="{31AD8FD4-986D-416E-89E9-066F13107366}" srcOrd="0" destOrd="0" presId="urn:microsoft.com/office/officeart/2005/8/layout/StepDownProcess"/>
    <dgm:cxn modelId="{4108E142-94B4-413C-B144-22B04C62DCEF}" srcId="{1BE3E896-8855-48AC-9B2A-415B6993C8FB}" destId="{A2C40232-0F5B-4ADE-A84D-596D3ED34FEF}" srcOrd="0" destOrd="0" parTransId="{7734E00F-B405-4EA2-9E2F-B543498ADB6D}" sibTransId="{A97C670E-3F27-4EEB-9378-360B401B67D7}"/>
    <dgm:cxn modelId="{F55A19BA-71ED-4327-8D08-9604F66211E1}" type="presOf" srcId="{52259BF5-5784-466B-A0F4-354F365A654C}" destId="{E15A6CEE-C2DD-4C0F-87EC-083CACAAA221}" srcOrd="0" destOrd="0" presId="urn:microsoft.com/office/officeart/2005/8/layout/StepDownProcess"/>
    <dgm:cxn modelId="{CBEDB07C-7820-4FDA-9BC5-79103C55CF7A}" type="presParOf" srcId="{65E0EDCA-2CBC-4928-A15A-C4752EE7482D}" destId="{AA567386-5BB1-4F64-9D9B-71DE8E3986F1}" srcOrd="0" destOrd="0" presId="urn:microsoft.com/office/officeart/2005/8/layout/StepDownProcess"/>
    <dgm:cxn modelId="{59695D0A-6D0D-4C09-AC2E-AA3F1DD0E562}" type="presParOf" srcId="{AA567386-5BB1-4F64-9D9B-71DE8E3986F1}" destId="{9BE0E536-5C1A-4E4B-B673-1759F4A4982D}" srcOrd="0" destOrd="0" presId="urn:microsoft.com/office/officeart/2005/8/layout/StepDownProcess"/>
    <dgm:cxn modelId="{81AAC0EB-4A0F-423C-87AF-77722D3B304E}" type="presParOf" srcId="{AA567386-5BB1-4F64-9D9B-71DE8E3986F1}" destId="{7F854630-181A-427A-AD30-653A461D451D}" srcOrd="1" destOrd="0" presId="urn:microsoft.com/office/officeart/2005/8/layout/StepDownProcess"/>
    <dgm:cxn modelId="{04D6C836-DFF6-47DB-8443-268CEC25F73D}" type="presParOf" srcId="{AA567386-5BB1-4F64-9D9B-71DE8E3986F1}" destId="{31AD8FD4-986D-416E-89E9-066F13107366}" srcOrd="2" destOrd="0" presId="urn:microsoft.com/office/officeart/2005/8/layout/StepDownProcess"/>
    <dgm:cxn modelId="{42942A63-E46B-425C-B790-42A0D5B13D42}" type="presParOf" srcId="{65E0EDCA-2CBC-4928-A15A-C4752EE7482D}" destId="{D5B612AB-3174-4A9F-9A9F-505FE621E127}" srcOrd="1" destOrd="0" presId="urn:microsoft.com/office/officeart/2005/8/layout/StepDownProcess"/>
    <dgm:cxn modelId="{C53E59DE-F838-4CD0-94DB-CE70DC78F196}" type="presParOf" srcId="{65E0EDCA-2CBC-4928-A15A-C4752EE7482D}" destId="{0E9DA787-EDBC-4BF1-BB03-D8AD3A412491}" srcOrd="2" destOrd="0" presId="urn:microsoft.com/office/officeart/2005/8/layout/StepDownProcess"/>
    <dgm:cxn modelId="{B2E08969-A714-48E9-9FD6-613C6C12F30A}" type="presParOf" srcId="{0E9DA787-EDBC-4BF1-BB03-D8AD3A412491}" destId="{0B054232-659D-4BD2-A356-CC7E4C9800E7}" srcOrd="0" destOrd="0" presId="urn:microsoft.com/office/officeart/2005/8/layout/StepDownProcess"/>
    <dgm:cxn modelId="{FBADC623-40B7-4E9F-B4E3-8F59C8506F93}" type="presParOf" srcId="{0E9DA787-EDBC-4BF1-BB03-D8AD3A412491}" destId="{E43B46DE-AA41-4B0A-B4A5-8F5B925F0F5C}" srcOrd="1" destOrd="0" presId="urn:microsoft.com/office/officeart/2005/8/layout/StepDownProcess"/>
    <dgm:cxn modelId="{151A4442-99A6-42BC-A368-C3947383D72C}" type="presParOf" srcId="{0E9DA787-EDBC-4BF1-BB03-D8AD3A412491}" destId="{E15A6CEE-C2DD-4C0F-87EC-083CACAAA221}" srcOrd="2" destOrd="0" presId="urn:microsoft.com/office/officeart/2005/8/layout/StepDownProcess"/>
    <dgm:cxn modelId="{19A98AA6-D001-4816-AD43-6F315AABB87A}" type="presParOf" srcId="{65E0EDCA-2CBC-4928-A15A-C4752EE7482D}" destId="{990E4F30-11D3-4BCF-8173-4F553112FBE7}" srcOrd="3" destOrd="0" presId="urn:microsoft.com/office/officeart/2005/8/layout/StepDownProcess"/>
    <dgm:cxn modelId="{15435CCC-457D-4114-AC06-8166EB58D0DF}" type="presParOf" srcId="{65E0EDCA-2CBC-4928-A15A-C4752EE7482D}" destId="{9BD2015E-575C-4C64-8A3E-C9CD926D9ECA}" srcOrd="4" destOrd="0" presId="urn:microsoft.com/office/officeart/2005/8/layout/StepDownProcess"/>
    <dgm:cxn modelId="{71BECFD0-ADD6-46DD-9B97-F70EAEC98714}" type="presParOf" srcId="{9BD2015E-575C-4C64-8A3E-C9CD926D9ECA}" destId="{B022FC3C-74A7-48C5-AC5A-281B489FE54F}" srcOrd="0" destOrd="0" presId="urn:microsoft.com/office/officeart/2005/8/layout/StepDownProcess"/>
    <dgm:cxn modelId="{7858980B-F335-4096-9435-18626C1665E2}" type="presParOf" srcId="{9BD2015E-575C-4C64-8A3E-C9CD926D9ECA}" destId="{C8A59114-96A0-4EFA-AA93-5CED85944449}"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382C69-4BE1-496A-9CCF-4DE39A9AF44E}" type="doc">
      <dgm:prSet loTypeId="urn:microsoft.com/office/officeart/2005/8/layout/process1" loCatId="process" qsTypeId="urn:microsoft.com/office/officeart/2005/8/quickstyle/simple1" qsCatId="simple" csTypeId="urn:microsoft.com/office/officeart/2005/8/colors/accent1_2" csCatId="accent1" phldr="1"/>
      <dgm:spPr/>
    </dgm:pt>
    <dgm:pt modelId="{CC76E0DE-DE11-47D5-87E9-BAD07806E123}">
      <dgm:prSet phldrT="[文本]"/>
      <dgm:spPr/>
      <dgm:t>
        <a:bodyPr/>
        <a:lstStyle/>
        <a:p>
          <a:r>
            <a:rPr lang="zh-CN" altLang="en-US" smtClean="0">
              <a:latin typeface="微软雅黑" panose="020B0503020204020204" pitchFamily="34" charset="-122"/>
              <a:ea typeface="微软雅黑" panose="020B0503020204020204" pitchFamily="34" charset="-122"/>
            </a:rPr>
            <a:t>离散</a:t>
          </a:r>
          <a:endParaRPr lang="zh-CN" altLang="en-US">
            <a:latin typeface="微软雅黑" panose="020B0503020204020204" pitchFamily="34" charset="-122"/>
            <a:ea typeface="微软雅黑" panose="020B0503020204020204" pitchFamily="34" charset="-122"/>
          </a:endParaRPr>
        </a:p>
      </dgm:t>
    </dgm:pt>
    <dgm:pt modelId="{2EA17D5F-3631-4BB6-85ED-61B401F4B15B}" type="parTrans" cxnId="{7054C8FF-61B4-4251-89DB-84D4E01CBFAE}">
      <dgm:prSet/>
      <dgm:spPr/>
      <dgm:t>
        <a:bodyPr/>
        <a:lstStyle/>
        <a:p>
          <a:endParaRPr lang="zh-CN" altLang="en-US"/>
        </a:p>
      </dgm:t>
    </dgm:pt>
    <dgm:pt modelId="{183EB122-EEB6-4C80-A568-8613BE856DC0}" type="sibTrans" cxnId="{7054C8FF-61B4-4251-89DB-84D4E01CBFAE}">
      <dgm:prSet/>
      <dgm:spPr/>
      <dgm:t>
        <a:bodyPr/>
        <a:lstStyle/>
        <a:p>
          <a:endParaRPr lang="zh-CN" altLang="en-US"/>
        </a:p>
      </dgm:t>
    </dgm:pt>
    <dgm:pt modelId="{60AE7238-FF55-4202-B575-99FDA2C2362F}">
      <dgm:prSet phldrT="[文本]"/>
      <dgm:spPr/>
      <dgm:t>
        <a:bodyPr/>
        <a:lstStyle/>
        <a:p>
          <a:r>
            <a:rPr lang="zh-CN" altLang="en-US" smtClean="0">
              <a:latin typeface="微软雅黑" panose="020B0503020204020204" pitchFamily="34" charset="-122"/>
              <a:ea typeface="微软雅黑" panose="020B0503020204020204" pitchFamily="34" charset="-122"/>
            </a:rPr>
            <a:t>计算域</a:t>
          </a:r>
          <a:endParaRPr lang="zh-CN" altLang="en-US">
            <a:latin typeface="微软雅黑" panose="020B0503020204020204" pitchFamily="34" charset="-122"/>
            <a:ea typeface="微软雅黑" panose="020B0503020204020204" pitchFamily="34" charset="-122"/>
          </a:endParaRPr>
        </a:p>
      </dgm:t>
    </dgm:pt>
    <dgm:pt modelId="{2195FF18-10A3-4ADC-A90A-04D43A17A0DC}" type="parTrans" cxnId="{0327EE59-90ED-4974-81FA-05228CD3093B}">
      <dgm:prSet/>
      <dgm:spPr/>
      <dgm:t>
        <a:bodyPr/>
        <a:lstStyle/>
        <a:p>
          <a:endParaRPr lang="zh-CN" altLang="en-US"/>
        </a:p>
      </dgm:t>
    </dgm:pt>
    <dgm:pt modelId="{FB343538-29F3-4737-9FE0-9E63CE719E86}" type="sibTrans" cxnId="{0327EE59-90ED-4974-81FA-05228CD3093B}">
      <dgm:prSet/>
      <dgm:spPr/>
      <dgm:t>
        <a:bodyPr/>
        <a:lstStyle/>
        <a:p>
          <a:endParaRPr lang="zh-CN" altLang="en-US"/>
        </a:p>
      </dgm:t>
    </dgm:pt>
    <dgm:pt modelId="{FB1E8AB0-9C39-4898-9662-6A5C8F2319BE}">
      <dgm:prSet phldrT="[文本]"/>
      <dgm:spPr/>
      <dgm:t>
        <a:bodyPr/>
        <a:lstStyle/>
        <a:p>
          <a:r>
            <a:rPr lang="zh-CN" altLang="en-US" smtClean="0">
              <a:latin typeface="微软雅黑" panose="020B0503020204020204" pitchFamily="34" charset="-122"/>
              <a:ea typeface="微软雅黑" panose="020B0503020204020204" pitchFamily="34" charset="-122"/>
            </a:rPr>
            <a:t>求解方法</a:t>
          </a:r>
          <a:endParaRPr lang="zh-CN" altLang="en-US">
            <a:latin typeface="微软雅黑" panose="020B0503020204020204" pitchFamily="34" charset="-122"/>
            <a:ea typeface="微软雅黑" panose="020B0503020204020204" pitchFamily="34" charset="-122"/>
          </a:endParaRPr>
        </a:p>
      </dgm:t>
    </dgm:pt>
    <dgm:pt modelId="{578DA3A6-3C34-437B-8EE2-B76DEB5DA24C}" type="parTrans" cxnId="{98A3D412-944C-4FAD-9DF6-C0CDCEF8FDCB}">
      <dgm:prSet/>
      <dgm:spPr/>
      <dgm:t>
        <a:bodyPr/>
        <a:lstStyle/>
        <a:p>
          <a:endParaRPr lang="zh-CN" altLang="en-US"/>
        </a:p>
      </dgm:t>
    </dgm:pt>
    <dgm:pt modelId="{54DCA777-8D32-4FF2-85B0-3DE7E0A318C8}" type="sibTrans" cxnId="{98A3D412-944C-4FAD-9DF6-C0CDCEF8FDCB}">
      <dgm:prSet/>
      <dgm:spPr/>
      <dgm:t>
        <a:bodyPr/>
        <a:lstStyle/>
        <a:p>
          <a:endParaRPr lang="zh-CN" altLang="en-US"/>
        </a:p>
      </dgm:t>
    </dgm:pt>
    <dgm:pt modelId="{48FE6C7D-06F8-4320-89EB-D3C1550A2DE9}" type="pres">
      <dgm:prSet presAssocID="{E0382C69-4BE1-496A-9CCF-4DE39A9AF44E}" presName="Name0" presStyleCnt="0">
        <dgm:presLayoutVars>
          <dgm:dir/>
          <dgm:resizeHandles val="exact"/>
        </dgm:presLayoutVars>
      </dgm:prSet>
      <dgm:spPr/>
    </dgm:pt>
    <dgm:pt modelId="{5C53EC57-A66D-4EB6-86F6-B1BE4B0FED17}" type="pres">
      <dgm:prSet presAssocID="{CC76E0DE-DE11-47D5-87E9-BAD07806E123}" presName="node" presStyleLbl="node1" presStyleIdx="0" presStyleCnt="3">
        <dgm:presLayoutVars>
          <dgm:bulletEnabled val="1"/>
        </dgm:presLayoutVars>
      </dgm:prSet>
      <dgm:spPr/>
      <dgm:t>
        <a:bodyPr/>
        <a:lstStyle/>
        <a:p>
          <a:endParaRPr lang="zh-CN" altLang="en-US"/>
        </a:p>
      </dgm:t>
    </dgm:pt>
    <dgm:pt modelId="{89225B5F-4871-4FE5-9062-B291D6BB889E}" type="pres">
      <dgm:prSet presAssocID="{183EB122-EEB6-4C80-A568-8613BE856DC0}" presName="sibTrans" presStyleLbl="sibTrans2D1" presStyleIdx="0" presStyleCnt="2"/>
      <dgm:spPr/>
      <dgm:t>
        <a:bodyPr/>
        <a:lstStyle/>
        <a:p>
          <a:endParaRPr lang="zh-CN" altLang="en-US"/>
        </a:p>
      </dgm:t>
    </dgm:pt>
    <dgm:pt modelId="{B503F1DA-A9FA-408E-84EE-EDC43D3A97AC}" type="pres">
      <dgm:prSet presAssocID="{183EB122-EEB6-4C80-A568-8613BE856DC0}" presName="connectorText" presStyleLbl="sibTrans2D1" presStyleIdx="0" presStyleCnt="2"/>
      <dgm:spPr/>
      <dgm:t>
        <a:bodyPr/>
        <a:lstStyle/>
        <a:p>
          <a:endParaRPr lang="zh-CN" altLang="en-US"/>
        </a:p>
      </dgm:t>
    </dgm:pt>
    <dgm:pt modelId="{2524DCF8-F63A-4940-893F-7AD15A6BA8DB}" type="pres">
      <dgm:prSet presAssocID="{60AE7238-FF55-4202-B575-99FDA2C2362F}" presName="node" presStyleLbl="node1" presStyleIdx="1" presStyleCnt="3">
        <dgm:presLayoutVars>
          <dgm:bulletEnabled val="1"/>
        </dgm:presLayoutVars>
      </dgm:prSet>
      <dgm:spPr/>
      <dgm:t>
        <a:bodyPr/>
        <a:lstStyle/>
        <a:p>
          <a:endParaRPr lang="zh-CN" altLang="en-US"/>
        </a:p>
      </dgm:t>
    </dgm:pt>
    <dgm:pt modelId="{B3F76054-D6D5-479C-BD28-18F9AFB899A5}" type="pres">
      <dgm:prSet presAssocID="{FB343538-29F3-4737-9FE0-9E63CE719E86}" presName="sibTrans" presStyleLbl="sibTrans2D1" presStyleIdx="1" presStyleCnt="2"/>
      <dgm:spPr/>
      <dgm:t>
        <a:bodyPr/>
        <a:lstStyle/>
        <a:p>
          <a:endParaRPr lang="zh-CN" altLang="en-US"/>
        </a:p>
      </dgm:t>
    </dgm:pt>
    <dgm:pt modelId="{7C5E35F2-665A-45F1-8BB3-8E0A6CD3C839}" type="pres">
      <dgm:prSet presAssocID="{FB343538-29F3-4737-9FE0-9E63CE719E86}" presName="connectorText" presStyleLbl="sibTrans2D1" presStyleIdx="1" presStyleCnt="2"/>
      <dgm:spPr/>
      <dgm:t>
        <a:bodyPr/>
        <a:lstStyle/>
        <a:p>
          <a:endParaRPr lang="zh-CN" altLang="en-US"/>
        </a:p>
      </dgm:t>
    </dgm:pt>
    <dgm:pt modelId="{A0F0C3C7-4780-4346-A6F3-18F55FE72B0D}" type="pres">
      <dgm:prSet presAssocID="{FB1E8AB0-9C39-4898-9662-6A5C8F2319BE}" presName="node" presStyleLbl="node1" presStyleIdx="2" presStyleCnt="3">
        <dgm:presLayoutVars>
          <dgm:bulletEnabled val="1"/>
        </dgm:presLayoutVars>
      </dgm:prSet>
      <dgm:spPr/>
      <dgm:t>
        <a:bodyPr/>
        <a:lstStyle/>
        <a:p>
          <a:endParaRPr lang="zh-CN" altLang="en-US"/>
        </a:p>
      </dgm:t>
    </dgm:pt>
  </dgm:ptLst>
  <dgm:cxnLst>
    <dgm:cxn modelId="{8385E26D-2D49-47C4-833D-21AF600DB8DC}" type="presOf" srcId="{183EB122-EEB6-4C80-A568-8613BE856DC0}" destId="{89225B5F-4871-4FE5-9062-B291D6BB889E}" srcOrd="0" destOrd="0" presId="urn:microsoft.com/office/officeart/2005/8/layout/process1"/>
    <dgm:cxn modelId="{AF297FF5-BC07-4C02-A25F-9BB7C9DECC16}" type="presOf" srcId="{FB343538-29F3-4737-9FE0-9E63CE719E86}" destId="{7C5E35F2-665A-45F1-8BB3-8E0A6CD3C839}" srcOrd="1" destOrd="0" presId="urn:microsoft.com/office/officeart/2005/8/layout/process1"/>
    <dgm:cxn modelId="{0327EE59-90ED-4974-81FA-05228CD3093B}" srcId="{E0382C69-4BE1-496A-9CCF-4DE39A9AF44E}" destId="{60AE7238-FF55-4202-B575-99FDA2C2362F}" srcOrd="1" destOrd="0" parTransId="{2195FF18-10A3-4ADC-A90A-04D43A17A0DC}" sibTransId="{FB343538-29F3-4737-9FE0-9E63CE719E86}"/>
    <dgm:cxn modelId="{FED2F0D7-06EC-405D-95B3-110CAB16ACAD}" type="presOf" srcId="{CC76E0DE-DE11-47D5-87E9-BAD07806E123}" destId="{5C53EC57-A66D-4EB6-86F6-B1BE4B0FED17}" srcOrd="0" destOrd="0" presId="urn:microsoft.com/office/officeart/2005/8/layout/process1"/>
    <dgm:cxn modelId="{8371D6B7-68DB-44E9-8FE5-D0AEBBEE7141}" type="presOf" srcId="{FB1E8AB0-9C39-4898-9662-6A5C8F2319BE}" destId="{A0F0C3C7-4780-4346-A6F3-18F55FE72B0D}" srcOrd="0" destOrd="0" presId="urn:microsoft.com/office/officeart/2005/8/layout/process1"/>
    <dgm:cxn modelId="{98A3D412-944C-4FAD-9DF6-C0CDCEF8FDCB}" srcId="{E0382C69-4BE1-496A-9CCF-4DE39A9AF44E}" destId="{FB1E8AB0-9C39-4898-9662-6A5C8F2319BE}" srcOrd="2" destOrd="0" parTransId="{578DA3A6-3C34-437B-8EE2-B76DEB5DA24C}" sibTransId="{54DCA777-8D32-4FF2-85B0-3DE7E0A318C8}"/>
    <dgm:cxn modelId="{7054C8FF-61B4-4251-89DB-84D4E01CBFAE}" srcId="{E0382C69-4BE1-496A-9CCF-4DE39A9AF44E}" destId="{CC76E0DE-DE11-47D5-87E9-BAD07806E123}" srcOrd="0" destOrd="0" parTransId="{2EA17D5F-3631-4BB6-85ED-61B401F4B15B}" sibTransId="{183EB122-EEB6-4C80-A568-8613BE856DC0}"/>
    <dgm:cxn modelId="{34907B9C-C316-4946-8B2E-24C364CA3672}" type="presOf" srcId="{60AE7238-FF55-4202-B575-99FDA2C2362F}" destId="{2524DCF8-F63A-4940-893F-7AD15A6BA8DB}" srcOrd="0" destOrd="0" presId="urn:microsoft.com/office/officeart/2005/8/layout/process1"/>
    <dgm:cxn modelId="{B97A6111-0C1D-4AEB-A25A-6F86694A6888}" type="presOf" srcId="{E0382C69-4BE1-496A-9CCF-4DE39A9AF44E}" destId="{48FE6C7D-06F8-4320-89EB-D3C1550A2DE9}" srcOrd="0" destOrd="0" presId="urn:microsoft.com/office/officeart/2005/8/layout/process1"/>
    <dgm:cxn modelId="{96383FEA-5445-49B5-9C71-83E4870C8FDF}" type="presOf" srcId="{183EB122-EEB6-4C80-A568-8613BE856DC0}" destId="{B503F1DA-A9FA-408E-84EE-EDC43D3A97AC}" srcOrd="1" destOrd="0" presId="urn:microsoft.com/office/officeart/2005/8/layout/process1"/>
    <dgm:cxn modelId="{7D3F44EC-5A18-467C-9522-517308D4129A}" type="presOf" srcId="{FB343538-29F3-4737-9FE0-9E63CE719E86}" destId="{B3F76054-D6D5-479C-BD28-18F9AFB899A5}" srcOrd="0" destOrd="0" presId="urn:microsoft.com/office/officeart/2005/8/layout/process1"/>
    <dgm:cxn modelId="{71AEDB0C-BDF0-4200-A8CF-7780193FDEB8}" type="presParOf" srcId="{48FE6C7D-06F8-4320-89EB-D3C1550A2DE9}" destId="{5C53EC57-A66D-4EB6-86F6-B1BE4B0FED17}" srcOrd="0" destOrd="0" presId="urn:microsoft.com/office/officeart/2005/8/layout/process1"/>
    <dgm:cxn modelId="{B21A996C-AD4B-48F8-8C11-61E07CD7F55B}" type="presParOf" srcId="{48FE6C7D-06F8-4320-89EB-D3C1550A2DE9}" destId="{89225B5F-4871-4FE5-9062-B291D6BB889E}" srcOrd="1" destOrd="0" presId="urn:microsoft.com/office/officeart/2005/8/layout/process1"/>
    <dgm:cxn modelId="{3D868CE5-C6C8-452C-999D-C1C9E9A59E00}" type="presParOf" srcId="{89225B5F-4871-4FE5-9062-B291D6BB889E}" destId="{B503F1DA-A9FA-408E-84EE-EDC43D3A97AC}" srcOrd="0" destOrd="0" presId="urn:microsoft.com/office/officeart/2005/8/layout/process1"/>
    <dgm:cxn modelId="{3D3D7412-27EC-4C87-816D-FD2EE5D32335}" type="presParOf" srcId="{48FE6C7D-06F8-4320-89EB-D3C1550A2DE9}" destId="{2524DCF8-F63A-4940-893F-7AD15A6BA8DB}" srcOrd="2" destOrd="0" presId="urn:microsoft.com/office/officeart/2005/8/layout/process1"/>
    <dgm:cxn modelId="{DFC71402-D189-4092-A2C9-60EBE4D57ED7}" type="presParOf" srcId="{48FE6C7D-06F8-4320-89EB-D3C1550A2DE9}" destId="{B3F76054-D6D5-479C-BD28-18F9AFB899A5}" srcOrd="3" destOrd="0" presId="urn:microsoft.com/office/officeart/2005/8/layout/process1"/>
    <dgm:cxn modelId="{F08F6284-CA64-41EB-BBBC-56942202AAB8}" type="presParOf" srcId="{B3F76054-D6D5-479C-BD28-18F9AFB899A5}" destId="{7C5E35F2-665A-45F1-8BB3-8E0A6CD3C839}" srcOrd="0" destOrd="0" presId="urn:microsoft.com/office/officeart/2005/8/layout/process1"/>
    <dgm:cxn modelId="{610C2330-C6D7-44FB-A7C8-E9D7F60ABA39}" type="presParOf" srcId="{48FE6C7D-06F8-4320-89EB-D3C1550A2DE9}" destId="{A0F0C3C7-4780-4346-A6F3-18F55FE72B0D}"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851AF-9F74-4849-9896-A919939BB9BA}">
      <dsp:nvSpPr>
        <dsp:cNvPr id="0" name=""/>
        <dsp:cNvSpPr/>
      </dsp:nvSpPr>
      <dsp:spPr>
        <a:xfrm>
          <a:off x="2050" y="10770"/>
          <a:ext cx="2055323" cy="907200"/>
        </a:xfrm>
        <a:prstGeom prst="roundRect">
          <a:avLst>
            <a:gd name="adj" fmla="val 1000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zh-CN" altLang="en-US" sz="2100" kern="1200" smtClean="0">
              <a:solidFill>
                <a:sysClr val="window" lastClr="FFFFFF"/>
              </a:solidFill>
              <a:latin typeface="Century Gothic" panose="020B0502020202020204"/>
              <a:ea typeface="幼圆" panose="02010509060101010101" pitchFamily="49" charset="-122"/>
              <a:cs typeface="+mn-cs"/>
            </a:rPr>
            <a:t>数学建模</a:t>
          </a:r>
          <a:endParaRPr lang="zh-CN" altLang="en-US" sz="2100" kern="1200">
            <a:solidFill>
              <a:sysClr val="window" lastClr="FFFFFF"/>
            </a:solidFill>
            <a:latin typeface="Century Gothic" panose="020B0502020202020204"/>
            <a:ea typeface="幼圆" panose="02010509060101010101" pitchFamily="49" charset="-122"/>
            <a:cs typeface="+mn-cs"/>
          </a:endParaRPr>
        </a:p>
      </dsp:txBody>
      <dsp:txXfrm>
        <a:off x="19764" y="28484"/>
        <a:ext cx="2019895" cy="569372"/>
      </dsp:txXfrm>
    </dsp:sp>
    <dsp:sp modelId="{5FE20BE3-34AE-4E47-87C3-ED9EBEA35F2C}">
      <dsp:nvSpPr>
        <dsp:cNvPr id="0" name=""/>
        <dsp:cNvSpPr/>
      </dsp:nvSpPr>
      <dsp:spPr>
        <a:xfrm>
          <a:off x="423020" y="615570"/>
          <a:ext cx="2055323" cy="3720937"/>
        </a:xfrm>
        <a:prstGeom prst="roundRect">
          <a:avLst>
            <a:gd name="adj" fmla="val 10000"/>
          </a:avLst>
        </a:prstGeom>
        <a:solidFill>
          <a:sysClr val="window" lastClr="FFFFFF">
            <a:alpha val="90000"/>
            <a:hueOff val="0"/>
            <a:satOff val="0"/>
            <a:lumOff val="0"/>
            <a:alphaOff val="0"/>
          </a:sysClr>
        </a:solidFill>
        <a:ln w="15875" cap="rnd" cmpd="sng" algn="ctr">
          <a:solidFill>
            <a:srgbClr val="A5301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smtClean="0">
              <a:solidFill>
                <a:sysClr val="windowText" lastClr="000000">
                  <a:hueOff val="0"/>
                  <a:satOff val="0"/>
                  <a:lumOff val="0"/>
                  <a:alphaOff val="0"/>
                </a:sysClr>
              </a:solidFill>
              <a:latin typeface="Century Gothic" panose="020B0502020202020204"/>
              <a:ea typeface="幼圆" panose="02010509060101010101" pitchFamily="49" charset="-122"/>
              <a:cs typeface="+mn-cs"/>
            </a:rPr>
            <a:t>依据有关的学科理论，对所研究的对象或者现象确定一系列的数量、逻辑关系，及一套数学公式或者方程式。</a:t>
          </a:r>
          <a:endParaRPr lang="zh-CN" altLang="en-US" sz="2000" kern="1200">
            <a:solidFill>
              <a:sysClr val="windowText" lastClr="000000">
                <a:hueOff val="0"/>
                <a:satOff val="0"/>
                <a:lumOff val="0"/>
                <a:alphaOff val="0"/>
              </a:sysClr>
            </a:solidFill>
            <a:latin typeface="Century Gothic" panose="020B0502020202020204"/>
            <a:ea typeface="幼圆" panose="02010509060101010101" pitchFamily="49" charset="-122"/>
            <a:cs typeface="+mn-cs"/>
          </a:endParaRPr>
        </a:p>
      </dsp:txBody>
      <dsp:txXfrm>
        <a:off x="483218" y="675768"/>
        <a:ext cx="1934927" cy="3600541"/>
      </dsp:txXfrm>
    </dsp:sp>
    <dsp:sp modelId="{4C744FCA-2D80-4C76-835A-76F21DDE02DC}">
      <dsp:nvSpPr>
        <dsp:cNvPr id="0" name=""/>
        <dsp:cNvSpPr/>
      </dsp:nvSpPr>
      <dsp:spPr>
        <a:xfrm>
          <a:off x="2368953" y="57312"/>
          <a:ext cx="660548" cy="511716"/>
        </a:xfrm>
        <a:prstGeom prst="rightArrow">
          <a:avLst>
            <a:gd name="adj1" fmla="val 60000"/>
            <a:gd name="adj2" fmla="val 50000"/>
          </a:avLst>
        </a:prstGeom>
        <a:solidFill>
          <a:srgbClr val="A53010">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solidFill>
              <a:sysClr val="window" lastClr="FFFFFF"/>
            </a:solidFill>
            <a:latin typeface="Century Gothic" panose="020B0502020202020204"/>
            <a:ea typeface="幼圆" panose="02010509060101010101" pitchFamily="49" charset="-122"/>
            <a:cs typeface="+mn-cs"/>
          </a:endParaRPr>
        </a:p>
      </dsp:txBody>
      <dsp:txXfrm>
        <a:off x="2368953" y="159655"/>
        <a:ext cx="507033" cy="307030"/>
      </dsp:txXfrm>
    </dsp:sp>
    <dsp:sp modelId="{AF211B3A-4BD9-4482-9929-6457715F619C}">
      <dsp:nvSpPr>
        <dsp:cNvPr id="0" name=""/>
        <dsp:cNvSpPr/>
      </dsp:nvSpPr>
      <dsp:spPr>
        <a:xfrm>
          <a:off x="3303692" y="10770"/>
          <a:ext cx="2055323" cy="907200"/>
        </a:xfrm>
        <a:prstGeom prst="roundRect">
          <a:avLst>
            <a:gd name="adj" fmla="val 1000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zh-CN" altLang="en-US" sz="2100" kern="1200" smtClean="0">
              <a:solidFill>
                <a:sysClr val="window" lastClr="FFFFFF"/>
              </a:solidFill>
              <a:latin typeface="Century Gothic" panose="020B0502020202020204"/>
              <a:ea typeface="幼圆" panose="02010509060101010101" pitchFamily="49" charset="-122"/>
              <a:cs typeface="+mn-cs"/>
            </a:rPr>
            <a:t>计算方法</a:t>
          </a:r>
          <a:endParaRPr lang="zh-CN" altLang="en-US" sz="2100" kern="1200">
            <a:solidFill>
              <a:sysClr val="window" lastClr="FFFFFF"/>
            </a:solidFill>
            <a:latin typeface="Century Gothic" panose="020B0502020202020204"/>
            <a:ea typeface="幼圆" panose="02010509060101010101" pitchFamily="49" charset="-122"/>
            <a:cs typeface="+mn-cs"/>
          </a:endParaRPr>
        </a:p>
      </dsp:txBody>
      <dsp:txXfrm>
        <a:off x="3321406" y="28484"/>
        <a:ext cx="2019895" cy="569372"/>
      </dsp:txXfrm>
    </dsp:sp>
    <dsp:sp modelId="{9E079724-05E5-4FD8-A06C-412030DBC1EA}">
      <dsp:nvSpPr>
        <dsp:cNvPr id="0" name=""/>
        <dsp:cNvSpPr/>
      </dsp:nvSpPr>
      <dsp:spPr>
        <a:xfrm>
          <a:off x="3364302" y="615570"/>
          <a:ext cx="2776042" cy="3720937"/>
        </a:xfrm>
        <a:prstGeom prst="roundRect">
          <a:avLst>
            <a:gd name="adj" fmla="val 10000"/>
          </a:avLst>
        </a:prstGeom>
        <a:solidFill>
          <a:sysClr val="window" lastClr="FFFFFF">
            <a:alpha val="90000"/>
            <a:hueOff val="0"/>
            <a:satOff val="0"/>
            <a:lumOff val="0"/>
            <a:alphaOff val="0"/>
          </a:sysClr>
        </a:solidFill>
        <a:ln w="15875" cap="rnd" cmpd="sng" algn="ctr">
          <a:solidFill>
            <a:srgbClr val="A5301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smtClean="0">
              <a:solidFill>
                <a:sysClr val="windowText" lastClr="000000">
                  <a:hueOff val="0"/>
                  <a:satOff val="0"/>
                  <a:lumOff val="0"/>
                  <a:alphaOff val="0"/>
                </a:sysClr>
              </a:solidFill>
              <a:latin typeface="Century Gothic" panose="020B0502020202020204"/>
              <a:ea typeface="幼圆" panose="02010509060101010101" pitchFamily="49" charset="-122"/>
              <a:cs typeface="+mn-cs"/>
            </a:rPr>
            <a:t>数学建模建立的控制方程一般都是连续、光滑的可导函数，首先将此类方程离散化，即把问题转化为包含有限个未知数的离散形式，如有限代数方程组，然后往往将其再转化为矩阵形式，运用线性代数的相关知识求解。</a:t>
          </a:r>
          <a:endParaRPr lang="zh-CN" altLang="en-US" sz="1600" kern="1200">
            <a:solidFill>
              <a:sysClr val="windowText" lastClr="000000">
                <a:hueOff val="0"/>
                <a:satOff val="0"/>
                <a:lumOff val="0"/>
                <a:alphaOff val="0"/>
              </a:sysClr>
            </a:solidFill>
            <a:latin typeface="Century Gothic" panose="020B0502020202020204"/>
            <a:ea typeface="幼圆" panose="02010509060101010101" pitchFamily="49" charset="-122"/>
            <a:cs typeface="+mn-cs"/>
          </a:endParaRPr>
        </a:p>
      </dsp:txBody>
      <dsp:txXfrm>
        <a:off x="3445609" y="696877"/>
        <a:ext cx="2613428" cy="3558323"/>
      </dsp:txXfrm>
    </dsp:sp>
    <dsp:sp modelId="{601A385B-FCE3-4527-B625-DC40FBAB12D7}">
      <dsp:nvSpPr>
        <dsp:cNvPr id="0" name=""/>
        <dsp:cNvSpPr/>
      </dsp:nvSpPr>
      <dsp:spPr>
        <a:xfrm>
          <a:off x="5760684" y="57312"/>
          <a:ext cx="851539" cy="511716"/>
        </a:xfrm>
        <a:prstGeom prst="rightArrow">
          <a:avLst>
            <a:gd name="adj1" fmla="val 60000"/>
            <a:gd name="adj2" fmla="val 50000"/>
          </a:avLst>
        </a:prstGeom>
        <a:solidFill>
          <a:srgbClr val="A53010">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solidFill>
              <a:sysClr val="window" lastClr="FFFFFF"/>
            </a:solidFill>
            <a:latin typeface="Century Gothic" panose="020B0502020202020204"/>
            <a:ea typeface="幼圆" panose="02010509060101010101" pitchFamily="49" charset="-122"/>
            <a:cs typeface="+mn-cs"/>
          </a:endParaRPr>
        </a:p>
      </dsp:txBody>
      <dsp:txXfrm>
        <a:off x="5760684" y="159655"/>
        <a:ext cx="698024" cy="307030"/>
      </dsp:txXfrm>
    </dsp:sp>
    <dsp:sp modelId="{7EA52ED9-54F0-4D45-8BA6-B79FEB6BB966}">
      <dsp:nvSpPr>
        <dsp:cNvPr id="0" name=""/>
        <dsp:cNvSpPr/>
      </dsp:nvSpPr>
      <dsp:spPr>
        <a:xfrm>
          <a:off x="6965693" y="10770"/>
          <a:ext cx="2055323" cy="907200"/>
        </a:xfrm>
        <a:prstGeom prst="roundRect">
          <a:avLst>
            <a:gd name="adj" fmla="val 1000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zh-CN" altLang="en-US" sz="2100" kern="1200" smtClean="0">
              <a:solidFill>
                <a:sysClr val="window" lastClr="FFFFFF"/>
              </a:solidFill>
              <a:latin typeface="Century Gothic" panose="020B0502020202020204"/>
              <a:ea typeface="幼圆" panose="02010509060101010101" pitchFamily="49" charset="-122"/>
              <a:cs typeface="+mn-cs"/>
            </a:rPr>
            <a:t>实现</a:t>
          </a:r>
          <a:endParaRPr lang="zh-CN" altLang="en-US" sz="2100" kern="1200">
            <a:solidFill>
              <a:sysClr val="window" lastClr="FFFFFF"/>
            </a:solidFill>
            <a:latin typeface="Century Gothic" panose="020B0502020202020204"/>
            <a:ea typeface="幼圆" panose="02010509060101010101" pitchFamily="49" charset="-122"/>
            <a:cs typeface="+mn-cs"/>
          </a:endParaRPr>
        </a:p>
      </dsp:txBody>
      <dsp:txXfrm>
        <a:off x="6983407" y="28484"/>
        <a:ext cx="2019895" cy="569372"/>
      </dsp:txXfrm>
    </dsp:sp>
    <dsp:sp modelId="{FF7CBDE0-F213-4CAF-AA88-EA598527578A}">
      <dsp:nvSpPr>
        <dsp:cNvPr id="0" name=""/>
        <dsp:cNvSpPr/>
      </dsp:nvSpPr>
      <dsp:spPr>
        <a:xfrm>
          <a:off x="7386663" y="615570"/>
          <a:ext cx="2055323" cy="3720937"/>
        </a:xfrm>
        <a:prstGeom prst="roundRect">
          <a:avLst>
            <a:gd name="adj" fmla="val 10000"/>
          </a:avLst>
        </a:prstGeom>
        <a:solidFill>
          <a:sysClr val="window" lastClr="FFFFFF">
            <a:alpha val="90000"/>
            <a:hueOff val="0"/>
            <a:satOff val="0"/>
            <a:lumOff val="0"/>
            <a:alphaOff val="0"/>
          </a:sysClr>
        </a:solidFill>
        <a:ln w="15875" cap="rnd" cmpd="sng" algn="ctr">
          <a:solidFill>
            <a:srgbClr val="A5301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smtClean="0">
              <a:solidFill>
                <a:sysClr val="windowText" lastClr="000000">
                  <a:hueOff val="0"/>
                  <a:satOff val="0"/>
                  <a:lumOff val="0"/>
                  <a:alphaOff val="0"/>
                </a:sysClr>
              </a:solidFill>
              <a:latin typeface="Century Gothic" panose="020B0502020202020204"/>
              <a:ea typeface="幼圆" panose="02010509060101010101" pitchFamily="49" charset="-122"/>
              <a:cs typeface="+mn-cs"/>
            </a:rPr>
            <a:t>完成求解的计算方法之后，接下来则需要采用计算机来实现该方法。</a:t>
          </a:r>
          <a:endParaRPr lang="zh-CN" altLang="en-US" sz="2100" kern="1200">
            <a:solidFill>
              <a:sysClr val="windowText" lastClr="000000">
                <a:hueOff val="0"/>
                <a:satOff val="0"/>
                <a:lumOff val="0"/>
                <a:alphaOff val="0"/>
              </a:sysClr>
            </a:solidFill>
            <a:latin typeface="Century Gothic" panose="020B0502020202020204"/>
            <a:ea typeface="幼圆" panose="02010509060101010101" pitchFamily="49" charset="-122"/>
            <a:cs typeface="+mn-cs"/>
          </a:endParaRPr>
        </a:p>
      </dsp:txBody>
      <dsp:txXfrm>
        <a:off x="7446861" y="675768"/>
        <a:ext cx="1934927" cy="3600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0E536-5C1A-4E4B-B673-1759F4A4982D}">
      <dsp:nvSpPr>
        <dsp:cNvPr id="0" name=""/>
        <dsp:cNvSpPr/>
      </dsp:nvSpPr>
      <dsp:spPr>
        <a:xfrm rot="5400000">
          <a:off x="1652592" y="1342754"/>
          <a:ext cx="1187550" cy="1351984"/>
        </a:xfrm>
        <a:prstGeom prst="bentUpArrow">
          <a:avLst>
            <a:gd name="adj1" fmla="val 32840"/>
            <a:gd name="adj2" fmla="val 25000"/>
            <a:gd name="adj3" fmla="val 35780"/>
          </a:avLst>
        </a:prstGeom>
        <a:solidFill>
          <a:srgbClr val="A53010">
            <a:tint val="50000"/>
            <a:hueOff val="0"/>
            <a:satOff val="0"/>
            <a:lumOff val="0"/>
            <a:alphaOff val="0"/>
          </a:srgbClr>
        </a:solidFill>
        <a:ln w="15875"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7F854630-181A-427A-AD30-653A461D451D}">
      <dsp:nvSpPr>
        <dsp:cNvPr id="0" name=""/>
        <dsp:cNvSpPr/>
      </dsp:nvSpPr>
      <dsp:spPr>
        <a:xfrm>
          <a:off x="1337963" y="26330"/>
          <a:ext cx="1999136" cy="1399330"/>
        </a:xfrm>
        <a:prstGeom prst="roundRect">
          <a:avLst>
            <a:gd name="adj" fmla="val 1667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smtClean="0">
              <a:solidFill>
                <a:sysClr val="window" lastClr="FFFFFF"/>
              </a:solidFill>
              <a:latin typeface="Century Gothic" panose="020B0502020202020204"/>
              <a:ea typeface="幼圆" panose="02010509060101010101" pitchFamily="49" charset="-122"/>
              <a:cs typeface="+mn-cs"/>
            </a:rPr>
            <a:t>空间、时间域离散</a:t>
          </a:r>
          <a:endParaRPr lang="zh-CN" altLang="en-US" sz="3100" kern="1200">
            <a:solidFill>
              <a:sysClr val="window" lastClr="FFFFFF"/>
            </a:solidFill>
            <a:latin typeface="Century Gothic" panose="020B0502020202020204"/>
            <a:ea typeface="幼圆" panose="02010509060101010101" pitchFamily="49" charset="-122"/>
            <a:cs typeface="+mn-cs"/>
          </a:endParaRPr>
        </a:p>
      </dsp:txBody>
      <dsp:txXfrm>
        <a:off x="1406285" y="94652"/>
        <a:ext cx="1862492" cy="1262686"/>
      </dsp:txXfrm>
    </dsp:sp>
    <dsp:sp modelId="{31AD8FD4-986D-416E-89E9-066F13107366}">
      <dsp:nvSpPr>
        <dsp:cNvPr id="0" name=""/>
        <dsp:cNvSpPr/>
      </dsp:nvSpPr>
      <dsp:spPr>
        <a:xfrm>
          <a:off x="3337099" y="159788"/>
          <a:ext cx="1453981" cy="113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smtClean="0">
              <a:solidFill>
                <a:schemeClr val="tx1"/>
              </a:solidFill>
              <a:latin typeface="Century Gothic" panose="020B0502020202020204"/>
              <a:ea typeface="幼圆" panose="02010509060101010101" pitchFamily="49" charset="-122"/>
              <a:cs typeface="+mn-cs"/>
            </a:rPr>
            <a:t>即计算网格生成，与时间离散方法的选择。</a:t>
          </a:r>
          <a:endParaRPr lang="zh-CN" altLang="en-US" sz="1600" kern="1200">
            <a:solidFill>
              <a:schemeClr val="tx1"/>
            </a:solidFill>
            <a:latin typeface="Century Gothic" panose="020B0502020202020204"/>
            <a:ea typeface="幼圆" panose="02010509060101010101" pitchFamily="49" charset="-122"/>
            <a:cs typeface="+mn-cs"/>
          </a:endParaRPr>
        </a:p>
      </dsp:txBody>
      <dsp:txXfrm>
        <a:off x="3337099" y="159788"/>
        <a:ext cx="1453981" cy="1131000"/>
      </dsp:txXfrm>
    </dsp:sp>
    <dsp:sp modelId="{0B054232-659D-4BD2-A356-CC7E4C9800E7}">
      <dsp:nvSpPr>
        <dsp:cNvPr id="0" name=""/>
        <dsp:cNvSpPr/>
      </dsp:nvSpPr>
      <dsp:spPr>
        <a:xfrm rot="5400000">
          <a:off x="3310088" y="2914664"/>
          <a:ext cx="1187550" cy="1351984"/>
        </a:xfrm>
        <a:prstGeom prst="bentUpArrow">
          <a:avLst>
            <a:gd name="adj1" fmla="val 32840"/>
            <a:gd name="adj2" fmla="val 25000"/>
            <a:gd name="adj3" fmla="val 35780"/>
          </a:avLst>
        </a:prstGeom>
        <a:solidFill>
          <a:srgbClr val="A53010">
            <a:tint val="50000"/>
            <a:hueOff val="0"/>
            <a:satOff val="0"/>
            <a:lumOff val="0"/>
            <a:alphaOff val="0"/>
          </a:srgbClr>
        </a:solidFill>
        <a:ln w="15875"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E43B46DE-AA41-4B0A-B4A5-8F5B925F0F5C}">
      <dsp:nvSpPr>
        <dsp:cNvPr id="0" name=""/>
        <dsp:cNvSpPr/>
      </dsp:nvSpPr>
      <dsp:spPr>
        <a:xfrm>
          <a:off x="2995459" y="1598240"/>
          <a:ext cx="1999136" cy="1399330"/>
        </a:xfrm>
        <a:prstGeom prst="roundRect">
          <a:avLst>
            <a:gd name="adj" fmla="val 1667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smtClean="0">
              <a:solidFill>
                <a:sysClr val="window" lastClr="FFFFFF"/>
              </a:solidFill>
              <a:latin typeface="Century Gothic" panose="020B0502020202020204"/>
              <a:ea typeface="幼圆" panose="02010509060101010101" pitchFamily="49" charset="-122"/>
              <a:cs typeface="+mn-cs"/>
            </a:rPr>
            <a:t>数值求解器的编写</a:t>
          </a:r>
          <a:endParaRPr lang="zh-CN" altLang="en-US" sz="3100" kern="1200">
            <a:solidFill>
              <a:sysClr val="window" lastClr="FFFFFF"/>
            </a:solidFill>
            <a:latin typeface="Century Gothic" panose="020B0502020202020204"/>
            <a:ea typeface="幼圆" panose="02010509060101010101" pitchFamily="49" charset="-122"/>
            <a:cs typeface="+mn-cs"/>
          </a:endParaRPr>
        </a:p>
      </dsp:txBody>
      <dsp:txXfrm>
        <a:off x="3063781" y="1666562"/>
        <a:ext cx="1862492" cy="1262686"/>
      </dsp:txXfrm>
    </dsp:sp>
    <dsp:sp modelId="{E15A6CEE-C2DD-4C0F-87EC-083CACAAA221}">
      <dsp:nvSpPr>
        <dsp:cNvPr id="0" name=""/>
        <dsp:cNvSpPr/>
      </dsp:nvSpPr>
      <dsp:spPr>
        <a:xfrm>
          <a:off x="4994596" y="1731698"/>
          <a:ext cx="1453981" cy="113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smtClean="0">
              <a:solidFill>
                <a:schemeClr val="tx1"/>
              </a:solidFill>
              <a:latin typeface="Century Gothic" panose="020B0502020202020204"/>
              <a:ea typeface="幼圆" panose="02010509060101010101" pitchFamily="49" charset="-122"/>
              <a:cs typeface="+mn-cs"/>
            </a:rPr>
            <a:t>根据所选择的计算方法完成求解计算功能。</a:t>
          </a:r>
          <a:endParaRPr lang="zh-CN" altLang="en-US" sz="1600" kern="1200">
            <a:solidFill>
              <a:schemeClr val="tx1"/>
            </a:solidFill>
            <a:latin typeface="Century Gothic" panose="020B0502020202020204"/>
            <a:ea typeface="幼圆" panose="02010509060101010101" pitchFamily="49" charset="-122"/>
            <a:cs typeface="+mn-cs"/>
          </a:endParaRPr>
        </a:p>
      </dsp:txBody>
      <dsp:txXfrm>
        <a:off x="4994596" y="1731698"/>
        <a:ext cx="1453981" cy="1131000"/>
      </dsp:txXfrm>
    </dsp:sp>
    <dsp:sp modelId="{B022FC3C-74A7-48C5-AC5A-281B489FE54F}">
      <dsp:nvSpPr>
        <dsp:cNvPr id="0" name=""/>
        <dsp:cNvSpPr/>
      </dsp:nvSpPr>
      <dsp:spPr>
        <a:xfrm>
          <a:off x="4652956" y="3170150"/>
          <a:ext cx="1999136" cy="1399330"/>
        </a:xfrm>
        <a:prstGeom prst="roundRect">
          <a:avLst>
            <a:gd name="adj" fmla="val 16670"/>
          </a:avLst>
        </a:prstGeom>
        <a:solidFill>
          <a:srgbClr val="A53010">
            <a:hueOff val="0"/>
            <a:satOff val="0"/>
            <a:lumOff val="0"/>
            <a:alphaOff val="0"/>
          </a:srgbClr>
        </a:solidFill>
        <a:ln w="15875"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smtClean="0">
              <a:solidFill>
                <a:sysClr val="window" lastClr="FFFFFF"/>
              </a:solidFill>
              <a:latin typeface="Century Gothic" panose="020B0502020202020204"/>
              <a:ea typeface="幼圆" panose="02010509060101010101" pitchFamily="49" charset="-122"/>
              <a:cs typeface="+mn-cs"/>
            </a:rPr>
            <a:t>可视化后处理</a:t>
          </a:r>
          <a:endParaRPr lang="zh-CN" altLang="en-US" sz="3100" kern="1200">
            <a:solidFill>
              <a:sysClr val="window" lastClr="FFFFFF"/>
            </a:solidFill>
            <a:latin typeface="Century Gothic" panose="020B0502020202020204"/>
            <a:ea typeface="幼圆" panose="02010509060101010101" pitchFamily="49" charset="-122"/>
            <a:cs typeface="+mn-cs"/>
          </a:endParaRPr>
        </a:p>
      </dsp:txBody>
      <dsp:txXfrm>
        <a:off x="4721278" y="3238472"/>
        <a:ext cx="1862492" cy="1262686"/>
      </dsp:txXfrm>
    </dsp:sp>
    <dsp:sp modelId="{C8A59114-96A0-4EFA-AA93-5CED85944449}">
      <dsp:nvSpPr>
        <dsp:cNvPr id="0" name=""/>
        <dsp:cNvSpPr/>
      </dsp:nvSpPr>
      <dsp:spPr>
        <a:xfrm>
          <a:off x="6652092" y="3303608"/>
          <a:ext cx="1453981" cy="113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zh-CN" altLang="en-US" sz="1300" kern="1200" smtClean="0">
              <a:solidFill>
                <a:schemeClr val="tx1"/>
              </a:solidFill>
              <a:latin typeface="Century Gothic" panose="020B0502020202020204"/>
              <a:ea typeface="幼圆" panose="02010509060101010101" pitchFamily="49" charset="-122"/>
              <a:cs typeface="+mn-cs"/>
            </a:rPr>
            <a:t>求解得到的数据以图形图像，或者表格的形式直观展示给用户。</a:t>
          </a:r>
          <a:endParaRPr lang="zh-CN" altLang="en-US" sz="1300" kern="1200">
            <a:solidFill>
              <a:schemeClr val="tx1"/>
            </a:solidFill>
            <a:latin typeface="Century Gothic" panose="020B0502020202020204"/>
            <a:ea typeface="幼圆" panose="02010509060101010101" pitchFamily="49" charset="-122"/>
            <a:cs typeface="+mn-cs"/>
          </a:endParaRPr>
        </a:p>
      </dsp:txBody>
      <dsp:txXfrm>
        <a:off x="6652092" y="3303608"/>
        <a:ext cx="1453981" cy="1131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3EC57-A66D-4EB6-86F6-B1BE4B0FED17}">
      <dsp:nvSpPr>
        <dsp:cNvPr id="0" name=""/>
        <dsp:cNvSpPr/>
      </dsp:nvSpPr>
      <dsp:spPr>
        <a:xfrm>
          <a:off x="7143" y="0"/>
          <a:ext cx="2135187" cy="12160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zh-CN" altLang="en-US" sz="3500" kern="1200" smtClean="0">
              <a:latin typeface="微软雅黑" panose="020B0503020204020204" pitchFamily="34" charset="-122"/>
              <a:ea typeface="微软雅黑" panose="020B0503020204020204" pitchFamily="34" charset="-122"/>
            </a:rPr>
            <a:t>离散</a:t>
          </a:r>
          <a:endParaRPr lang="zh-CN" altLang="en-US" sz="3500" kern="1200">
            <a:latin typeface="微软雅黑" panose="020B0503020204020204" pitchFamily="34" charset="-122"/>
            <a:ea typeface="微软雅黑" panose="020B0503020204020204" pitchFamily="34" charset="-122"/>
          </a:endParaRPr>
        </a:p>
      </dsp:txBody>
      <dsp:txXfrm>
        <a:off x="42760" y="35617"/>
        <a:ext cx="2063953" cy="1144824"/>
      </dsp:txXfrm>
    </dsp:sp>
    <dsp:sp modelId="{89225B5F-4871-4FE5-9062-B291D6BB889E}">
      <dsp:nvSpPr>
        <dsp:cNvPr id="0" name=""/>
        <dsp:cNvSpPr/>
      </dsp:nvSpPr>
      <dsp:spPr>
        <a:xfrm>
          <a:off x="2355850" y="343265"/>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CN" altLang="en-US" sz="2200" kern="1200"/>
        </a:p>
      </dsp:txBody>
      <dsp:txXfrm>
        <a:off x="2355850" y="449170"/>
        <a:ext cx="316861" cy="317716"/>
      </dsp:txXfrm>
    </dsp:sp>
    <dsp:sp modelId="{2524DCF8-F63A-4940-893F-7AD15A6BA8DB}">
      <dsp:nvSpPr>
        <dsp:cNvPr id="0" name=""/>
        <dsp:cNvSpPr/>
      </dsp:nvSpPr>
      <dsp:spPr>
        <a:xfrm>
          <a:off x="2996406" y="0"/>
          <a:ext cx="2135187" cy="12160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zh-CN" altLang="en-US" sz="3500" kern="1200" smtClean="0">
              <a:latin typeface="微软雅黑" panose="020B0503020204020204" pitchFamily="34" charset="-122"/>
              <a:ea typeface="微软雅黑" panose="020B0503020204020204" pitchFamily="34" charset="-122"/>
            </a:rPr>
            <a:t>计算域</a:t>
          </a:r>
          <a:endParaRPr lang="zh-CN" altLang="en-US" sz="3500" kern="1200">
            <a:latin typeface="微软雅黑" panose="020B0503020204020204" pitchFamily="34" charset="-122"/>
            <a:ea typeface="微软雅黑" panose="020B0503020204020204" pitchFamily="34" charset="-122"/>
          </a:endParaRPr>
        </a:p>
      </dsp:txBody>
      <dsp:txXfrm>
        <a:off x="3032023" y="35617"/>
        <a:ext cx="2063953" cy="1144824"/>
      </dsp:txXfrm>
    </dsp:sp>
    <dsp:sp modelId="{B3F76054-D6D5-479C-BD28-18F9AFB899A5}">
      <dsp:nvSpPr>
        <dsp:cNvPr id="0" name=""/>
        <dsp:cNvSpPr/>
      </dsp:nvSpPr>
      <dsp:spPr>
        <a:xfrm>
          <a:off x="5345112" y="343265"/>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CN" altLang="en-US" sz="2200" kern="1200"/>
        </a:p>
      </dsp:txBody>
      <dsp:txXfrm>
        <a:off x="5345112" y="449170"/>
        <a:ext cx="316861" cy="317716"/>
      </dsp:txXfrm>
    </dsp:sp>
    <dsp:sp modelId="{A0F0C3C7-4780-4346-A6F3-18F55FE72B0D}">
      <dsp:nvSpPr>
        <dsp:cNvPr id="0" name=""/>
        <dsp:cNvSpPr/>
      </dsp:nvSpPr>
      <dsp:spPr>
        <a:xfrm>
          <a:off x="5985668" y="0"/>
          <a:ext cx="2135187" cy="12160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zh-CN" altLang="en-US" sz="3500" kern="1200" smtClean="0">
              <a:latin typeface="微软雅黑" panose="020B0503020204020204" pitchFamily="34" charset="-122"/>
              <a:ea typeface="微软雅黑" panose="020B0503020204020204" pitchFamily="34" charset="-122"/>
            </a:rPr>
            <a:t>求解方法</a:t>
          </a:r>
          <a:endParaRPr lang="zh-CN" altLang="en-US" sz="3500" kern="1200">
            <a:latin typeface="微软雅黑" panose="020B0503020204020204" pitchFamily="34" charset="-122"/>
            <a:ea typeface="微软雅黑" panose="020B0503020204020204" pitchFamily="34" charset="-122"/>
          </a:endParaRPr>
        </a:p>
      </dsp:txBody>
      <dsp:txXfrm>
        <a:off x="6021285" y="35617"/>
        <a:ext cx="2063953" cy="11448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0814C-59C4-4F7B-9D9E-8E9789DF4D54}" type="datetimeFigureOut">
              <a:rPr lang="zh-CN" altLang="en-US" smtClean="0"/>
              <a:t>2018/12/29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65CF98-5910-4F4A-AA9E-60E505A86E6B}" type="slidenum">
              <a:rPr lang="zh-CN" altLang="en-US" smtClean="0"/>
              <a:t>‹#›</a:t>
            </a:fld>
            <a:endParaRPr lang="zh-CN" altLang="en-US"/>
          </a:p>
        </p:txBody>
      </p:sp>
    </p:spTree>
    <p:extLst>
      <p:ext uri="{BB962C8B-B14F-4D97-AF65-F5344CB8AC3E}">
        <p14:creationId xmlns:p14="http://schemas.microsoft.com/office/powerpoint/2010/main" val="161669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65CF98-5910-4F4A-AA9E-60E505A86E6B}" type="slidenum">
              <a:rPr lang="zh-CN" altLang="en-US" smtClean="0"/>
              <a:t>6</a:t>
            </a:fld>
            <a:endParaRPr lang="zh-CN" altLang="en-US"/>
          </a:p>
        </p:txBody>
      </p:sp>
    </p:spTree>
    <p:extLst>
      <p:ext uri="{BB962C8B-B14F-4D97-AF65-F5344CB8AC3E}">
        <p14:creationId xmlns:p14="http://schemas.microsoft.com/office/powerpoint/2010/main" val="50776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65CF98-5910-4F4A-AA9E-60E505A86E6B}" type="slidenum">
              <a:rPr lang="zh-CN" altLang="en-US" smtClean="0"/>
              <a:t>7</a:t>
            </a:fld>
            <a:endParaRPr lang="zh-CN" altLang="en-US"/>
          </a:p>
        </p:txBody>
      </p:sp>
    </p:spTree>
    <p:extLst>
      <p:ext uri="{BB962C8B-B14F-4D97-AF65-F5344CB8AC3E}">
        <p14:creationId xmlns:p14="http://schemas.microsoft.com/office/powerpoint/2010/main" val="793018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smtClean="0">
                <a:solidFill>
                  <a:schemeClr val="tx1"/>
                </a:solidFill>
                <a:effectLst/>
                <a:latin typeface="+mn-lt"/>
                <a:ea typeface="+mn-ea"/>
                <a:cs typeface="+mn-cs"/>
              </a:rPr>
              <a:t>网格采用了非结构化网格，其特点是在表面上采用三角形离散，在内部空间采用四面体离散。</a:t>
            </a:r>
            <a:endParaRPr lang="zh-CN" altLang="en-US"/>
          </a:p>
        </p:txBody>
      </p:sp>
      <p:sp>
        <p:nvSpPr>
          <p:cNvPr id="4" name="灯片编号占位符 3"/>
          <p:cNvSpPr>
            <a:spLocks noGrp="1"/>
          </p:cNvSpPr>
          <p:nvPr>
            <p:ph type="sldNum" sz="quarter" idx="10"/>
          </p:nvPr>
        </p:nvSpPr>
        <p:spPr/>
        <p:txBody>
          <a:bodyPr/>
          <a:lstStyle/>
          <a:p>
            <a:fld id="{B965CF98-5910-4F4A-AA9E-60E505A86E6B}" type="slidenum">
              <a:rPr lang="zh-CN" altLang="en-US" smtClean="0"/>
              <a:t>49</a:t>
            </a:fld>
            <a:endParaRPr lang="zh-CN" altLang="en-US"/>
          </a:p>
        </p:txBody>
      </p:sp>
    </p:spTree>
    <p:extLst>
      <p:ext uri="{BB962C8B-B14F-4D97-AF65-F5344CB8AC3E}">
        <p14:creationId xmlns:p14="http://schemas.microsoft.com/office/powerpoint/2010/main" val="1861214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65911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计算域参数化设定过程的四个参数：缓冲材料半径、固化体半径、缓冲材料高度、固化体高度</a:t>
            </a:r>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51</a:t>
            </a:fld>
            <a:endParaRPr lang="zh-CN" altLang="en-US"/>
          </a:p>
        </p:txBody>
      </p:sp>
    </p:spTree>
    <p:extLst>
      <p:ext uri="{BB962C8B-B14F-4D97-AF65-F5344CB8AC3E}">
        <p14:creationId xmlns:p14="http://schemas.microsoft.com/office/powerpoint/2010/main" val="3517582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第一类边界条件：</a:t>
            </a:r>
            <a:r>
              <a:rPr lang="zh-CN" altLang="en-US" sz="1200" b="0" i="0" kern="1200" smtClean="0">
                <a:solidFill>
                  <a:schemeClr val="tx1"/>
                </a:solidFill>
                <a:effectLst/>
                <a:latin typeface="+mn-lt"/>
                <a:ea typeface="+mn-ea"/>
                <a:cs typeface="+mn-cs"/>
              </a:rPr>
              <a:t>给定边界上待求变量的分布，如不含时的第一类边界条件，一般可设定为固定值；也可是含时的边界条件，如某一个物理量随时间有规律变化</a:t>
            </a:r>
            <a:endParaRPr lang="en-US" altLang="zh-CN" smtClean="0"/>
          </a:p>
          <a:p>
            <a:r>
              <a:rPr lang="zh-CN" altLang="en-US" smtClean="0"/>
              <a:t>第二类边界条件：</a:t>
            </a:r>
            <a:r>
              <a:rPr lang="zh-CN" altLang="en-US" sz="1200" b="0" i="0" kern="1200" smtClean="0">
                <a:solidFill>
                  <a:schemeClr val="tx1"/>
                </a:solidFill>
                <a:effectLst/>
                <a:latin typeface="+mn-lt"/>
                <a:ea typeface="+mn-ea"/>
                <a:cs typeface="+mn-cs"/>
              </a:rPr>
              <a:t>是给定边界上待求变量的梯度值，一般可以给出某一个物理量的通量值。</a:t>
            </a:r>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54</a:t>
            </a:fld>
            <a:endParaRPr lang="zh-CN" altLang="en-US"/>
          </a:p>
        </p:txBody>
      </p:sp>
    </p:spTree>
    <p:extLst>
      <p:ext uri="{BB962C8B-B14F-4D97-AF65-F5344CB8AC3E}">
        <p14:creationId xmlns:p14="http://schemas.microsoft.com/office/powerpoint/2010/main" val="286950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此项操作可以选择面上的单元体，也可以选择内部的单元体。</a:t>
            </a:r>
            <a:endParaRPr lang="en-US" altLang="zh-CN" dirty="0" smtClean="0"/>
          </a:p>
          <a:p>
            <a:r>
              <a:rPr lang="zh-CN" altLang="en-US" dirty="0" smtClean="0"/>
              <a:t>顶点演化曲线图：该图中包含四条曲线，分别代表选择四面体的四个顶点的核素演化</a:t>
            </a:r>
            <a:endParaRPr lang="en-US" altLang="zh-CN" dirty="0" smtClean="0"/>
          </a:p>
          <a:p>
            <a:r>
              <a:rPr lang="zh-CN" altLang="en-US" dirty="0" smtClean="0"/>
              <a:t>质心演化曲线图：该图中只有一条曲线，质心的核素浓度由四个顶点的核素浓度计算得到</a:t>
            </a:r>
            <a:endParaRPr lang="zh-CN" altLang="en-US" dirty="0"/>
          </a:p>
        </p:txBody>
      </p:sp>
      <p:sp>
        <p:nvSpPr>
          <p:cNvPr id="4" name="灯片编号占位符 3"/>
          <p:cNvSpPr>
            <a:spLocks noGrp="1"/>
          </p:cNvSpPr>
          <p:nvPr>
            <p:ph type="sldNum" sz="quarter" idx="10"/>
          </p:nvPr>
        </p:nvSpPr>
        <p:spPr/>
        <p:txBody>
          <a:bodyPr/>
          <a:lstStyle/>
          <a:p>
            <a:pPr>
              <a:defRPr/>
            </a:pPr>
            <a:fld id="{1F12FB94-ADFC-4EB3-ADD9-EC00EA54CD14}" type="slidenum">
              <a:rPr lang="en-US" altLang="zh-CN" smtClean="0"/>
              <a:pPr>
                <a:defRPr/>
              </a:pPr>
              <a:t>66</a:t>
            </a:fld>
            <a:endParaRPr lang="en-US" altLang="zh-CN"/>
          </a:p>
        </p:txBody>
      </p:sp>
    </p:spTree>
    <p:extLst>
      <p:ext uri="{BB962C8B-B14F-4D97-AF65-F5344CB8AC3E}">
        <p14:creationId xmlns:p14="http://schemas.microsoft.com/office/powerpoint/2010/main" val="354613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831022-FB08-40CD-BA04-FD8DA1EE4188}" type="slidenum">
              <a:rPr lang="zh-CN" altLang="en-US" smtClean="0"/>
              <a:t>70</a:t>
            </a:fld>
            <a:endParaRPr lang="zh-CN" altLang="en-US"/>
          </a:p>
        </p:txBody>
      </p:sp>
    </p:spTree>
    <p:extLst>
      <p:ext uri="{BB962C8B-B14F-4D97-AF65-F5344CB8AC3E}">
        <p14:creationId xmlns:p14="http://schemas.microsoft.com/office/powerpoint/2010/main" val="3934239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53021F1-6D78-466B-B2F3-29439E293889}"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6903751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F0FB0ED-9BC3-44A9-94A4-63A4CE8C5ABB}"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1147174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57EE1D5-3BEC-4BDB-980B-670CF190BC11}"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129663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7B6D118-9120-4D4D-9B03-B6D2FF2C10BF}"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white"/>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Tree>
    <p:extLst>
      <p:ext uri="{BB962C8B-B14F-4D97-AF65-F5344CB8AC3E}">
        <p14:creationId xmlns:p14="http://schemas.microsoft.com/office/powerpoint/2010/main" val="3488883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26582B5-2449-4AA3-A2B6-E2B1E42FE76D}"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2424599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4C92F642-E870-4718-AD10-FFFA340D8EC6}"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4" name="Footer Placeholder 3"/>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5" name="Slide Number Placeholder 4"/>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4239850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DD916346-C63F-4419-BFA3-A7CE6D823D6A}"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4" name="Footer Placeholder 3"/>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5" name="Slide Number Placeholder 4"/>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4281189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5C6CA2F-F5CF-4CD8-B425-26AA26809284}"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436580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D858A8-CF89-4534-AFAE-5116C412A6DC}"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2379947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2B502EB-91B6-4115-82D6-0EE3AF6D83F8}" type="datetime1">
              <a:rPr lang="zh-CN" altLang="en-US" smtClean="0"/>
              <a:t>2018/12/29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CFE6EA-02AB-4AAF-A8F0-0ED45E438EB1}" type="slidenum">
              <a:rPr lang="zh-CN" altLang="en-US" smtClean="0"/>
              <a:t>‹#›</a:t>
            </a:fld>
            <a:endParaRPr lang="zh-CN" altLang="en-US"/>
          </a:p>
        </p:txBody>
      </p:sp>
    </p:spTree>
    <p:extLst>
      <p:ext uri="{BB962C8B-B14F-4D97-AF65-F5344CB8AC3E}">
        <p14:creationId xmlns:p14="http://schemas.microsoft.com/office/powerpoint/2010/main" val="3978909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
            <a:ext cx="10515600" cy="704538"/>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839449"/>
            <a:ext cx="10515600" cy="5337514"/>
          </a:xfrm>
        </p:spPr>
        <p:txBody>
          <a:bodyPr>
            <a:normAutofit/>
          </a:bodyPr>
          <a:lstStyle>
            <a:lvl1pPr>
              <a:defRPr sz="3200"/>
            </a:lvl1pPr>
            <a:lvl2pPr>
              <a:defRPr sz="2800"/>
            </a:lvl2pPr>
            <a:lvl3pPr>
              <a:defRPr sz="2400"/>
            </a:lvl3pPr>
            <a:lvl4pPr>
              <a:defRPr sz="2000"/>
            </a:lvl4pPr>
            <a:lvl5pPr>
              <a:defRPr sz="20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19F5BDE-B786-4266-BD4A-21D4464F825F}" type="datetime1">
              <a:rPr lang="zh-CN" altLang="en-US" smtClean="0"/>
              <a:t>2018/12/29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CFE6EA-02AB-4AAF-A8F0-0ED45E438EB1}" type="slidenum">
              <a:rPr lang="zh-CN" altLang="en-US" smtClean="0"/>
              <a:pPr/>
              <a:t>‹#›</a:t>
            </a:fld>
            <a:endParaRPr lang="zh-CN" altLang="en-US"/>
          </a:p>
        </p:txBody>
      </p:sp>
    </p:spTree>
    <p:extLst>
      <p:ext uri="{BB962C8B-B14F-4D97-AF65-F5344CB8AC3E}">
        <p14:creationId xmlns:p14="http://schemas.microsoft.com/office/powerpoint/2010/main" val="17911276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29728"/>
          </a:xfrm>
        </p:spPr>
        <p:txBody>
          <a:bodyPr/>
          <a:lstStyle>
            <a:lvl1pPr>
              <a:defRPr>
                <a:latin typeface="华文楷体" panose="02010600040101010101" pitchFamily="2" charset="-122"/>
                <a:ea typeface="华文楷体" panose="02010600040101010101" pitchFamily="2"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0" y="780050"/>
            <a:ext cx="12192000" cy="5612124"/>
          </a:xfrm>
        </p:spPr>
        <p:txBody>
          <a:bodyPr/>
          <a:lstStyle>
            <a:lvl1pPr>
              <a:defRPr>
                <a:latin typeface="华文楷体" panose="02010600040101010101" pitchFamily="2" charset="-122"/>
                <a:ea typeface="华文楷体" panose="02010600040101010101" pitchFamily="2" charset="-122"/>
              </a:defRPr>
            </a:lvl1pPr>
            <a:lvl2pPr>
              <a:defRPr>
                <a:latin typeface="华文楷体" panose="02010600040101010101" pitchFamily="2" charset="-122"/>
                <a:ea typeface="华文楷体" panose="02010600040101010101" pitchFamily="2" charset="-122"/>
              </a:defRPr>
            </a:lvl2pPr>
            <a:lvl3pP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7626977" y="6492874"/>
            <a:ext cx="2743200" cy="365125"/>
          </a:xfrm>
        </p:spPr>
        <p:txBody>
          <a:bodyPr/>
          <a:lstStyle/>
          <a:p>
            <a:fld id="{E144F732-9BBE-4CD3-91C4-8E4E94314BB7}"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a:xfrm>
            <a:off x="0" y="6492875"/>
            <a:ext cx="6672865" cy="365125"/>
          </a:xfrm>
        </p:spPr>
        <p:txBody>
          <a:bodyPr/>
          <a:lstStyle/>
          <a:p>
            <a:endParaRPr lang="zh-CN" alt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a:xfrm>
            <a:off x="10600870" y="6492935"/>
            <a:ext cx="753545" cy="365125"/>
          </a:xfrm>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10174968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3E383CD-B592-4DBC-8EBD-8D610AA15604}" type="datetime1">
              <a:rPr lang="zh-CN" altLang="en-US" smtClean="0"/>
              <a:t>2018/12/29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CFE6EA-02AB-4AAF-A8F0-0ED45E438EB1}" type="slidenum">
              <a:rPr lang="zh-CN" altLang="en-US" smtClean="0"/>
              <a:t>‹#›</a:t>
            </a:fld>
            <a:endParaRPr lang="zh-CN" altLang="en-US"/>
          </a:p>
        </p:txBody>
      </p:sp>
    </p:spTree>
    <p:extLst>
      <p:ext uri="{BB962C8B-B14F-4D97-AF65-F5344CB8AC3E}">
        <p14:creationId xmlns:p14="http://schemas.microsoft.com/office/powerpoint/2010/main" val="1537899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AB25121-6326-4840-9B04-95284AAF9163}" type="datetime1">
              <a:rPr lang="zh-CN" altLang="en-US" smtClean="0"/>
              <a:t>2018/12/29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CFE6EA-02AB-4AAF-A8F0-0ED45E438EB1}" type="slidenum">
              <a:rPr lang="zh-CN" altLang="en-US" smtClean="0"/>
              <a:t>‹#›</a:t>
            </a:fld>
            <a:endParaRPr lang="zh-CN" altLang="en-US"/>
          </a:p>
        </p:txBody>
      </p:sp>
    </p:spTree>
    <p:extLst>
      <p:ext uri="{BB962C8B-B14F-4D97-AF65-F5344CB8AC3E}">
        <p14:creationId xmlns:p14="http://schemas.microsoft.com/office/powerpoint/2010/main" val="855140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D125A38-68A3-4A2D-B993-BDD2011A6C77}" type="datetime1">
              <a:rPr lang="zh-CN" altLang="en-US" smtClean="0"/>
              <a:t>2018/12/29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CCFE6EA-02AB-4AAF-A8F0-0ED45E438EB1}" type="slidenum">
              <a:rPr lang="zh-CN" altLang="en-US" smtClean="0"/>
              <a:t>‹#›</a:t>
            </a:fld>
            <a:endParaRPr lang="zh-CN" altLang="en-US"/>
          </a:p>
        </p:txBody>
      </p:sp>
    </p:spTree>
    <p:extLst>
      <p:ext uri="{BB962C8B-B14F-4D97-AF65-F5344CB8AC3E}">
        <p14:creationId xmlns:p14="http://schemas.microsoft.com/office/powerpoint/2010/main" val="1294337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0CE647F-BF1A-44F0-A88D-425085CFA690}" type="datetime1">
              <a:rPr lang="zh-CN" altLang="en-US" smtClean="0"/>
              <a:t>2018/12/29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CCFE6EA-02AB-4AAF-A8F0-0ED45E438EB1}" type="slidenum">
              <a:rPr lang="zh-CN" altLang="en-US" smtClean="0"/>
              <a:t>‹#›</a:t>
            </a:fld>
            <a:endParaRPr lang="zh-CN" altLang="en-US"/>
          </a:p>
        </p:txBody>
      </p:sp>
    </p:spTree>
    <p:extLst>
      <p:ext uri="{BB962C8B-B14F-4D97-AF65-F5344CB8AC3E}">
        <p14:creationId xmlns:p14="http://schemas.microsoft.com/office/powerpoint/2010/main" val="1990957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F4DD5C-FB35-40F8-946E-1C660B6CF431}" type="datetime1">
              <a:rPr lang="zh-CN" altLang="en-US" smtClean="0"/>
              <a:t>2018/12/29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CCFE6EA-02AB-4AAF-A8F0-0ED45E438EB1}" type="slidenum">
              <a:rPr lang="zh-CN" altLang="en-US" smtClean="0"/>
              <a:t>‹#›</a:t>
            </a:fld>
            <a:endParaRPr lang="zh-CN" altLang="en-US"/>
          </a:p>
        </p:txBody>
      </p:sp>
    </p:spTree>
    <p:extLst>
      <p:ext uri="{BB962C8B-B14F-4D97-AF65-F5344CB8AC3E}">
        <p14:creationId xmlns:p14="http://schemas.microsoft.com/office/powerpoint/2010/main" val="3848575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7A54275-A1B4-4166-8965-D8093FBAE89C}" type="datetime1">
              <a:rPr lang="zh-CN" altLang="en-US" smtClean="0"/>
              <a:t>2018/12/29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CFE6EA-02AB-4AAF-A8F0-0ED45E438EB1}" type="slidenum">
              <a:rPr lang="zh-CN" altLang="en-US" smtClean="0"/>
              <a:t>‹#›</a:t>
            </a:fld>
            <a:endParaRPr lang="zh-CN" altLang="en-US"/>
          </a:p>
        </p:txBody>
      </p:sp>
    </p:spTree>
    <p:extLst>
      <p:ext uri="{BB962C8B-B14F-4D97-AF65-F5344CB8AC3E}">
        <p14:creationId xmlns:p14="http://schemas.microsoft.com/office/powerpoint/2010/main" val="25871146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880E805-D7B0-4E99-B557-814132521FCB}" type="datetime1">
              <a:rPr lang="zh-CN" altLang="en-US" smtClean="0"/>
              <a:t>2018/12/29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CFE6EA-02AB-4AAF-A8F0-0ED45E438EB1}" type="slidenum">
              <a:rPr lang="zh-CN" altLang="en-US" smtClean="0"/>
              <a:t>‹#›</a:t>
            </a:fld>
            <a:endParaRPr lang="zh-CN" altLang="en-US"/>
          </a:p>
        </p:txBody>
      </p:sp>
    </p:spTree>
    <p:extLst>
      <p:ext uri="{BB962C8B-B14F-4D97-AF65-F5344CB8AC3E}">
        <p14:creationId xmlns:p14="http://schemas.microsoft.com/office/powerpoint/2010/main" val="1694104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6D7E00E-6586-4CF6-9318-255B8206B683}" type="datetime1">
              <a:rPr lang="zh-CN" altLang="en-US" smtClean="0"/>
              <a:t>2018/12/29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CFE6EA-02AB-4AAF-A8F0-0ED45E438EB1}" type="slidenum">
              <a:rPr lang="zh-CN" altLang="en-US" smtClean="0"/>
              <a:t>‹#›</a:t>
            </a:fld>
            <a:endParaRPr lang="zh-CN" altLang="en-US"/>
          </a:p>
        </p:txBody>
      </p:sp>
    </p:spTree>
    <p:extLst>
      <p:ext uri="{BB962C8B-B14F-4D97-AF65-F5344CB8AC3E}">
        <p14:creationId xmlns:p14="http://schemas.microsoft.com/office/powerpoint/2010/main" val="157566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4EDBA24-4803-4AD1-8BE8-211DAD99E6D9}" type="datetime1">
              <a:rPr lang="zh-CN" altLang="en-US" smtClean="0"/>
              <a:t>2018/12/29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CFE6EA-02AB-4AAF-A8F0-0ED45E438EB1}" type="slidenum">
              <a:rPr lang="zh-CN" altLang="en-US" smtClean="0"/>
              <a:t>‹#›</a:t>
            </a:fld>
            <a:endParaRPr lang="zh-CN" altLang="en-US"/>
          </a:p>
        </p:txBody>
      </p:sp>
    </p:spTree>
    <p:extLst>
      <p:ext uri="{BB962C8B-B14F-4D97-AF65-F5344CB8AC3E}">
        <p14:creationId xmlns:p14="http://schemas.microsoft.com/office/powerpoint/2010/main" val="3228386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13C0724-353C-49D7-89EE-44FC5D286E59}"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1858682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01C7FC9-F285-409A-B251-0857F0ACA3AB}"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10256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20DF446-A789-46F4-9421-27FFB7294D4E}"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8" name="Footer Placeholder 7"/>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9" name="Slide Number Placeholder 8"/>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2753045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629728"/>
          </a:xfrm>
        </p:spPr>
        <p:txBody>
          <a:bodyPr/>
          <a:lstStyle>
            <a:lvl1pPr>
              <a:defRPr>
                <a:latin typeface="华文楷体" panose="02010600040101010101" pitchFamily="2" charset="-122"/>
                <a:ea typeface="华文楷体" panose="02010600040101010101" pitchFamily="2" charset="-122"/>
              </a:defRPr>
            </a:lvl1pPr>
          </a:lstStyle>
          <a:p>
            <a:r>
              <a:rPr lang="zh-CN" altLang="en-US" dirty="0" smtClean="0"/>
              <a:t>单击此处编辑母版标题样式</a:t>
            </a:r>
            <a:endParaRPr lang="en-US" dirty="0"/>
          </a:p>
        </p:txBody>
      </p:sp>
      <p:sp>
        <p:nvSpPr>
          <p:cNvPr id="7" name="Date Placeholder 3"/>
          <p:cNvSpPr>
            <a:spLocks noGrp="1"/>
          </p:cNvSpPr>
          <p:nvPr>
            <p:ph type="dt" sz="half" idx="10"/>
          </p:nvPr>
        </p:nvSpPr>
        <p:spPr>
          <a:xfrm>
            <a:off x="7626977" y="6492874"/>
            <a:ext cx="2743200" cy="365125"/>
          </a:xfrm>
        </p:spPr>
        <p:txBody>
          <a:bodyPr/>
          <a:lstStyle/>
          <a:p>
            <a:fld id="{D199CCC5-BC97-4E82-A6DD-38D9A3DEBDFE}"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8" name="Footer Placeholder 4"/>
          <p:cNvSpPr>
            <a:spLocks noGrp="1"/>
          </p:cNvSpPr>
          <p:nvPr>
            <p:ph type="ftr" sz="quarter" idx="11"/>
          </p:nvPr>
        </p:nvSpPr>
        <p:spPr>
          <a:xfrm>
            <a:off x="0" y="6492875"/>
            <a:ext cx="6672865" cy="365125"/>
          </a:xfrm>
        </p:spPr>
        <p:txBody>
          <a:bodyPr/>
          <a:lstStyle/>
          <a:p>
            <a:endParaRPr lang="zh-CN" altLang="en-US" dirty="0">
              <a:solidFill>
                <a:prstClr val="white">
                  <a:lumMod val="95000"/>
                </a:prstClr>
              </a:solidFill>
              <a:effectLst>
                <a:outerShdw blurRad="50800" dist="38100" dir="2700000" algn="tl" rotWithShape="0">
                  <a:prstClr val="black">
                    <a:alpha val="43000"/>
                  </a:prstClr>
                </a:outerShdw>
              </a:effectLst>
            </a:endParaRPr>
          </a:p>
        </p:txBody>
      </p:sp>
      <p:sp>
        <p:nvSpPr>
          <p:cNvPr id="9" name="Slide Number Placeholder 5"/>
          <p:cNvSpPr>
            <a:spLocks noGrp="1"/>
          </p:cNvSpPr>
          <p:nvPr>
            <p:ph type="sldNum" sz="quarter" idx="12"/>
          </p:nvPr>
        </p:nvSpPr>
        <p:spPr>
          <a:xfrm>
            <a:off x="10600870" y="6492935"/>
            <a:ext cx="753545" cy="365125"/>
          </a:xfrm>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28233246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7626977" y="6492874"/>
            <a:ext cx="2743200" cy="365125"/>
          </a:xfrm>
        </p:spPr>
        <p:txBody>
          <a:bodyPr/>
          <a:lstStyle/>
          <a:p>
            <a:fld id="{B912F5AD-1FB6-490A-88C9-DAAFB6BA4E87}"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4"/>
          <p:cNvSpPr>
            <a:spLocks noGrp="1"/>
          </p:cNvSpPr>
          <p:nvPr>
            <p:ph type="ftr" sz="quarter" idx="11"/>
          </p:nvPr>
        </p:nvSpPr>
        <p:spPr>
          <a:xfrm>
            <a:off x="0" y="6492875"/>
            <a:ext cx="6672865" cy="365125"/>
          </a:xfrm>
        </p:spPr>
        <p:txBody>
          <a:bodyPr/>
          <a:lstStyle/>
          <a:p>
            <a:endParaRPr lang="zh-CN" altLang="en-US" dirty="0">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5"/>
          <p:cNvSpPr>
            <a:spLocks noGrp="1"/>
          </p:cNvSpPr>
          <p:nvPr>
            <p:ph type="sldNum" sz="quarter" idx="12"/>
          </p:nvPr>
        </p:nvSpPr>
        <p:spPr>
          <a:xfrm>
            <a:off x="10600870" y="6492935"/>
            <a:ext cx="753545" cy="365125"/>
          </a:xfrm>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96678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0FF3D1D-0E0D-4B78-99A3-449141440C5A}"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785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1639358-8348-4EA7-9BB0-7F1873F84D63}"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4123423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6F6A70-03CC-4D27-BE95-AED6BA34DE97}" type="datetime1">
              <a:rPr lang="zh-CN" altLang="en-US" smtClean="0">
                <a:solidFill>
                  <a:prstClr val="white">
                    <a:lumMod val="95000"/>
                  </a:prstClr>
                </a:solidFill>
                <a:effectLst>
                  <a:outerShdw blurRad="50800" dist="38100" dir="2700000" algn="tl" rotWithShape="0">
                    <a:prstClr val="black">
                      <a:alpha val="43000"/>
                    </a:prstClr>
                  </a:outerShdw>
                </a:effectLst>
              </a:rPr>
              <a:t>2018/12/29</a:t>
            </a:fld>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zh-CN" altLang="en-US">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487860025"/>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iming>
    <p:tnLst>
      <p:par>
        <p:cTn id="1" dur="indefinite" restart="never" nodeType="tmRoot"/>
      </p:par>
    </p:tnLst>
  </p:timing>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2754AD-2D3D-430D-8688-09E0FBDA0211}" type="datetime1">
              <a:rPr lang="zh-CN" altLang="en-US" smtClean="0"/>
              <a:t>2018/12/29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FE6EA-02AB-4AAF-A8F0-0ED45E438EB1}" type="slidenum">
              <a:rPr lang="zh-CN" altLang="en-US" smtClean="0"/>
              <a:t>‹#›</a:t>
            </a:fld>
            <a:endParaRPr lang="zh-CN" altLang="en-US"/>
          </a:p>
        </p:txBody>
      </p:sp>
    </p:spTree>
    <p:extLst>
      <p:ext uri="{BB962C8B-B14F-4D97-AF65-F5344CB8AC3E}">
        <p14:creationId xmlns:p14="http://schemas.microsoft.com/office/powerpoint/2010/main" val="385134388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wust_lt@sina.com"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2.jpg"/></Relationships>
</file>

<file path=ppt/slides/_rels/slide100.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image" Target="../media/image160.png"/><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image" Target="../media/image1400.png"/><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8" Type="http://schemas.openxmlformats.org/officeDocument/2006/relationships/image" Target="../media/image167.jpeg"/><Relationship Id="rId13" Type="http://schemas.openxmlformats.org/officeDocument/2006/relationships/image" Target="../media/image172.jpeg"/><Relationship Id="rId3" Type="http://schemas.openxmlformats.org/officeDocument/2006/relationships/image" Target="../media/image162.jpeg"/><Relationship Id="rId7" Type="http://schemas.openxmlformats.org/officeDocument/2006/relationships/image" Target="../media/image166.jpeg"/><Relationship Id="rId12" Type="http://schemas.openxmlformats.org/officeDocument/2006/relationships/image" Target="../media/image171.jpeg"/><Relationship Id="rId2" Type="http://schemas.openxmlformats.org/officeDocument/2006/relationships/image" Target="../media/image161.jpeg"/><Relationship Id="rId1" Type="http://schemas.openxmlformats.org/officeDocument/2006/relationships/slideLayout" Target="../slideLayouts/slideLayout6.xml"/><Relationship Id="rId6" Type="http://schemas.openxmlformats.org/officeDocument/2006/relationships/image" Target="../media/image165.jpeg"/><Relationship Id="rId11" Type="http://schemas.openxmlformats.org/officeDocument/2006/relationships/image" Target="../media/image170.jpeg"/><Relationship Id="rId5" Type="http://schemas.openxmlformats.org/officeDocument/2006/relationships/image" Target="../media/image164.jpeg"/><Relationship Id="rId10" Type="http://schemas.openxmlformats.org/officeDocument/2006/relationships/image" Target="../media/image169.jpeg"/><Relationship Id="rId4" Type="http://schemas.openxmlformats.org/officeDocument/2006/relationships/image" Target="../media/image163.jpeg"/><Relationship Id="rId9" Type="http://schemas.openxmlformats.org/officeDocument/2006/relationships/image" Target="../media/image168.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9.xml"/><Relationship Id="rId6" Type="http://schemas.openxmlformats.org/officeDocument/2006/relationships/image" Target="../media/image150.png"/><Relationship Id="rId5" Type="http://schemas.openxmlformats.org/officeDocument/2006/relationships/image" Target="../media/image147.png"/><Relationship Id="rId10" Type="http://schemas.openxmlformats.org/officeDocument/2006/relationships/image" Target="../media/image35.png"/><Relationship Id="rId4" Type="http://schemas.openxmlformats.org/officeDocument/2006/relationships/image" Target="../media/image134.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180.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52.png"/><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0.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19.xml"/><Relationship Id="rId4" Type="http://schemas.openxmlformats.org/officeDocument/2006/relationships/image" Target="../media/image4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slideLayout" Target="../slideLayouts/slideLayout19.xml"/><Relationship Id="rId7" Type="http://schemas.openxmlformats.org/officeDocument/2006/relationships/image" Target="../media/image60.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package" Target="../embeddings/Microsoft_Visio___11.vsdx"/><Relationship Id="rId5" Type="http://schemas.openxmlformats.org/officeDocument/2006/relationships/image" Target="../media/image61.png"/><Relationship Id="rId4" Type="http://schemas.openxmlformats.org/officeDocument/2006/relationships/notesSlide" Target="../notesSlides/notesSlide4.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66.emf"/><Relationship Id="rId5" Type="http://schemas.openxmlformats.org/officeDocument/2006/relationships/oleObject" Target="../embeddings/Microsoft_Visio_2003-2010___11.vsd"/><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Microsoft_Visio_2003-2010___22.vsd"/><Relationship Id="rId2" Type="http://schemas.openxmlformats.org/officeDocument/2006/relationships/slideLayout" Target="../slideLayouts/slideLayout19.xml"/><Relationship Id="rId1" Type="http://schemas.openxmlformats.org/officeDocument/2006/relationships/vmlDrawing" Target="../drawings/vmlDrawing3.v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68.emf"/></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19.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hyperlink" Target="http://web.eng.ucsd.edu/mae/groups/combustion/cermech/sandiego20091101_CK.txt" TargetMode="External"/><Relationship Id="rId2" Type="http://schemas.openxmlformats.org/officeDocument/2006/relationships/image" Target="../media/image89.png"/><Relationship Id="rId1" Type="http://schemas.openxmlformats.org/officeDocument/2006/relationships/slideLayout" Target="../slideLayouts/slideLayout19.xml"/><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60.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97.png"/><Relationship Id="rId1" Type="http://schemas.openxmlformats.org/officeDocument/2006/relationships/slideLayout" Target="../slideLayouts/slideLayout19.xml"/><Relationship Id="rId4" Type="http://schemas.openxmlformats.org/officeDocument/2006/relationships/image" Target="../media/image750.png"/></Relationships>
</file>

<file path=ppt/slides/_rels/slide7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9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slideLayout" Target="../slideLayouts/slideLayout19.xml"/><Relationship Id="rId4" Type="http://schemas.openxmlformats.org/officeDocument/2006/relationships/video" Target="../media/media2.mp4"/></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19.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9.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1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19.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3.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g"/><Relationship Id="rId1" Type="http://schemas.openxmlformats.org/officeDocument/2006/relationships/slideLayout" Target="../slideLayouts/slideLayout23.xml"/><Relationship Id="rId5" Type="http://schemas.openxmlformats.org/officeDocument/2006/relationships/image" Target="../media/image128.jpg"/><Relationship Id="rId4" Type="http://schemas.openxmlformats.org/officeDocument/2006/relationships/image" Target="../media/image127.jpeg"/></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23.xml"/><Relationship Id="rId5" Type="http://schemas.openxmlformats.org/officeDocument/2006/relationships/image" Target="../media/image135.png"/><Relationship Id="rId4" Type="http://schemas.openxmlformats.org/officeDocument/2006/relationships/image" Target="../media/image133.jpeg"/></Relationships>
</file>

<file path=ppt/slides/_rels/slide8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9.jpg"/></Relationships>
</file>

<file path=ppt/slides/_rels/slide90.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140.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39.png"/><Relationship Id="rId5" Type="http://schemas.openxmlformats.org/officeDocument/2006/relationships/slideLayout" Target="../slideLayouts/slideLayout19.xml"/><Relationship Id="rId4" Type="http://schemas.openxmlformats.org/officeDocument/2006/relationships/video" Target="../media/media5.mp4"/></Relationships>
</file>

<file path=ppt/slides/_rels/slide9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145.wmf"/><Relationship Id="rId4" Type="http://schemas.openxmlformats.org/officeDocument/2006/relationships/image" Target="../media/image144.gif"/></Relationships>
</file>

<file path=ppt/slides/_rels/slide9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3.xml"/><Relationship Id="rId5" Type="http://schemas.openxmlformats.org/officeDocument/2006/relationships/image" Target="../media/image156.png"/><Relationship Id="rId4" Type="http://schemas.openxmlformats.org/officeDocument/2006/relationships/image" Target="../media/image155.png"/></Relationships>
</file>

<file path=ppt/slides/_rels/slide9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330.png"/><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a:latin typeface="幼圆" panose="02010509060101010101" pitchFamily="49" charset="-122"/>
                <a:ea typeface="幼圆" panose="02010509060101010101" pitchFamily="49" charset="-122"/>
              </a:rPr>
              <a:t>物理方程的数值求解方法</a:t>
            </a:r>
            <a:endParaRPr lang="zh-CN" altLang="en-US">
              <a:latin typeface="幼圆" panose="02010509060101010101" pitchFamily="49" charset="-122"/>
              <a:ea typeface="幼圆" panose="02010509060101010101" pitchFamily="49" charset="-122"/>
            </a:endParaRPr>
          </a:p>
        </p:txBody>
      </p:sp>
      <p:sp>
        <p:nvSpPr>
          <p:cNvPr id="3" name="副标题 2"/>
          <p:cNvSpPr>
            <a:spLocks noGrp="1"/>
          </p:cNvSpPr>
          <p:nvPr>
            <p:ph type="subTitle" idx="1"/>
          </p:nvPr>
        </p:nvSpPr>
        <p:spPr/>
        <p:txBody>
          <a:bodyPr>
            <a:normAutofit lnSpcReduction="10000"/>
          </a:bodyPr>
          <a:lstStyle/>
          <a:p>
            <a:r>
              <a:rPr lang="zh-CN" altLang="en-US">
                <a:latin typeface="幼圆" panose="02010509060101010101" pitchFamily="49" charset="-122"/>
                <a:ea typeface="幼圆" panose="02010509060101010101" pitchFamily="49" charset="-122"/>
              </a:rPr>
              <a:t>刘</a:t>
            </a:r>
            <a:r>
              <a:rPr lang="zh-CN" altLang="en-US" smtClean="0">
                <a:latin typeface="幼圆" panose="02010509060101010101" pitchFamily="49" charset="-122"/>
                <a:ea typeface="幼圆" panose="02010509060101010101" pitchFamily="49" charset="-122"/>
              </a:rPr>
              <a:t>涛</a:t>
            </a:r>
            <a:endParaRPr lang="en-US" altLang="zh-CN" smtClean="0">
              <a:latin typeface="幼圆" panose="02010509060101010101" pitchFamily="49" charset="-122"/>
              <a:ea typeface="幼圆" panose="02010509060101010101" pitchFamily="49" charset="-122"/>
            </a:endParaRPr>
          </a:p>
          <a:p>
            <a:r>
              <a:rPr lang="en-US" altLang="zh-CN" smtClean="0">
                <a:latin typeface="幼圆" panose="02010509060101010101" pitchFamily="49" charset="-122"/>
                <a:ea typeface="幼圆" panose="02010509060101010101" pitchFamily="49" charset="-122"/>
                <a:hlinkClick r:id="rId2"/>
              </a:rPr>
              <a:t>Swust_lt@sina.com</a:t>
            </a:r>
            <a:endParaRPr lang="en-US" altLang="zh-CN" smtClean="0">
              <a:latin typeface="幼圆" panose="02010509060101010101" pitchFamily="49" charset="-122"/>
              <a:ea typeface="幼圆" panose="02010509060101010101" pitchFamily="49" charset="-122"/>
            </a:endParaRPr>
          </a:p>
          <a:p>
            <a:r>
              <a:rPr lang="zh-CN" altLang="en-US" smtClean="0">
                <a:latin typeface="幼圆" panose="02010509060101010101" pitchFamily="49" charset="-122"/>
                <a:ea typeface="幼圆" panose="02010509060101010101" pitchFamily="49" charset="-122"/>
              </a:rPr>
              <a:t>高性能计算实验室</a:t>
            </a:r>
            <a:endParaRPr lang="en-US" altLang="zh-CN" smtClean="0">
              <a:latin typeface="幼圆" panose="02010509060101010101" pitchFamily="49" charset="-122"/>
              <a:ea typeface="幼圆" panose="02010509060101010101" pitchFamily="49" charset="-122"/>
            </a:endParaRPr>
          </a:p>
          <a:p>
            <a:r>
              <a:rPr lang="zh-CN" altLang="en-US" smtClean="0">
                <a:latin typeface="幼圆" panose="02010509060101010101" pitchFamily="49" charset="-122"/>
                <a:ea typeface="幼圆" panose="02010509060101010101" pitchFamily="49" charset="-122"/>
              </a:rPr>
              <a:t>新区东</a:t>
            </a:r>
            <a:r>
              <a:rPr lang="en-US" altLang="zh-CN" smtClean="0">
                <a:latin typeface="幼圆" panose="02010509060101010101" pitchFamily="49" charset="-122"/>
                <a:ea typeface="幼圆" panose="02010509060101010101" pitchFamily="49" charset="-122"/>
              </a:rPr>
              <a:t>9 2-13/14</a:t>
            </a:r>
            <a:r>
              <a:rPr lang="zh-CN" altLang="en-US" smtClean="0">
                <a:latin typeface="幼圆" panose="02010509060101010101" pitchFamily="49" charset="-122"/>
                <a:ea typeface="幼圆" panose="02010509060101010101" pitchFamily="49" charset="-122"/>
              </a:rPr>
              <a:t>房间</a:t>
            </a:r>
            <a:endParaRPr lang="zh-CN" altLang="en-US">
              <a:latin typeface="幼圆" panose="02010509060101010101" pitchFamily="49" charset="-122"/>
              <a:ea typeface="幼圆" panose="02010509060101010101" pitchFamily="49" charset="-122"/>
            </a:endParaRPr>
          </a:p>
        </p:txBody>
      </p:sp>
      <p:sp>
        <p:nvSpPr>
          <p:cNvPr id="4" name="灯片编号占位符 3"/>
          <p:cNvSpPr>
            <a:spLocks noGrp="1"/>
          </p:cNvSpPr>
          <p:nvPr>
            <p:ph type="sldNum" sz="quarter" idx="12"/>
          </p:nvPr>
        </p:nvSpPr>
        <p:spPr/>
        <p:txBody>
          <a:bodyPr/>
          <a:lstStyle/>
          <a:p>
            <a:fld id="{ACCFE6EA-02AB-4AAF-A8F0-0ED45E438EB1}" type="slidenum">
              <a:rPr lang="zh-CN" altLang="en-US" smtClean="0"/>
              <a:t>1</a:t>
            </a:fld>
            <a:endParaRPr lang="zh-CN" altLang="en-US"/>
          </a:p>
        </p:txBody>
      </p:sp>
    </p:spTree>
    <p:extLst>
      <p:ext uri="{BB962C8B-B14F-4D97-AF65-F5344CB8AC3E}">
        <p14:creationId xmlns:p14="http://schemas.microsoft.com/office/powerpoint/2010/main" val="3640617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normAutofit/>
              </a:bodyPr>
              <a:lstStyle/>
              <a:p>
                <a:pPr/>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0.1</m:t>
                          </m:r>
                        </m:sup>
                      </m:sSup>
                      <m:r>
                        <a:rPr lang="en-US" altLang="zh-CN" i="1">
                          <a:latin typeface="Cambria Math" panose="02040503050406030204" pitchFamily="18" charset="0"/>
                        </a:rPr>
                        <m:t>=?</m:t>
                      </m:r>
                    </m:oMath>
                  </m:oMathPara>
                </a14:m>
                <a:endParaRPr lang="zh-CN" altLang="en-US"/>
              </a:p>
            </p:txBody>
          </p:sp>
        </mc:Choice>
        <mc:Fallback>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07504" y="1242205"/>
                <a:ext cx="5754757" cy="5382882"/>
              </a:xfrm>
            </p:spPr>
            <p:txBody>
              <a:bodyPr>
                <a:normAutofit fontScale="85000" lnSpcReduction="20000"/>
              </a:bodyPr>
              <a:lstStyle/>
              <a:p>
                <a:r>
                  <a:rPr lang="zh-CN" altLang="en-US" smtClean="0"/>
                  <a:t>如果用二项式来逼近呢？</a:t>
                </a:r>
                <a:endParaRPr lang="en-US" altLang="zh-CN" smtClean="0"/>
              </a:p>
              <a:p>
                <a:r>
                  <a:rPr lang="zh-CN" altLang="en-US" smtClean="0"/>
                  <a:t>显然，可以定义二项式如下：</a:t>
                </a:r>
                <a:endParaRPr lang="en-US" altLang="zh-CN" smtClean="0"/>
              </a:p>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𝑏𝑥</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endParaRPr lang="en-US" altLang="zh-CN" smtClean="0"/>
              </a:p>
              <a:p>
                <a:r>
                  <a:rPr lang="zh-CN" altLang="en-US" smtClean="0"/>
                  <a:t>在</a:t>
                </a:r>
                <a:r>
                  <a:rPr lang="en-US" altLang="zh-CN" smtClean="0"/>
                  <a:t>0</a:t>
                </a:r>
                <a:r>
                  <a:rPr lang="zh-CN" altLang="en-US" smtClean="0"/>
                  <a:t>点处，两者具有相同的函数值、一阶导数、二阶导数（凹凸性），故：</a:t>
                </a:r>
                <a:endParaRPr lang="en-US" altLang="zh-CN" smtClean="0"/>
              </a:p>
              <a:p>
                <a:r>
                  <a:rPr lang="en-US" altLang="zh-CN" b="0" smtClean="0">
                    <a:effectLst>
                      <a:glow rad="38100">
                        <a:schemeClr val="bg1">
                          <a:lumMod val="50000"/>
                          <a:lumOff val="50000"/>
                          <a:alpha val="20000"/>
                        </a:schemeClr>
                      </a:glow>
                    </a:effectLst>
                  </a:rPr>
                  <a:t>  </a:t>
                </a:r>
                <a14:m>
                  <m:oMath xmlns:m="http://schemas.openxmlformats.org/officeDocument/2006/math">
                    <m:r>
                      <a:rPr lang="en-US" altLang="zh-CN" i="1">
                        <a:effectLst>
                          <a:glow rad="38100">
                            <a:schemeClr val="bg1">
                              <a:lumMod val="50000"/>
                              <a:lumOff val="50000"/>
                              <a:alpha val="20000"/>
                            </a:schemeClr>
                          </a:glow>
                        </a:effectLst>
                        <a:latin typeface="Cambria Math" panose="02040503050406030204" pitchFamily="18" charset="0"/>
                      </a:rPr>
                      <m:t>𝑓</m:t>
                    </m:r>
                    <m:d>
                      <m:dPr>
                        <m:ctrlPr>
                          <a:rPr lang="en-US" altLang="zh-CN" i="1">
                            <a:effectLst>
                              <a:glow rad="38100">
                                <a:schemeClr val="bg1">
                                  <a:lumMod val="50000"/>
                                  <a:lumOff val="50000"/>
                                  <a:alpha val="20000"/>
                                </a:schemeClr>
                              </a:glow>
                            </a:effectLst>
                            <a:latin typeface="Cambria Math" panose="02040503050406030204" pitchFamily="18" charset="0"/>
                          </a:rPr>
                        </m:ctrlPr>
                      </m:dPr>
                      <m:e>
                        <m:r>
                          <a:rPr lang="en-US" altLang="zh-CN" i="1">
                            <a:effectLst>
                              <a:glow rad="38100">
                                <a:schemeClr val="bg1">
                                  <a:lumMod val="50000"/>
                                  <a:lumOff val="50000"/>
                                  <a:alpha val="20000"/>
                                </a:schemeClr>
                              </a:glow>
                            </a:effectLst>
                            <a:latin typeface="Cambria Math" panose="02040503050406030204" pitchFamily="18" charset="0"/>
                          </a:rPr>
                          <m:t>0</m:t>
                        </m:r>
                      </m:e>
                    </m:d>
                    <m:r>
                      <a:rPr lang="en-US" altLang="zh-CN" i="1">
                        <a:effectLst>
                          <a:glow rad="38100">
                            <a:schemeClr val="bg1">
                              <a:lumMod val="50000"/>
                              <a:lumOff val="50000"/>
                              <a:alpha val="20000"/>
                            </a:schemeClr>
                          </a:glow>
                        </a:effectLst>
                        <a:latin typeface="Cambria Math" panose="02040503050406030204" pitchFamily="18" charset="0"/>
                      </a:rPr>
                      <m:t>=</m:t>
                    </m:r>
                    <m:sSup>
                      <m:sSupPr>
                        <m:ctrlPr>
                          <a:rPr lang="en-US" altLang="zh-CN" i="1">
                            <a:effectLst>
                              <a:glow rad="38100">
                                <a:schemeClr val="bg1">
                                  <a:lumMod val="50000"/>
                                  <a:lumOff val="50000"/>
                                  <a:alpha val="20000"/>
                                </a:schemeClr>
                              </a:glow>
                            </a:effectLst>
                            <a:latin typeface="Cambria Math" panose="02040503050406030204" pitchFamily="18" charset="0"/>
                          </a:rPr>
                        </m:ctrlPr>
                      </m:sSupPr>
                      <m:e>
                        <m:r>
                          <a:rPr lang="en-US" altLang="zh-CN" i="1">
                            <a:effectLst>
                              <a:glow rad="38100">
                                <a:schemeClr val="bg1">
                                  <a:lumMod val="50000"/>
                                  <a:lumOff val="50000"/>
                                  <a:alpha val="20000"/>
                                </a:schemeClr>
                              </a:glow>
                            </a:effectLst>
                            <a:latin typeface="Cambria Math" panose="02040503050406030204" pitchFamily="18" charset="0"/>
                          </a:rPr>
                          <m:t>𝑒</m:t>
                        </m:r>
                      </m:e>
                      <m:sup>
                        <m:r>
                          <a:rPr lang="en-US" altLang="zh-CN" i="1">
                            <a:effectLst>
                              <a:glow rad="38100">
                                <a:schemeClr val="bg1">
                                  <a:lumMod val="50000"/>
                                  <a:lumOff val="50000"/>
                                  <a:alpha val="20000"/>
                                </a:schemeClr>
                              </a:glow>
                            </a:effectLst>
                            <a:latin typeface="Cambria Math" panose="02040503050406030204" pitchFamily="18" charset="0"/>
                          </a:rPr>
                          <m:t>0</m:t>
                        </m:r>
                      </m:sup>
                    </m:sSup>
                    <m:r>
                      <a:rPr lang="en-US" altLang="zh-CN" i="1">
                        <a:effectLst>
                          <a:glow rad="38100">
                            <a:schemeClr val="bg1">
                              <a:lumMod val="50000"/>
                              <a:lumOff val="50000"/>
                              <a:alpha val="20000"/>
                            </a:schemeClr>
                          </a:glow>
                        </a:effectLst>
                        <a:latin typeface="Cambria Math" panose="02040503050406030204" pitchFamily="18" charset="0"/>
                      </a:rPr>
                      <m:t>=1=</m:t>
                    </m:r>
                    <m:r>
                      <m:rPr>
                        <m:sty m:val="p"/>
                      </m:rPr>
                      <a:rPr lang="en-US" altLang="zh-CN" i="1" smtClean="0">
                        <a:effectLst>
                          <a:glow rad="38100">
                            <a:schemeClr val="bg1">
                              <a:lumMod val="50000"/>
                              <a:lumOff val="50000"/>
                              <a:alpha val="20000"/>
                            </a:schemeClr>
                          </a:glow>
                        </a:effectLst>
                        <a:latin typeface="Cambria Math" panose="02040503050406030204" pitchFamily="18" charset="0"/>
                      </a:rPr>
                      <m:t>c</m:t>
                    </m:r>
                    <m:r>
                      <a:rPr lang="zh-CN" altLang="en-US" i="1">
                        <a:effectLst>
                          <a:glow rad="38100">
                            <a:schemeClr val="bg1">
                              <a:lumMod val="50000"/>
                              <a:lumOff val="50000"/>
                              <a:alpha val="20000"/>
                            </a:schemeClr>
                          </a:glow>
                        </a:effectLst>
                        <a:latin typeface="Cambria Math" panose="02040503050406030204" pitchFamily="18" charset="0"/>
                        <a:ea typeface="Cambria Math" panose="02040503050406030204" pitchFamily="18" charset="0"/>
                      </a:rPr>
                      <m:t>，</m:t>
                    </m:r>
                  </m:oMath>
                </a14:m>
                <a:r>
                  <a:rPr lang="zh-CN" altLang="en-US">
                    <a:effectLst>
                      <a:glow rad="38100">
                        <a:schemeClr val="bg1">
                          <a:lumMod val="50000"/>
                          <a:lumOff val="50000"/>
                          <a:alpha val="20000"/>
                        </a:schemeClr>
                      </a:glow>
                    </a:effectLst>
                  </a:rPr>
                  <a:t>且</a:t>
                </a:r>
                <a:endParaRPr lang="en-US" altLang="zh-CN">
                  <a:effectLst>
                    <a:glow rad="38100">
                      <a:schemeClr val="bg1">
                        <a:lumMod val="50000"/>
                        <a:lumOff val="50000"/>
                        <a:alpha val="20000"/>
                      </a:schemeClr>
                    </a:glow>
                  </a:effectLst>
                </a:endParaRPr>
              </a:p>
              <a:p>
                <a:r>
                  <a:rPr lang="en-US" altLang="zh-CN">
                    <a:effectLst>
                      <a:glow rad="38100">
                        <a:schemeClr val="bg1">
                          <a:lumMod val="50000"/>
                          <a:lumOff val="50000"/>
                          <a:alpha val="20000"/>
                        </a:schemeClr>
                      </a:glow>
                    </a:effectLst>
                  </a:rPr>
                  <a:t>  </a:t>
                </a:r>
                <a14:m>
                  <m:oMath xmlns:m="http://schemas.openxmlformats.org/officeDocument/2006/math">
                    <m:sSup>
                      <m:sSupPr>
                        <m:ctrlPr>
                          <a:rPr lang="en-US" altLang="zh-CN" i="1">
                            <a:effectLst>
                              <a:glow rad="38100">
                                <a:schemeClr val="bg1">
                                  <a:lumMod val="50000"/>
                                  <a:lumOff val="50000"/>
                                  <a:alpha val="20000"/>
                                </a:schemeClr>
                              </a:glow>
                            </a:effectLst>
                            <a:latin typeface="Cambria Math" panose="02040503050406030204" pitchFamily="18" charset="0"/>
                          </a:rPr>
                        </m:ctrlPr>
                      </m:sSupPr>
                      <m:e>
                        <m:r>
                          <a:rPr lang="en-US" altLang="zh-CN" i="1">
                            <a:effectLst>
                              <a:glow rad="38100">
                                <a:schemeClr val="bg1">
                                  <a:lumMod val="50000"/>
                                  <a:lumOff val="50000"/>
                                  <a:alpha val="20000"/>
                                </a:schemeClr>
                              </a:glow>
                            </a:effectLst>
                            <a:latin typeface="Cambria Math" panose="02040503050406030204" pitchFamily="18" charset="0"/>
                          </a:rPr>
                          <m:t>𝑓</m:t>
                        </m:r>
                      </m:e>
                      <m:sup>
                        <m:r>
                          <a:rPr lang="en-US" altLang="zh-CN" i="1">
                            <a:effectLst>
                              <a:glow rad="38100">
                                <a:schemeClr val="bg1">
                                  <a:lumMod val="50000"/>
                                  <a:lumOff val="50000"/>
                                  <a:alpha val="20000"/>
                                </a:schemeClr>
                              </a:glow>
                            </a:effectLst>
                            <a:latin typeface="Cambria Math" panose="02040503050406030204" pitchFamily="18" charset="0"/>
                          </a:rPr>
                          <m:t>′</m:t>
                        </m:r>
                      </m:sup>
                    </m:sSup>
                    <m:d>
                      <m:dPr>
                        <m:ctrlPr>
                          <a:rPr lang="en-US" altLang="zh-CN" i="1">
                            <a:effectLst>
                              <a:glow rad="38100">
                                <a:schemeClr val="bg1">
                                  <a:lumMod val="50000"/>
                                  <a:lumOff val="50000"/>
                                  <a:alpha val="20000"/>
                                </a:schemeClr>
                              </a:glow>
                            </a:effectLst>
                            <a:latin typeface="Cambria Math" panose="02040503050406030204" pitchFamily="18" charset="0"/>
                          </a:rPr>
                        </m:ctrlPr>
                      </m:dPr>
                      <m:e>
                        <m:r>
                          <a:rPr lang="en-US" altLang="zh-CN" i="1">
                            <a:effectLst>
                              <a:glow rad="38100">
                                <a:schemeClr val="bg1">
                                  <a:lumMod val="50000"/>
                                  <a:lumOff val="50000"/>
                                  <a:alpha val="20000"/>
                                </a:schemeClr>
                              </a:glow>
                            </a:effectLst>
                            <a:latin typeface="Cambria Math" panose="02040503050406030204" pitchFamily="18" charset="0"/>
                          </a:rPr>
                          <m:t>0</m:t>
                        </m:r>
                      </m:e>
                    </m:d>
                    <m:r>
                      <a:rPr lang="en-US" altLang="zh-CN" i="1">
                        <a:effectLst>
                          <a:glow rad="38100">
                            <a:schemeClr val="bg1">
                              <a:lumMod val="50000"/>
                              <a:lumOff val="50000"/>
                              <a:alpha val="20000"/>
                            </a:schemeClr>
                          </a:glow>
                        </a:effectLst>
                        <a:latin typeface="Cambria Math" panose="02040503050406030204" pitchFamily="18" charset="0"/>
                      </a:rPr>
                      <m:t>=</m:t>
                    </m:r>
                    <m:sSup>
                      <m:sSupPr>
                        <m:ctrlPr>
                          <a:rPr lang="en-US" altLang="zh-CN" i="1">
                            <a:effectLst>
                              <a:glow rad="38100">
                                <a:schemeClr val="bg1">
                                  <a:lumMod val="50000"/>
                                  <a:lumOff val="50000"/>
                                  <a:alpha val="20000"/>
                                </a:schemeClr>
                              </a:glow>
                            </a:effectLst>
                            <a:latin typeface="Cambria Math" panose="02040503050406030204" pitchFamily="18" charset="0"/>
                          </a:rPr>
                        </m:ctrlPr>
                      </m:sSupPr>
                      <m:e>
                        <m:r>
                          <a:rPr lang="en-US" altLang="zh-CN" i="1">
                            <a:effectLst>
                              <a:glow rad="38100">
                                <a:schemeClr val="bg1">
                                  <a:lumMod val="50000"/>
                                  <a:lumOff val="50000"/>
                                  <a:alpha val="20000"/>
                                </a:schemeClr>
                              </a:glow>
                            </a:effectLst>
                            <a:latin typeface="Cambria Math" panose="02040503050406030204" pitchFamily="18" charset="0"/>
                          </a:rPr>
                          <m:t>𝑒</m:t>
                        </m:r>
                      </m:e>
                      <m:sup>
                        <m:r>
                          <a:rPr lang="en-US" altLang="zh-CN" i="1">
                            <a:effectLst>
                              <a:glow rad="38100">
                                <a:schemeClr val="bg1">
                                  <a:lumMod val="50000"/>
                                  <a:lumOff val="50000"/>
                                  <a:alpha val="20000"/>
                                </a:schemeClr>
                              </a:glow>
                            </a:effectLst>
                            <a:latin typeface="Cambria Math" panose="02040503050406030204" pitchFamily="18" charset="0"/>
                          </a:rPr>
                          <m:t>0</m:t>
                        </m:r>
                      </m:sup>
                    </m:sSup>
                    <m:r>
                      <a:rPr lang="en-US" altLang="zh-CN" i="1">
                        <a:effectLst>
                          <a:glow rad="38100">
                            <a:schemeClr val="bg1">
                              <a:lumMod val="50000"/>
                              <a:lumOff val="50000"/>
                              <a:alpha val="20000"/>
                            </a:schemeClr>
                          </a:glow>
                        </a:effectLst>
                        <a:latin typeface="Cambria Math" panose="02040503050406030204" pitchFamily="18" charset="0"/>
                      </a:rPr>
                      <m:t>=1=</m:t>
                    </m:r>
                    <m:r>
                      <a:rPr lang="en-US" altLang="zh-CN" b="0" i="1" smtClean="0">
                        <a:effectLst>
                          <a:glow rad="38100">
                            <a:schemeClr val="bg1">
                              <a:lumMod val="50000"/>
                              <a:lumOff val="50000"/>
                              <a:alpha val="20000"/>
                            </a:schemeClr>
                          </a:glow>
                        </a:effectLst>
                        <a:latin typeface="Cambria Math" panose="02040503050406030204" pitchFamily="18" charset="0"/>
                      </a:rPr>
                      <m:t>𝑏</m:t>
                    </m:r>
                  </m:oMath>
                </a14:m>
                <a:r>
                  <a:rPr lang="zh-CN" altLang="en-US" smtClean="0">
                    <a:effectLst>
                      <a:glow rad="38100">
                        <a:schemeClr val="bg1">
                          <a:lumMod val="50000"/>
                          <a:lumOff val="50000"/>
                          <a:alpha val="20000"/>
                        </a:schemeClr>
                      </a:glow>
                    </a:effectLst>
                  </a:rPr>
                  <a:t>，且</a:t>
                </a:r>
                <a:endParaRPr lang="en-US" altLang="zh-CN" smtClean="0">
                  <a:effectLst>
                    <a:glow rad="38100">
                      <a:schemeClr val="bg1">
                        <a:lumMod val="50000"/>
                        <a:lumOff val="50000"/>
                        <a:alpha val="20000"/>
                      </a:schemeClr>
                    </a:glow>
                  </a:effectLst>
                </a:endParaRPr>
              </a:p>
              <a:p>
                <a:r>
                  <a:rPr lang="en-US" altLang="zh-CN">
                    <a:effectLst>
                      <a:glow rad="38100">
                        <a:schemeClr val="bg1">
                          <a:lumMod val="50000"/>
                          <a:lumOff val="50000"/>
                          <a:alpha val="20000"/>
                        </a:schemeClr>
                      </a:glow>
                    </a:effectLst>
                  </a:rPr>
                  <a:t> </a:t>
                </a:r>
                <a:r>
                  <a:rPr lang="en-US" altLang="zh-CN" smtClean="0">
                    <a:effectLst>
                      <a:glow rad="38100">
                        <a:schemeClr val="bg1">
                          <a:lumMod val="50000"/>
                          <a:lumOff val="50000"/>
                          <a:alpha val="20000"/>
                        </a:schemeClr>
                      </a:glow>
                    </a:effectLst>
                  </a:rPr>
                  <a:t> </a:t>
                </a:r>
                <a14:m>
                  <m:oMath xmlns:m="http://schemas.openxmlformats.org/officeDocument/2006/math">
                    <m:sSup>
                      <m:sSupPr>
                        <m:ctrlPr>
                          <a:rPr lang="en-US" altLang="zh-CN" i="1">
                            <a:effectLst>
                              <a:glow rad="38100">
                                <a:schemeClr val="bg1">
                                  <a:lumMod val="50000"/>
                                  <a:lumOff val="50000"/>
                                  <a:alpha val="20000"/>
                                </a:schemeClr>
                              </a:glow>
                            </a:effectLst>
                            <a:latin typeface="Cambria Math" panose="02040503050406030204" pitchFamily="18" charset="0"/>
                          </a:rPr>
                        </m:ctrlPr>
                      </m:sSupPr>
                      <m:e>
                        <m:r>
                          <a:rPr lang="en-US" altLang="zh-CN" i="1">
                            <a:effectLst>
                              <a:glow rad="38100">
                                <a:schemeClr val="bg1">
                                  <a:lumMod val="50000"/>
                                  <a:lumOff val="50000"/>
                                  <a:alpha val="20000"/>
                                </a:schemeClr>
                              </a:glow>
                            </a:effectLst>
                            <a:latin typeface="Cambria Math" panose="02040503050406030204" pitchFamily="18" charset="0"/>
                          </a:rPr>
                          <m:t>𝑓</m:t>
                        </m:r>
                      </m:e>
                      <m:sup>
                        <m:r>
                          <a:rPr lang="en-US" altLang="zh-CN" i="1">
                            <a:effectLst>
                              <a:glow rad="38100">
                                <a:schemeClr val="bg1">
                                  <a:lumMod val="50000"/>
                                  <a:lumOff val="50000"/>
                                  <a:alpha val="20000"/>
                                </a:schemeClr>
                              </a:glow>
                            </a:effectLst>
                            <a:latin typeface="Cambria Math" panose="02040503050406030204" pitchFamily="18" charset="0"/>
                          </a:rPr>
                          <m:t>′</m:t>
                        </m:r>
                        <m:r>
                          <a:rPr lang="en-US" altLang="zh-CN" b="0" i="1" smtClean="0">
                            <a:effectLst>
                              <a:glow rad="38100">
                                <a:schemeClr val="bg1">
                                  <a:lumMod val="50000"/>
                                  <a:lumOff val="50000"/>
                                  <a:alpha val="20000"/>
                                </a:schemeClr>
                              </a:glow>
                            </a:effectLst>
                            <a:latin typeface="Cambria Math" panose="02040503050406030204" pitchFamily="18" charset="0"/>
                          </a:rPr>
                          <m:t>′</m:t>
                        </m:r>
                      </m:sup>
                    </m:sSup>
                    <m:d>
                      <m:dPr>
                        <m:ctrlPr>
                          <a:rPr lang="en-US" altLang="zh-CN" i="1">
                            <a:effectLst>
                              <a:glow rad="38100">
                                <a:schemeClr val="bg1">
                                  <a:lumMod val="50000"/>
                                  <a:lumOff val="50000"/>
                                  <a:alpha val="20000"/>
                                </a:schemeClr>
                              </a:glow>
                            </a:effectLst>
                            <a:latin typeface="Cambria Math" panose="02040503050406030204" pitchFamily="18" charset="0"/>
                          </a:rPr>
                        </m:ctrlPr>
                      </m:dPr>
                      <m:e>
                        <m:r>
                          <a:rPr lang="en-US" altLang="zh-CN" i="1">
                            <a:effectLst>
                              <a:glow rad="38100">
                                <a:schemeClr val="bg1">
                                  <a:lumMod val="50000"/>
                                  <a:lumOff val="50000"/>
                                  <a:alpha val="20000"/>
                                </a:schemeClr>
                              </a:glow>
                            </a:effectLst>
                            <a:latin typeface="Cambria Math" panose="02040503050406030204" pitchFamily="18" charset="0"/>
                          </a:rPr>
                          <m:t>0</m:t>
                        </m:r>
                      </m:e>
                    </m:d>
                    <m:r>
                      <a:rPr lang="en-US" altLang="zh-CN" i="1">
                        <a:effectLst>
                          <a:glow rad="38100">
                            <a:schemeClr val="bg1">
                              <a:lumMod val="50000"/>
                              <a:lumOff val="50000"/>
                              <a:alpha val="20000"/>
                            </a:schemeClr>
                          </a:glow>
                        </a:effectLst>
                        <a:latin typeface="Cambria Math" panose="02040503050406030204" pitchFamily="18" charset="0"/>
                      </a:rPr>
                      <m:t>=</m:t>
                    </m:r>
                    <m:sSup>
                      <m:sSupPr>
                        <m:ctrlPr>
                          <a:rPr lang="en-US" altLang="zh-CN" i="1">
                            <a:effectLst>
                              <a:glow rad="38100">
                                <a:schemeClr val="bg1">
                                  <a:lumMod val="50000"/>
                                  <a:lumOff val="50000"/>
                                  <a:alpha val="20000"/>
                                </a:schemeClr>
                              </a:glow>
                            </a:effectLst>
                            <a:latin typeface="Cambria Math" panose="02040503050406030204" pitchFamily="18" charset="0"/>
                          </a:rPr>
                        </m:ctrlPr>
                      </m:sSupPr>
                      <m:e>
                        <m:r>
                          <a:rPr lang="en-US" altLang="zh-CN" i="1">
                            <a:effectLst>
                              <a:glow rad="38100">
                                <a:schemeClr val="bg1">
                                  <a:lumMod val="50000"/>
                                  <a:lumOff val="50000"/>
                                  <a:alpha val="20000"/>
                                </a:schemeClr>
                              </a:glow>
                            </a:effectLst>
                            <a:latin typeface="Cambria Math" panose="02040503050406030204" pitchFamily="18" charset="0"/>
                          </a:rPr>
                          <m:t>𝑒</m:t>
                        </m:r>
                      </m:e>
                      <m:sup>
                        <m:r>
                          <a:rPr lang="en-US" altLang="zh-CN" i="1">
                            <a:effectLst>
                              <a:glow rad="38100">
                                <a:schemeClr val="bg1">
                                  <a:lumMod val="50000"/>
                                  <a:lumOff val="50000"/>
                                  <a:alpha val="20000"/>
                                </a:schemeClr>
                              </a:glow>
                            </a:effectLst>
                            <a:latin typeface="Cambria Math" panose="02040503050406030204" pitchFamily="18" charset="0"/>
                          </a:rPr>
                          <m:t>0</m:t>
                        </m:r>
                      </m:sup>
                    </m:sSup>
                    <m:r>
                      <a:rPr lang="en-US" altLang="zh-CN" i="1">
                        <a:effectLst>
                          <a:glow rad="38100">
                            <a:schemeClr val="bg1">
                              <a:lumMod val="50000"/>
                              <a:lumOff val="50000"/>
                              <a:alpha val="20000"/>
                            </a:schemeClr>
                          </a:glow>
                        </a:effectLst>
                        <a:latin typeface="Cambria Math" panose="02040503050406030204" pitchFamily="18" charset="0"/>
                      </a:rPr>
                      <m:t>=1=</m:t>
                    </m:r>
                    <m:r>
                      <a:rPr lang="en-US" altLang="zh-CN" b="0" i="0" smtClean="0">
                        <a:effectLst>
                          <a:glow rad="38100">
                            <a:schemeClr val="bg1">
                              <a:lumMod val="50000"/>
                              <a:lumOff val="50000"/>
                              <a:alpha val="20000"/>
                            </a:schemeClr>
                          </a:glow>
                        </a:effectLst>
                        <a:latin typeface="Cambria Math" panose="02040503050406030204" pitchFamily="18" charset="0"/>
                      </a:rPr>
                      <m:t>2</m:t>
                    </m:r>
                    <m:r>
                      <m:rPr>
                        <m:sty m:val="p"/>
                      </m:rPr>
                      <a:rPr lang="en-US" altLang="zh-CN" b="0" i="0" cap="none" smtClean="0">
                        <a:effectLst>
                          <a:glow rad="38100">
                            <a:schemeClr val="bg1">
                              <a:lumMod val="50000"/>
                              <a:lumOff val="50000"/>
                              <a:alpha val="20000"/>
                            </a:schemeClr>
                          </a:glow>
                        </a:effectLst>
                        <a:latin typeface="Cambria Math" panose="02040503050406030204" pitchFamily="18" charset="0"/>
                      </a:rPr>
                      <m:t>a</m:t>
                    </m:r>
                  </m:oMath>
                </a14:m>
                <a:r>
                  <a:rPr lang="zh-CN" altLang="en-US" cap="none" smtClean="0">
                    <a:effectLst>
                      <a:glow rad="38100">
                        <a:schemeClr val="bg1">
                          <a:lumMod val="50000"/>
                          <a:lumOff val="50000"/>
                          <a:alpha val="20000"/>
                        </a:schemeClr>
                      </a:glow>
                    </a:effectLst>
                  </a:rPr>
                  <a:t>，则</a:t>
                </a:r>
                <a:endParaRPr lang="en-US" altLang="zh-CN" cap="none" smtClean="0">
                  <a:effectLst>
                    <a:glow rad="38100">
                      <a:schemeClr val="bg1">
                        <a:lumMod val="50000"/>
                        <a:lumOff val="50000"/>
                        <a:alpha val="20000"/>
                      </a:schemeClr>
                    </a:glow>
                  </a:effectLst>
                </a:endParaRPr>
              </a:p>
              <a:p>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b="0" i="1" smtClean="0">
                        <a:latin typeface="Cambria Math" panose="02040503050406030204" pitchFamily="18" charset="0"/>
                      </a:rPr>
                      <m:t>0.5</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+1</m:t>
                    </m:r>
                  </m:oMath>
                </a14:m>
                <a:endParaRPr lang="en-US" altLang="zh-CN" cap="none" smtClean="0">
                  <a:effectLst>
                    <a:glow rad="38100">
                      <a:schemeClr val="bg1">
                        <a:lumMod val="50000"/>
                        <a:lumOff val="50000"/>
                        <a:alpha val="20000"/>
                      </a:schemeClr>
                    </a:glow>
                  </a:effectLst>
                </a:endParaRPr>
              </a:p>
              <a:p>
                <a:r>
                  <a:rPr lang="zh-CN" altLang="en-US">
                    <a:effectLst>
                      <a:glow rad="38100">
                        <a:schemeClr val="bg1">
                          <a:lumMod val="50000"/>
                          <a:lumOff val="50000"/>
                          <a:alpha val="20000"/>
                        </a:schemeClr>
                      </a:glow>
                    </a:effectLst>
                  </a:rPr>
                  <a:t>当</a:t>
                </a:r>
                <a:r>
                  <a:rPr lang="en-US" altLang="zh-CN">
                    <a:effectLst>
                      <a:glow rad="38100">
                        <a:schemeClr val="bg1">
                          <a:lumMod val="50000"/>
                          <a:lumOff val="50000"/>
                          <a:alpha val="20000"/>
                        </a:schemeClr>
                      </a:glow>
                    </a:effectLst>
                  </a:rPr>
                  <a:t>x</a:t>
                </a:r>
                <a:r>
                  <a:rPr lang="zh-CN" altLang="en-US">
                    <a:effectLst>
                      <a:glow rad="38100">
                        <a:schemeClr val="bg1">
                          <a:lumMod val="50000"/>
                          <a:lumOff val="50000"/>
                          <a:alpha val="20000"/>
                        </a:schemeClr>
                      </a:glow>
                    </a:effectLst>
                  </a:rPr>
                  <a:t>在</a:t>
                </a:r>
                <a:r>
                  <a:rPr lang="en-US" altLang="zh-CN">
                    <a:effectLst>
                      <a:glow rad="38100">
                        <a:schemeClr val="bg1">
                          <a:lumMod val="50000"/>
                          <a:lumOff val="50000"/>
                          <a:alpha val="20000"/>
                        </a:schemeClr>
                      </a:glow>
                    </a:effectLst>
                  </a:rPr>
                  <a:t>0</a:t>
                </a:r>
                <a:r>
                  <a:rPr lang="zh-CN" altLang="en-US">
                    <a:effectLst>
                      <a:glow rad="38100">
                        <a:schemeClr val="bg1">
                          <a:lumMod val="50000"/>
                          <a:lumOff val="50000"/>
                          <a:alpha val="20000"/>
                        </a:schemeClr>
                      </a:glow>
                    </a:effectLst>
                  </a:rPr>
                  <a:t>附近时，可以用</a:t>
                </a:r>
                <a14:m>
                  <m:oMath xmlns:m="http://schemas.openxmlformats.org/officeDocument/2006/math">
                    <m:r>
                      <a:rPr lang="en-US" altLang="zh-CN" i="1">
                        <a:effectLst>
                          <a:glow rad="38100">
                            <a:schemeClr val="bg1">
                              <a:lumMod val="50000"/>
                              <a:lumOff val="50000"/>
                              <a:alpha val="20000"/>
                            </a:schemeClr>
                          </a:glow>
                        </a:effectLst>
                        <a:latin typeface="Cambria Math" panose="02040503050406030204" pitchFamily="18" charset="0"/>
                      </a:rPr>
                      <m:t>𝑓</m:t>
                    </m:r>
                    <m:d>
                      <m:dPr>
                        <m:ctrlPr>
                          <a:rPr lang="en-US" altLang="zh-CN" i="1">
                            <a:effectLst>
                              <a:glow rad="38100">
                                <a:schemeClr val="bg1">
                                  <a:lumMod val="50000"/>
                                  <a:lumOff val="50000"/>
                                  <a:alpha val="20000"/>
                                </a:schemeClr>
                              </a:glow>
                            </a:effectLst>
                            <a:latin typeface="Cambria Math" panose="02040503050406030204" pitchFamily="18" charset="0"/>
                          </a:rPr>
                        </m:ctrlPr>
                      </m:dPr>
                      <m:e>
                        <m:r>
                          <a:rPr lang="en-US" altLang="zh-CN" i="1">
                            <a:effectLst>
                              <a:glow rad="38100">
                                <a:schemeClr val="bg1">
                                  <a:lumMod val="50000"/>
                                  <a:lumOff val="50000"/>
                                  <a:alpha val="20000"/>
                                </a:schemeClr>
                              </a:glow>
                            </a:effectLst>
                            <a:latin typeface="Cambria Math" panose="02040503050406030204" pitchFamily="18" charset="0"/>
                          </a:rPr>
                          <m:t>𝑥</m:t>
                        </m:r>
                      </m:e>
                    </m:d>
                  </m:oMath>
                </a14:m>
                <a:r>
                  <a:rPr lang="zh-CN" altLang="en-US">
                    <a:effectLst>
                      <a:glow rad="38100">
                        <a:schemeClr val="bg1">
                          <a:lumMod val="50000"/>
                          <a:lumOff val="50000"/>
                          <a:alpha val="20000"/>
                        </a:schemeClr>
                      </a:glow>
                    </a:effectLst>
                  </a:rPr>
                  <a:t>近似计算，故</a:t>
                </a:r>
                <a:endParaRPr lang="en-US" altLang="zh-CN">
                  <a:effectLst>
                    <a:glow rad="38100">
                      <a:schemeClr val="bg1">
                        <a:lumMod val="50000"/>
                        <a:lumOff val="50000"/>
                        <a:alpha val="20000"/>
                      </a:schemeClr>
                    </a:glow>
                  </a:effectLst>
                </a:endParaRPr>
              </a:p>
              <a:p>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0.1</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0.5</m:t>
                    </m:r>
                    <m:r>
                      <a:rPr lang="zh-CN" altLang="en-US" i="1">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0.1</m:t>
                        </m:r>
                      </m:e>
                      <m:sup>
                        <m:r>
                          <a:rPr lang="en-US" altLang="zh-CN" b="0" i="1" smtClean="0">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0.1</m:t>
                    </m:r>
                    <m:r>
                      <a:rPr lang="en-US" altLang="zh-CN" i="1">
                        <a:latin typeface="Cambria Math" panose="02040503050406030204" pitchFamily="18" charset="0"/>
                        <a:ea typeface="Cambria Math" panose="02040503050406030204" pitchFamily="18" charset="0"/>
                      </a:rPr>
                      <m:t>+</m:t>
                    </m:r>
                  </m:oMath>
                </a14:m>
                <a:r>
                  <a:rPr lang="en-US" altLang="zh-CN" smtClean="0">
                    <a:effectLst>
                      <a:glow rad="38100">
                        <a:schemeClr val="bg1">
                          <a:lumMod val="50000"/>
                          <a:lumOff val="50000"/>
                          <a:alpha val="20000"/>
                        </a:schemeClr>
                      </a:glow>
                    </a:effectLst>
                  </a:rPr>
                  <a:t>1</a:t>
                </a:r>
                <a:r>
                  <a:rPr lang="en-US" altLang="zh-CN">
                    <a:effectLst>
                      <a:glow rad="38100">
                        <a:schemeClr val="bg1">
                          <a:lumMod val="50000"/>
                          <a:lumOff val="50000"/>
                          <a:alpha val="20000"/>
                        </a:schemeClr>
                      </a:glow>
                    </a:effectLst>
                  </a:rPr>
                  <a:t>=1.1</a:t>
                </a:r>
                <a:r>
                  <a:rPr lang="en-US" altLang="zh-CN" smtClean="0">
                    <a:effectLst>
                      <a:glow rad="38100">
                        <a:schemeClr val="bg1">
                          <a:lumMod val="50000"/>
                          <a:lumOff val="50000"/>
                          <a:alpha val="20000"/>
                        </a:schemeClr>
                      </a:glow>
                    </a:effectLst>
                  </a:rPr>
                  <a:t>05</a:t>
                </a:r>
                <a:endParaRPr lang="zh-CN" altLang="en-US">
                  <a:effectLst>
                    <a:glow rad="38100">
                      <a:schemeClr val="bg1">
                        <a:lumMod val="50000"/>
                        <a:lumOff val="50000"/>
                        <a:alpha val="20000"/>
                      </a:schemeClr>
                    </a:glow>
                  </a:effectLst>
                </a:endParaRPr>
              </a:p>
              <a:p>
                <a:endParaRPr lang="en-US" altLang="zh-CN" cap="none">
                  <a:effectLst>
                    <a:glow rad="38100">
                      <a:schemeClr val="bg1">
                        <a:lumMod val="50000"/>
                        <a:lumOff val="50000"/>
                        <a:alpha val="20000"/>
                      </a:schemeClr>
                    </a:glow>
                  </a:effectLst>
                </a:endParaRPr>
              </a:p>
              <a:p>
                <a:endParaRPr lang="en-US" altLang="zh-CN" smtClean="0"/>
              </a:p>
              <a:p>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07504" y="1242205"/>
                <a:ext cx="5754757" cy="5382882"/>
              </a:xfrm>
              <a:blipFill rotWithShape="0">
                <a:blip r:embed="rId3"/>
                <a:stretch>
                  <a:fillRect l="-2225" t="-3624" r="-116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pPr/>
              <a:t>10</a:t>
            </a:fld>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2" y="1786184"/>
            <a:ext cx="5700926" cy="3898999"/>
          </a:xfrm>
          <a:prstGeom prst="rect">
            <a:avLst/>
          </a:prstGeom>
        </p:spPr>
      </p:pic>
      <p:cxnSp>
        <p:nvCxnSpPr>
          <p:cNvPr id="7" name="直接连接符 6"/>
          <p:cNvCxnSpPr/>
          <p:nvPr/>
        </p:nvCxnSpPr>
        <p:spPr>
          <a:xfrm flipV="1">
            <a:off x="7434470" y="4323522"/>
            <a:ext cx="3612941" cy="106348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736386" y="5701757"/>
            <a:ext cx="6455614" cy="923330"/>
          </a:xfrm>
          <a:prstGeom prst="rect">
            <a:avLst/>
          </a:prstGeom>
          <a:noFill/>
        </p:spPr>
        <p:txBody>
          <a:bodyPr wrap="none" lIns="91440" tIns="45720" rIns="91440" bIns="45720">
            <a:spAutoFit/>
          </a:bodyPr>
          <a:lstStyle/>
          <a:p>
            <a:pPr algn="ctr"/>
            <a:r>
              <a:rPr lang="en-US" altLang="zh-CN" sz="5400" b="1" cap="none" spc="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a:t>
            </a:r>
            <a:r>
              <a:rPr lang="en-US" altLang="zh-CN" sz="5400" b="1" cap="none" spc="0" baseline="3000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0.1</a:t>
            </a:r>
            <a:r>
              <a:rPr lang="en-US" altLang="zh-CN" sz="5400" b="1" cap="none" spc="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=1.105170918…</a:t>
            </a:r>
            <a:endParaRPr lang="zh-CN" alt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32830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2" presetClass="emph" presetSubtype="0" fill="hold" nodeType="clickEffect">
                                  <p:stCondLst>
                                    <p:cond delay="0"/>
                                  </p:stCondLst>
                                  <p:childTnLst>
                                    <p:animRot by="120000">
                                      <p:cBhvr>
                                        <p:cTn id="68" dur="100" fill="hold">
                                          <p:stCondLst>
                                            <p:cond delay="0"/>
                                          </p:stCondLst>
                                        </p:cTn>
                                        <p:tgtEl>
                                          <p:spTgt spid="3">
                                            <p:txEl>
                                              <p:pRg st="9" end="9"/>
                                            </p:txEl>
                                          </p:spTgt>
                                        </p:tgtEl>
                                        <p:attrNameLst>
                                          <p:attrName>r</p:attrName>
                                        </p:attrNameLst>
                                      </p:cBhvr>
                                    </p:animRot>
                                    <p:animRot by="-240000">
                                      <p:cBhvr>
                                        <p:cTn id="69" dur="200" fill="hold">
                                          <p:stCondLst>
                                            <p:cond delay="200"/>
                                          </p:stCondLst>
                                        </p:cTn>
                                        <p:tgtEl>
                                          <p:spTgt spid="3">
                                            <p:txEl>
                                              <p:pRg st="9" end="9"/>
                                            </p:txEl>
                                          </p:spTgt>
                                        </p:tgtEl>
                                        <p:attrNameLst>
                                          <p:attrName>r</p:attrName>
                                        </p:attrNameLst>
                                      </p:cBhvr>
                                    </p:animRot>
                                    <p:animRot by="240000">
                                      <p:cBhvr>
                                        <p:cTn id="70" dur="200" fill="hold">
                                          <p:stCondLst>
                                            <p:cond delay="400"/>
                                          </p:stCondLst>
                                        </p:cTn>
                                        <p:tgtEl>
                                          <p:spTgt spid="3">
                                            <p:txEl>
                                              <p:pRg st="9" end="9"/>
                                            </p:txEl>
                                          </p:spTgt>
                                        </p:tgtEl>
                                        <p:attrNameLst>
                                          <p:attrName>r</p:attrName>
                                        </p:attrNameLst>
                                      </p:cBhvr>
                                    </p:animRot>
                                    <p:animRot by="-240000">
                                      <p:cBhvr>
                                        <p:cTn id="71" dur="200" fill="hold">
                                          <p:stCondLst>
                                            <p:cond delay="600"/>
                                          </p:stCondLst>
                                        </p:cTn>
                                        <p:tgtEl>
                                          <p:spTgt spid="3">
                                            <p:txEl>
                                              <p:pRg st="9" end="9"/>
                                            </p:txEl>
                                          </p:spTgt>
                                        </p:tgtEl>
                                        <p:attrNameLst>
                                          <p:attrName>r</p:attrName>
                                        </p:attrNameLst>
                                      </p:cBhvr>
                                    </p:animRot>
                                    <p:animRot by="120000">
                                      <p:cBhvr>
                                        <p:cTn id="72" dur="200" fill="hold">
                                          <p:stCondLst>
                                            <p:cond delay="800"/>
                                          </p:stCondLst>
                                        </p:cTn>
                                        <p:tgtEl>
                                          <p:spTgt spid="3">
                                            <p:txEl>
                                              <p:pRg st="9" end="9"/>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方程离散（有限差分法）</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a:effectLst/>
                  </a:rPr>
                  <a:t>内部节点的离散格式如下：</a:t>
                </a:r>
              </a:p>
              <a:p>
                <a14:m>
                  <m:oMath xmlns:m="http://schemas.openxmlformats.org/officeDocument/2006/math">
                    <m:sSubSup>
                      <m:sSubSupPr>
                        <m:ctrlPr>
                          <a:rPr lang="zh-CN" altLang="zh-CN" i="1">
                            <a:effectLst/>
                            <a:latin typeface="Cambria Math" panose="02040503050406030204" pitchFamily="18" charset="0"/>
                          </a:rPr>
                        </m:ctrlPr>
                      </m:sSubSup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m:t>
                                </m:r>
                                <m:r>
                                  <a:rPr lang="en-US" altLang="zh-CN" i="1">
                                    <a:effectLst/>
                                    <a:latin typeface="Cambria Math" panose="02040503050406030204" pitchFamily="18" charset="0"/>
                                  </a:rPr>
                                  <m:t>𝑢</m:t>
                                </m:r>
                              </m:num>
                              <m:den>
                                <m:r>
                                  <a:rPr lang="en-US" altLang="zh-CN" i="1">
                                    <a:effectLst/>
                                    <a:latin typeface="Cambria Math" panose="02040503050406030204" pitchFamily="18" charset="0"/>
                                  </a:rPr>
                                  <m:t>𝜕</m:t>
                                </m:r>
                                <m:r>
                                  <a:rPr lang="en-US" altLang="zh-CN" i="1">
                                    <a:effectLst/>
                                    <a:latin typeface="Cambria Math" panose="02040503050406030204" pitchFamily="18" charset="0"/>
                                  </a:rPr>
                                  <m:t>𝑥</m:t>
                                </m:r>
                              </m:den>
                            </m:f>
                          </m:e>
                        </m:d>
                      </m:e>
                      <m:sub>
                        <m:r>
                          <a:rPr lang="en-US" altLang="zh-CN" i="1">
                            <a:effectLst/>
                            <a:latin typeface="Cambria Math" panose="02040503050406030204" pitchFamily="18" charset="0"/>
                          </a:rPr>
                          <m:t>𝑗</m:t>
                        </m:r>
                      </m:sub>
                      <m:sup>
                        <m:r>
                          <a:rPr lang="en-US" altLang="zh-CN" i="1">
                            <a:effectLst/>
                            <a:latin typeface="Cambria Math" panose="02040503050406030204" pitchFamily="18" charset="0"/>
                          </a:rPr>
                          <m:t>𝑛</m:t>
                        </m:r>
                      </m:sup>
                    </m:sSubSup>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bSup>
                          <m:sSubSupPr>
                            <m:ctrlPr>
                              <a:rPr lang="zh-CN" altLang="zh-CN" i="1">
                                <a:effectLst/>
                                <a:latin typeface="Cambria Math" panose="02040503050406030204" pitchFamily="18" charset="0"/>
                              </a:rPr>
                            </m:ctrlPr>
                          </m:sSubSupPr>
                          <m:e>
                            <m:r>
                              <a:rPr lang="en-US" altLang="zh-CN" i="1">
                                <a:effectLst/>
                                <a:latin typeface="Cambria Math" panose="02040503050406030204" pitchFamily="18" charset="0"/>
                              </a:rPr>
                              <m:t>𝑢</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up>
                            <m:r>
                              <a:rPr lang="en-US" altLang="zh-CN" i="1">
                                <a:effectLst/>
                                <a:latin typeface="Cambria Math" panose="02040503050406030204" pitchFamily="18" charset="0"/>
                              </a:rPr>
                              <m:t>𝑛</m:t>
                            </m:r>
                          </m:sup>
                        </m:sSubSup>
                        <m:r>
                          <a:rPr lang="en-US" altLang="zh-CN" i="1">
                            <a:effectLst/>
                            <a:latin typeface="Cambria Math" panose="02040503050406030204" pitchFamily="18" charset="0"/>
                          </a:rPr>
                          <m:t>−</m:t>
                        </m:r>
                        <m:sSubSup>
                          <m:sSubSupPr>
                            <m:ctrlPr>
                              <a:rPr lang="zh-CN" altLang="zh-CN" i="1">
                                <a:effectLst/>
                                <a:latin typeface="Cambria Math" panose="02040503050406030204" pitchFamily="18" charset="0"/>
                              </a:rPr>
                            </m:ctrlPr>
                          </m:sSubSupPr>
                          <m:e>
                            <m:r>
                              <a:rPr lang="en-US" altLang="zh-CN" i="1">
                                <a:effectLst/>
                                <a:latin typeface="Cambria Math" panose="02040503050406030204" pitchFamily="18" charset="0"/>
                              </a:rPr>
                              <m:t>𝑢</m:t>
                            </m:r>
                          </m:e>
                          <m:sub>
                            <m:r>
                              <a:rPr lang="en-US" altLang="zh-CN" i="1">
                                <a:effectLst/>
                                <a:latin typeface="Cambria Math" panose="02040503050406030204" pitchFamily="18" charset="0"/>
                              </a:rPr>
                              <m:t>𝑗</m:t>
                            </m:r>
                          </m:sub>
                          <m:sup>
                            <m:r>
                              <a:rPr lang="en-US" altLang="zh-CN" i="1">
                                <a:effectLst/>
                                <a:latin typeface="Cambria Math" panose="02040503050406030204" pitchFamily="18" charset="0"/>
                              </a:rPr>
                              <m:t>𝑛</m:t>
                            </m:r>
                          </m:sup>
                        </m:sSubSup>
                      </m:num>
                      <m:den>
                        <m:r>
                          <a:rPr lang="en-US" altLang="zh-CN" i="1">
                            <a:effectLst/>
                            <a:latin typeface="Cambria Math" panose="02040503050406030204" pitchFamily="18" charset="0"/>
                          </a:rPr>
                          <m:t>∆</m:t>
                        </m:r>
                        <m:r>
                          <a:rPr lang="en-US" altLang="zh-CN" i="1">
                            <a:effectLst/>
                            <a:latin typeface="Cambria Math" panose="02040503050406030204" pitchFamily="18" charset="0"/>
                          </a:rPr>
                          <m:t>𝑥</m:t>
                        </m:r>
                      </m:den>
                    </m:f>
                    <m:r>
                      <a:rPr lang="en-US" altLang="zh-CN" i="1">
                        <a:effectLst/>
                        <a:latin typeface="Cambria Math" panose="02040503050406030204" pitchFamily="18" charset="0"/>
                      </a:rPr>
                      <m:t>+</m:t>
                    </m:r>
                    <m:r>
                      <a:rPr lang="en-US" altLang="zh-CN" i="1">
                        <a:effectLst/>
                        <a:latin typeface="Cambria Math" panose="02040503050406030204" pitchFamily="18" charset="0"/>
                      </a:rPr>
                      <m:t>𝑂</m:t>
                    </m:r>
                    <m:r>
                      <a:rPr lang="en-US" altLang="zh-CN" i="1">
                        <a:effectLst/>
                        <a:latin typeface="Cambria Math" panose="02040503050406030204" pitchFamily="18" charset="0"/>
                      </a:rPr>
                      <m:t>(∆</m:t>
                    </m:r>
                    <m:r>
                      <a:rPr lang="en-US" altLang="zh-CN" i="1">
                        <a:effectLst/>
                        <a:latin typeface="Cambria Math" panose="02040503050406030204" pitchFamily="18" charset="0"/>
                      </a:rPr>
                      <m:t>𝑥</m:t>
                    </m:r>
                    <m:r>
                      <a:rPr lang="en-US" altLang="zh-CN" i="1">
                        <a:effectLst/>
                        <a:latin typeface="Cambria Math" panose="02040503050406030204" pitchFamily="18" charset="0"/>
                      </a:rPr>
                      <m:t>)</m:t>
                    </m:r>
                  </m:oMath>
                </a14:m>
                <a:endParaRPr lang="zh-CN" altLang="zh-CN">
                  <a:effectLst/>
                </a:endParaRPr>
              </a:p>
              <a:p>
                <a14:m>
                  <m:oMath xmlns:m="http://schemas.openxmlformats.org/officeDocument/2006/math">
                    <m:sSubSup>
                      <m:sSubSupPr>
                        <m:ctrlPr>
                          <a:rPr lang="zh-CN" altLang="zh-CN" i="1">
                            <a:effectLst/>
                            <a:latin typeface="Cambria Math" panose="02040503050406030204" pitchFamily="18" charset="0"/>
                          </a:rPr>
                        </m:ctrlPr>
                      </m:sSubSup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m:t>
                                </m:r>
                                <m:r>
                                  <a:rPr lang="en-US" altLang="zh-CN" i="1">
                                    <a:effectLst/>
                                    <a:latin typeface="Cambria Math" panose="02040503050406030204" pitchFamily="18" charset="0"/>
                                  </a:rPr>
                                  <m:t>𝑣</m:t>
                                </m:r>
                              </m:num>
                              <m:den>
                                <m:r>
                                  <a:rPr lang="en-US" altLang="zh-CN" i="1">
                                    <a:effectLst/>
                                    <a:latin typeface="Cambria Math" panose="02040503050406030204" pitchFamily="18" charset="0"/>
                                  </a:rPr>
                                  <m:t>𝜕</m:t>
                                </m:r>
                                <m:r>
                                  <a:rPr lang="en-US" altLang="zh-CN" i="1">
                                    <a:effectLst/>
                                    <a:latin typeface="Cambria Math" panose="02040503050406030204" pitchFamily="18" charset="0"/>
                                  </a:rPr>
                                  <m:t>𝑦</m:t>
                                </m:r>
                              </m:den>
                            </m:f>
                          </m:e>
                        </m:d>
                      </m:e>
                      <m:sub>
                        <m:r>
                          <a:rPr lang="en-US" altLang="zh-CN" i="1">
                            <a:effectLst/>
                            <a:latin typeface="Cambria Math" panose="02040503050406030204" pitchFamily="18" charset="0"/>
                          </a:rPr>
                          <m:t>𝑗</m:t>
                        </m:r>
                      </m:sub>
                      <m:sup>
                        <m:r>
                          <a:rPr lang="en-US" altLang="zh-CN" i="1">
                            <a:effectLst/>
                            <a:latin typeface="Cambria Math" panose="02040503050406030204" pitchFamily="18" charset="0"/>
                          </a:rPr>
                          <m:t>𝑛</m:t>
                        </m:r>
                      </m:sup>
                    </m:sSubSup>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bSup>
                          <m:sSubSupPr>
                            <m:ctrlPr>
                              <a:rPr lang="zh-CN" altLang="zh-CN" i="1">
                                <a:effectLst/>
                                <a:latin typeface="Cambria Math" panose="02040503050406030204" pitchFamily="18" charset="0"/>
                              </a:rPr>
                            </m:ctrlPr>
                          </m:sSubSupPr>
                          <m:e>
                            <m:r>
                              <a:rPr lang="en-US" altLang="zh-CN" i="1">
                                <a:effectLst/>
                                <a:latin typeface="Cambria Math" panose="02040503050406030204" pitchFamily="18" charset="0"/>
                              </a:rPr>
                              <m:t>𝑣</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up>
                            <m:r>
                              <a:rPr lang="en-US" altLang="zh-CN" i="1">
                                <a:effectLst/>
                                <a:latin typeface="Cambria Math" panose="02040503050406030204" pitchFamily="18" charset="0"/>
                              </a:rPr>
                              <m:t>𝑛</m:t>
                            </m:r>
                          </m:sup>
                        </m:sSubSup>
                        <m:r>
                          <a:rPr lang="en-US" altLang="zh-CN" i="1">
                            <a:effectLst/>
                            <a:latin typeface="Cambria Math" panose="02040503050406030204" pitchFamily="18" charset="0"/>
                          </a:rPr>
                          <m:t>−</m:t>
                        </m:r>
                        <m:sSubSup>
                          <m:sSubSupPr>
                            <m:ctrlPr>
                              <a:rPr lang="zh-CN" altLang="zh-CN" i="1">
                                <a:effectLst/>
                                <a:latin typeface="Cambria Math" panose="02040503050406030204" pitchFamily="18" charset="0"/>
                              </a:rPr>
                            </m:ctrlPr>
                          </m:sSubSupPr>
                          <m:e>
                            <m:r>
                              <a:rPr lang="en-US" altLang="zh-CN" i="1">
                                <a:effectLst/>
                                <a:latin typeface="Cambria Math" panose="02040503050406030204" pitchFamily="18" charset="0"/>
                              </a:rPr>
                              <m:t>𝑣</m:t>
                            </m:r>
                          </m:e>
                          <m:sub>
                            <m:r>
                              <a:rPr lang="en-US" altLang="zh-CN" i="1">
                                <a:effectLst/>
                                <a:latin typeface="Cambria Math" panose="02040503050406030204" pitchFamily="18" charset="0"/>
                              </a:rPr>
                              <m:t>𝑗</m:t>
                            </m:r>
                          </m:sub>
                          <m:sup>
                            <m:r>
                              <a:rPr lang="en-US" altLang="zh-CN" i="1">
                                <a:effectLst/>
                                <a:latin typeface="Cambria Math" panose="02040503050406030204" pitchFamily="18" charset="0"/>
                              </a:rPr>
                              <m:t>𝑛</m:t>
                            </m:r>
                          </m:sup>
                        </m:sSubSup>
                      </m:num>
                      <m:den>
                        <m:r>
                          <a:rPr lang="en-US" altLang="zh-CN" i="1">
                            <a:effectLst/>
                            <a:latin typeface="Cambria Math" panose="02040503050406030204" pitchFamily="18" charset="0"/>
                          </a:rPr>
                          <m:t>∆</m:t>
                        </m:r>
                        <m:r>
                          <a:rPr lang="en-US" altLang="zh-CN" i="1">
                            <a:effectLst/>
                            <a:latin typeface="Cambria Math" panose="02040503050406030204" pitchFamily="18" charset="0"/>
                          </a:rPr>
                          <m:t>𝑦</m:t>
                        </m:r>
                      </m:den>
                    </m:f>
                    <m:r>
                      <a:rPr lang="en-US" altLang="zh-CN" i="1">
                        <a:effectLst/>
                        <a:latin typeface="Cambria Math" panose="02040503050406030204" pitchFamily="18" charset="0"/>
                      </a:rPr>
                      <m:t>+</m:t>
                    </m:r>
                    <m:r>
                      <a:rPr lang="en-US" altLang="zh-CN" i="1">
                        <a:effectLst/>
                        <a:latin typeface="Cambria Math" panose="02040503050406030204" pitchFamily="18" charset="0"/>
                      </a:rPr>
                      <m:t>𝑂</m:t>
                    </m:r>
                    <m:r>
                      <a:rPr lang="en-US" altLang="zh-CN" i="1">
                        <a:effectLst/>
                        <a:latin typeface="Cambria Math" panose="02040503050406030204" pitchFamily="18" charset="0"/>
                      </a:rPr>
                      <m:t>(∆</m:t>
                    </m:r>
                    <m:r>
                      <a:rPr lang="en-US" altLang="zh-CN" i="1">
                        <a:effectLst/>
                        <a:latin typeface="Cambria Math" panose="02040503050406030204" pitchFamily="18" charset="0"/>
                      </a:rPr>
                      <m:t>𝑦</m:t>
                    </m:r>
                    <m:r>
                      <a:rPr lang="en-US" altLang="zh-CN" i="1">
                        <a:effectLst/>
                        <a:latin typeface="Cambria Math" panose="02040503050406030204" pitchFamily="18" charset="0"/>
                      </a:rPr>
                      <m:t>)</m:t>
                    </m:r>
                  </m:oMath>
                </a14:m>
                <a:endParaRPr lang="zh-CN" altLang="zh-CN">
                  <a:effectLst/>
                </a:endParaRPr>
              </a:p>
              <a:p>
                <a14:m>
                  <m:oMath xmlns:m="http://schemas.openxmlformats.org/officeDocument/2006/math">
                    <m:sSubSup>
                      <m:sSubSupPr>
                        <m:ctrlPr>
                          <a:rPr lang="zh-CN" altLang="zh-CN" i="1">
                            <a:effectLst/>
                            <a:latin typeface="Cambria Math" panose="02040503050406030204" pitchFamily="18" charset="0"/>
                          </a:rPr>
                        </m:ctrlPr>
                      </m:sSubSup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e>
                                  <m:sup>
                                    <m:r>
                                      <a:rPr lang="en-US" altLang="zh-CN" i="1">
                                        <a:effectLst/>
                                        <a:latin typeface="Cambria Math" panose="02040503050406030204" pitchFamily="18" charset="0"/>
                                      </a:rPr>
                                      <m:t>2</m:t>
                                    </m:r>
                                  </m:sup>
                                </m:sSup>
                                <m:r>
                                  <a:rPr lang="en-US" altLang="zh-CN" i="1">
                                    <a:effectLst/>
                                    <a:latin typeface="Cambria Math" panose="02040503050406030204" pitchFamily="18" charset="0"/>
                                  </a:rPr>
                                  <m:t>𝑢</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e>
                        </m:d>
                      </m:e>
                      <m:sub>
                        <m:r>
                          <a:rPr lang="en-US" altLang="zh-CN" i="1">
                            <a:effectLst/>
                            <a:latin typeface="Cambria Math" panose="02040503050406030204" pitchFamily="18" charset="0"/>
                          </a:rPr>
                          <m:t>𝑗</m:t>
                        </m:r>
                      </m:sub>
                      <m:sup>
                        <m:r>
                          <a:rPr lang="en-US" altLang="zh-CN" i="1">
                            <a:effectLst/>
                            <a:latin typeface="Cambria Math" panose="02040503050406030204" pitchFamily="18" charset="0"/>
                          </a:rPr>
                          <m:t>𝑛</m:t>
                        </m:r>
                      </m:sup>
                    </m:sSubSup>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bSup>
                          <m:sSubSupPr>
                            <m:ctrlPr>
                              <a:rPr lang="zh-CN" altLang="zh-CN" i="1">
                                <a:effectLst/>
                                <a:latin typeface="Cambria Math" panose="02040503050406030204" pitchFamily="18" charset="0"/>
                              </a:rPr>
                            </m:ctrlPr>
                          </m:sSubSupPr>
                          <m:e>
                            <m:r>
                              <a:rPr lang="en-US" altLang="zh-CN" i="1">
                                <a:effectLst/>
                                <a:latin typeface="Cambria Math" panose="02040503050406030204" pitchFamily="18" charset="0"/>
                              </a:rPr>
                              <m:t>𝑢</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up>
                            <m:r>
                              <a:rPr lang="en-US" altLang="zh-CN" i="1">
                                <a:effectLst/>
                                <a:latin typeface="Cambria Math" panose="02040503050406030204" pitchFamily="18" charset="0"/>
                              </a:rPr>
                              <m:t>𝑛</m:t>
                            </m:r>
                          </m:sup>
                        </m:sSubSup>
                        <m:r>
                          <a:rPr lang="en-US" altLang="zh-CN" i="1">
                            <a:effectLst/>
                            <a:latin typeface="Cambria Math" panose="02040503050406030204" pitchFamily="18" charset="0"/>
                          </a:rPr>
                          <m:t>−2</m:t>
                        </m:r>
                        <m:sSubSup>
                          <m:sSubSupPr>
                            <m:ctrlPr>
                              <a:rPr lang="zh-CN" altLang="zh-CN" i="1">
                                <a:effectLst/>
                                <a:latin typeface="Cambria Math" panose="02040503050406030204" pitchFamily="18" charset="0"/>
                              </a:rPr>
                            </m:ctrlPr>
                          </m:sSubSupPr>
                          <m:e>
                            <m:r>
                              <a:rPr lang="en-US" altLang="zh-CN" i="1">
                                <a:effectLst/>
                                <a:latin typeface="Cambria Math" panose="02040503050406030204" pitchFamily="18" charset="0"/>
                              </a:rPr>
                              <m:t>𝑢</m:t>
                            </m:r>
                          </m:e>
                          <m:sub>
                            <m:r>
                              <a:rPr lang="en-US" altLang="zh-CN" i="1">
                                <a:effectLst/>
                                <a:latin typeface="Cambria Math" panose="02040503050406030204" pitchFamily="18" charset="0"/>
                              </a:rPr>
                              <m:t>𝑗</m:t>
                            </m:r>
                          </m:sub>
                          <m:sup>
                            <m:r>
                              <a:rPr lang="en-US" altLang="zh-CN" i="1">
                                <a:effectLst/>
                                <a:latin typeface="Cambria Math" panose="02040503050406030204" pitchFamily="18" charset="0"/>
                              </a:rPr>
                              <m:t>𝑛</m:t>
                            </m:r>
                          </m:sup>
                        </m:sSubSup>
                        <m:r>
                          <a:rPr lang="en-US" altLang="zh-CN" i="1">
                            <a:effectLst/>
                            <a:latin typeface="Cambria Math" panose="02040503050406030204" pitchFamily="18" charset="0"/>
                          </a:rPr>
                          <m:t>+</m:t>
                        </m:r>
                        <m:sSubSup>
                          <m:sSubSupPr>
                            <m:ctrlPr>
                              <a:rPr lang="zh-CN" altLang="zh-CN" i="1">
                                <a:effectLst/>
                                <a:latin typeface="Cambria Math" panose="02040503050406030204" pitchFamily="18" charset="0"/>
                              </a:rPr>
                            </m:ctrlPr>
                          </m:sSubSupPr>
                          <m:e>
                            <m:r>
                              <a:rPr lang="en-US" altLang="zh-CN" i="1">
                                <a:effectLst/>
                                <a:latin typeface="Cambria Math" panose="02040503050406030204" pitchFamily="18" charset="0"/>
                              </a:rPr>
                              <m:t>𝑢</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up>
                            <m:r>
                              <a:rPr lang="en-US" altLang="zh-CN" i="1">
                                <a:effectLst/>
                                <a:latin typeface="Cambria Math" panose="02040503050406030204" pitchFamily="18" charset="0"/>
                              </a:rPr>
                              <m:t>𝑛</m:t>
                            </m:r>
                          </m:sup>
                        </m:sSubSup>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r>
                      <a:rPr lang="en-US" altLang="zh-CN" i="1">
                        <a:effectLst/>
                        <a:latin typeface="Cambria Math" panose="02040503050406030204" pitchFamily="18" charset="0"/>
                      </a:rPr>
                      <m:t>+</m:t>
                    </m:r>
                    <m:r>
                      <a:rPr lang="en-US" altLang="zh-CN" i="1">
                        <a:effectLst/>
                        <a:latin typeface="Cambria Math" panose="02040503050406030204" pitchFamily="18" charset="0"/>
                      </a:rPr>
                      <m:t>𝑂</m:t>
                    </m:r>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r>
                      <a:rPr lang="en-US" altLang="zh-CN" i="1">
                        <a:effectLst/>
                        <a:latin typeface="Cambria Math" panose="02040503050406030204" pitchFamily="18" charset="0"/>
                      </a:rPr>
                      <m:t>)</m:t>
                    </m:r>
                  </m:oMath>
                </a14:m>
                <a:endParaRPr lang="zh-CN" altLang="zh-CN">
                  <a:effectLst/>
                </a:endParaRPr>
              </a:p>
              <a:p>
                <a14:m>
                  <m:oMath xmlns:m="http://schemas.openxmlformats.org/officeDocument/2006/math">
                    <m:sSubSup>
                      <m:sSubSupPr>
                        <m:ctrlPr>
                          <a:rPr lang="zh-CN" altLang="zh-CN" i="1">
                            <a:effectLst/>
                            <a:latin typeface="Cambria Math" panose="02040503050406030204" pitchFamily="18" charset="0"/>
                          </a:rPr>
                        </m:ctrlPr>
                      </m:sSubSup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e>
                                  <m:sup>
                                    <m:r>
                                      <a:rPr lang="en-US" altLang="zh-CN" i="1">
                                        <a:effectLst/>
                                        <a:latin typeface="Cambria Math" panose="02040503050406030204" pitchFamily="18" charset="0"/>
                                      </a:rPr>
                                      <m:t>2</m:t>
                                    </m:r>
                                  </m:sup>
                                </m:sSup>
                                <m:r>
                                  <a:rPr lang="en-US" altLang="zh-CN" i="1">
                                    <a:effectLst/>
                                    <a:latin typeface="Cambria Math" panose="02040503050406030204" pitchFamily="18" charset="0"/>
                                  </a:rPr>
                                  <m:t>𝑣</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𝑦</m:t>
                                    </m:r>
                                  </m:e>
                                  <m:sup>
                                    <m:r>
                                      <a:rPr lang="en-US" altLang="zh-CN" i="1">
                                        <a:effectLst/>
                                        <a:latin typeface="Cambria Math" panose="02040503050406030204" pitchFamily="18" charset="0"/>
                                      </a:rPr>
                                      <m:t>2</m:t>
                                    </m:r>
                                  </m:sup>
                                </m:sSup>
                              </m:den>
                            </m:f>
                          </m:e>
                        </m:d>
                      </m:e>
                      <m:sub>
                        <m:r>
                          <a:rPr lang="en-US" altLang="zh-CN" i="1">
                            <a:effectLst/>
                            <a:latin typeface="Cambria Math" panose="02040503050406030204" pitchFamily="18" charset="0"/>
                          </a:rPr>
                          <m:t>𝑗</m:t>
                        </m:r>
                      </m:sub>
                      <m:sup>
                        <m:r>
                          <a:rPr lang="en-US" altLang="zh-CN" i="1">
                            <a:effectLst/>
                            <a:latin typeface="Cambria Math" panose="02040503050406030204" pitchFamily="18" charset="0"/>
                          </a:rPr>
                          <m:t>𝑛</m:t>
                        </m:r>
                      </m:sup>
                    </m:sSubSup>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bSup>
                          <m:sSubSupPr>
                            <m:ctrlPr>
                              <a:rPr lang="zh-CN" altLang="zh-CN" i="1">
                                <a:effectLst/>
                                <a:latin typeface="Cambria Math" panose="02040503050406030204" pitchFamily="18" charset="0"/>
                              </a:rPr>
                            </m:ctrlPr>
                          </m:sSubSupPr>
                          <m:e>
                            <m:r>
                              <a:rPr lang="en-US" altLang="zh-CN" i="1">
                                <a:effectLst/>
                                <a:latin typeface="Cambria Math" panose="02040503050406030204" pitchFamily="18" charset="0"/>
                              </a:rPr>
                              <m:t>𝑣</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up>
                            <m:r>
                              <a:rPr lang="en-US" altLang="zh-CN" i="1">
                                <a:effectLst/>
                                <a:latin typeface="Cambria Math" panose="02040503050406030204" pitchFamily="18" charset="0"/>
                              </a:rPr>
                              <m:t>𝑛</m:t>
                            </m:r>
                          </m:sup>
                        </m:sSubSup>
                        <m:r>
                          <a:rPr lang="en-US" altLang="zh-CN" i="1">
                            <a:effectLst/>
                            <a:latin typeface="Cambria Math" panose="02040503050406030204" pitchFamily="18" charset="0"/>
                          </a:rPr>
                          <m:t>−2</m:t>
                        </m:r>
                        <m:sSubSup>
                          <m:sSubSupPr>
                            <m:ctrlPr>
                              <a:rPr lang="zh-CN" altLang="zh-CN" i="1">
                                <a:effectLst/>
                                <a:latin typeface="Cambria Math" panose="02040503050406030204" pitchFamily="18" charset="0"/>
                              </a:rPr>
                            </m:ctrlPr>
                          </m:sSubSupPr>
                          <m:e>
                            <m:r>
                              <a:rPr lang="en-US" altLang="zh-CN" i="1">
                                <a:effectLst/>
                                <a:latin typeface="Cambria Math" panose="02040503050406030204" pitchFamily="18" charset="0"/>
                              </a:rPr>
                              <m:t>𝑣</m:t>
                            </m:r>
                          </m:e>
                          <m:sub>
                            <m:r>
                              <a:rPr lang="en-US" altLang="zh-CN" i="1">
                                <a:effectLst/>
                                <a:latin typeface="Cambria Math" panose="02040503050406030204" pitchFamily="18" charset="0"/>
                              </a:rPr>
                              <m:t>𝑗</m:t>
                            </m:r>
                          </m:sub>
                          <m:sup>
                            <m:r>
                              <a:rPr lang="en-US" altLang="zh-CN" i="1">
                                <a:effectLst/>
                                <a:latin typeface="Cambria Math" panose="02040503050406030204" pitchFamily="18" charset="0"/>
                              </a:rPr>
                              <m:t>𝑛</m:t>
                            </m:r>
                          </m:sup>
                        </m:sSubSup>
                        <m:r>
                          <a:rPr lang="en-US" altLang="zh-CN" i="1">
                            <a:effectLst/>
                            <a:latin typeface="Cambria Math" panose="02040503050406030204" pitchFamily="18" charset="0"/>
                          </a:rPr>
                          <m:t>+</m:t>
                        </m:r>
                        <m:sSubSup>
                          <m:sSubSupPr>
                            <m:ctrlPr>
                              <a:rPr lang="zh-CN" altLang="zh-CN" i="1">
                                <a:effectLst/>
                                <a:latin typeface="Cambria Math" panose="02040503050406030204" pitchFamily="18" charset="0"/>
                              </a:rPr>
                            </m:ctrlPr>
                          </m:sSubSupPr>
                          <m:e>
                            <m:r>
                              <a:rPr lang="en-US" altLang="zh-CN" i="1">
                                <a:effectLst/>
                                <a:latin typeface="Cambria Math" panose="02040503050406030204" pitchFamily="18" charset="0"/>
                              </a:rPr>
                              <m:t>𝑣</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up>
                            <m:r>
                              <a:rPr lang="en-US" altLang="zh-CN" i="1">
                                <a:effectLst/>
                                <a:latin typeface="Cambria Math" panose="02040503050406030204" pitchFamily="18" charset="0"/>
                              </a:rPr>
                              <m:t>𝑛</m:t>
                            </m:r>
                          </m:sup>
                        </m:sSubSup>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𝑦</m:t>
                            </m:r>
                          </m:e>
                          <m:sup>
                            <m:r>
                              <a:rPr lang="en-US" altLang="zh-CN" i="1">
                                <a:effectLst/>
                                <a:latin typeface="Cambria Math" panose="02040503050406030204" pitchFamily="18" charset="0"/>
                              </a:rPr>
                              <m:t>2</m:t>
                            </m:r>
                          </m:sup>
                        </m:sSup>
                      </m:den>
                    </m:f>
                    <m:r>
                      <a:rPr lang="en-US" altLang="zh-CN" i="1">
                        <a:effectLst/>
                        <a:latin typeface="Cambria Math" panose="02040503050406030204" pitchFamily="18" charset="0"/>
                      </a:rPr>
                      <m:t>+</m:t>
                    </m:r>
                    <m:r>
                      <a:rPr lang="en-US" altLang="zh-CN" i="1">
                        <a:effectLst/>
                        <a:latin typeface="Cambria Math" panose="02040503050406030204" pitchFamily="18" charset="0"/>
                      </a:rPr>
                      <m:t>𝑂</m:t>
                    </m:r>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𝑦</m:t>
                        </m:r>
                      </m:e>
                      <m:sup>
                        <m:r>
                          <a:rPr lang="en-US" altLang="zh-CN" i="1">
                            <a:effectLst/>
                            <a:latin typeface="Cambria Math" panose="02040503050406030204" pitchFamily="18" charset="0"/>
                          </a:rPr>
                          <m:t>2</m:t>
                        </m:r>
                      </m:sup>
                    </m:sSup>
                    <m:r>
                      <a:rPr lang="en-US" altLang="zh-CN" i="1">
                        <a:effectLst/>
                        <a:latin typeface="Cambria Math" panose="02040503050406030204" pitchFamily="18" charset="0"/>
                      </a:rPr>
                      <m:t>)</m:t>
                    </m:r>
                  </m:oMath>
                </a14:m>
                <a:endParaRPr lang="zh-CN" altLang="zh-CN">
                  <a:effectLst/>
                </a:endParaRPr>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100</a:t>
            </a:fld>
            <a:endParaRPr lang="zh-CN" altLang="en-US"/>
          </a:p>
        </p:txBody>
      </p:sp>
    </p:spTree>
    <p:extLst>
      <p:ext uri="{BB962C8B-B14F-4D97-AF65-F5344CB8AC3E}">
        <p14:creationId xmlns:p14="http://schemas.microsoft.com/office/powerpoint/2010/main" val="54137886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边界条件与初始条件</a:t>
            </a:r>
            <a:endParaRPr lang="zh-CN" altLang="en-US"/>
          </a:p>
        </p:txBody>
      </p:sp>
      <p:sp>
        <p:nvSpPr>
          <p:cNvPr id="3" name="内容占位符 2"/>
          <p:cNvSpPr>
            <a:spLocks noGrp="1"/>
          </p:cNvSpPr>
          <p:nvPr>
            <p:ph idx="1"/>
          </p:nvPr>
        </p:nvSpPr>
        <p:spPr/>
        <p:txBody>
          <a:bodyPr>
            <a:normAutofit fontScale="77500" lnSpcReduction="20000"/>
          </a:bodyPr>
          <a:lstStyle/>
          <a:p>
            <a:r>
              <a:rPr lang="zh-CN" altLang="zh-CN"/>
              <a:t>边界条件从物理意义上讲，所描述的是所模拟对象在某一个空间位置上物理量的变化情况</a:t>
            </a:r>
            <a:r>
              <a:rPr lang="zh-CN" altLang="en-US"/>
              <a:t>；</a:t>
            </a:r>
            <a:r>
              <a:rPr lang="zh-CN" altLang="zh-CN"/>
              <a:t>从数学角度来看，边界条件所描述的是一个模型，该模型刻画了一个物理变化过程，在数值求解过程中，需要使用数学的方法来表述和计算该模型，结合内部网格可求解得到数学的解，然后该数学的解再被具体赋予一定的物理含义，例如压力、速度、组分浓度等等。</a:t>
            </a:r>
            <a:endParaRPr lang="zh-CN" altLang="en-US"/>
          </a:p>
          <a:p>
            <a:r>
              <a:rPr lang="zh-CN" altLang="en-US"/>
              <a:t>边界条件分类</a:t>
            </a:r>
            <a:endParaRPr lang="en-US" altLang="zh-CN"/>
          </a:p>
          <a:p>
            <a:pPr lvl="1"/>
            <a:r>
              <a:rPr lang="zh-CN" altLang="en-US"/>
              <a:t>第一类边界条件：</a:t>
            </a:r>
            <a:r>
              <a:rPr lang="zh-CN" altLang="en-US">
                <a:solidFill>
                  <a:schemeClr val="tx1"/>
                </a:solidFill>
                <a:effectLst/>
              </a:rPr>
              <a:t>给定边界上待求变量的分布，如不含时的第一类边界条件，一般可设定为固定值；也可是含时的边界条件，如某一个物理量随时间有规律变化</a:t>
            </a:r>
            <a:endParaRPr lang="en-US" altLang="zh-CN"/>
          </a:p>
          <a:p>
            <a:pPr lvl="1"/>
            <a:r>
              <a:rPr lang="zh-CN" altLang="en-US"/>
              <a:t>第二类边界条件：</a:t>
            </a:r>
            <a:r>
              <a:rPr lang="zh-CN" altLang="en-US">
                <a:solidFill>
                  <a:schemeClr val="tx1"/>
                </a:solidFill>
                <a:effectLst/>
              </a:rPr>
              <a:t>是给定边界上待求变量的梯度值，一般可以给出某一个物理量的通量值。</a:t>
            </a:r>
            <a:endParaRPr lang="en-US" altLang="zh-CN">
              <a:solidFill>
                <a:schemeClr val="tx1"/>
              </a:solidFill>
              <a:effectLst/>
            </a:endParaRPr>
          </a:p>
          <a:p>
            <a:pPr lvl="1"/>
            <a:r>
              <a:rPr lang="zh-CN" altLang="en-US"/>
              <a:t>第三类边界条件：上两种条件的线性组合</a:t>
            </a:r>
            <a:r>
              <a:rPr lang="zh-CN" altLang="en-US" smtClean="0"/>
              <a:t>。</a:t>
            </a:r>
            <a:endParaRPr lang="en-US" altLang="zh-CN"/>
          </a:p>
          <a:p>
            <a:endParaRPr lang="en-US" altLang="zh-CN" smtClean="0"/>
          </a:p>
          <a:p>
            <a:r>
              <a:rPr lang="zh-CN" altLang="en-US">
                <a:solidFill>
                  <a:srgbClr val="FFC000"/>
                </a:solidFill>
                <a:latin typeface="arial" panose="020B0604020202020204" pitchFamily="34" charset="0"/>
              </a:rPr>
              <a:t>初始条件就是在初始时刻运动应该满足的初始状态。即给出在</a:t>
            </a:r>
            <a:r>
              <a:rPr lang="en-US" altLang="zh-CN">
                <a:solidFill>
                  <a:srgbClr val="FFC000"/>
                </a:solidFill>
                <a:latin typeface="arial" panose="020B0604020202020204" pitchFamily="34" charset="0"/>
              </a:rPr>
              <a:t>0</a:t>
            </a:r>
            <a:r>
              <a:rPr lang="zh-CN" altLang="en-US">
                <a:solidFill>
                  <a:srgbClr val="FFC000"/>
                </a:solidFill>
                <a:latin typeface="arial" panose="020B0604020202020204" pitchFamily="34" charset="0"/>
              </a:rPr>
              <a:t>时刻（初始时刻）时在空间域内部物理量的分布情况，如浓度、温度、速度、压力等等。</a:t>
            </a:r>
            <a:endParaRPr lang="en-US" altLang="zh-CN">
              <a:solidFill>
                <a:srgbClr val="FFC000"/>
              </a:solidFill>
              <a:latin typeface="arial" panose="020B0604020202020204" pitchFamily="34" charset="0"/>
            </a:endParaRPr>
          </a:p>
          <a:p>
            <a:endParaRPr lang="en-US" altLang="zh-CN" smtClean="0"/>
          </a:p>
          <a:p>
            <a:endParaRPr lang="zh-CN" altLang="en-US"/>
          </a:p>
        </p:txBody>
      </p:sp>
      <p:sp>
        <p:nvSpPr>
          <p:cNvPr id="4" name="灯片编号占位符 3"/>
          <p:cNvSpPr>
            <a:spLocks noGrp="1"/>
          </p:cNvSpPr>
          <p:nvPr>
            <p:ph type="sldNum" sz="quarter" idx="12"/>
          </p:nvPr>
        </p:nvSpPr>
        <p:spPr/>
        <p:txBody>
          <a:bodyPr/>
          <a:lstStyle/>
          <a:p>
            <a:fld id="{ACCFE6EA-02AB-4AAF-A8F0-0ED45E438EB1}" type="slidenum">
              <a:rPr lang="zh-CN" altLang="en-US" smtClean="0"/>
              <a:t>101</a:t>
            </a:fld>
            <a:endParaRPr lang="zh-CN" altLang="en-US"/>
          </a:p>
        </p:txBody>
      </p:sp>
    </p:spTree>
    <p:extLst>
      <p:ext uri="{BB962C8B-B14F-4D97-AF65-F5344CB8AC3E}">
        <p14:creationId xmlns:p14="http://schemas.microsoft.com/office/powerpoint/2010/main" val="25134084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边界条件与初始条件的程序实现</a:t>
            </a:r>
            <a:endParaRPr lang="zh-CN" altLang="en-US"/>
          </a:p>
        </p:txBody>
      </p:sp>
      <p:sp>
        <p:nvSpPr>
          <p:cNvPr id="3" name="内容占位符 2"/>
          <p:cNvSpPr>
            <a:spLocks noGrp="1"/>
          </p:cNvSpPr>
          <p:nvPr>
            <p:ph idx="1"/>
          </p:nvPr>
        </p:nvSpPr>
        <p:spPr/>
        <p:txBody>
          <a:bodyPr/>
          <a:lstStyle/>
          <a:p>
            <a:r>
              <a:rPr lang="zh-CN" altLang="zh-CN">
                <a:effectLst/>
              </a:rPr>
              <a:t>对于边界节点而言，在本问题中均为一类边界条件，即定值，故在计算循环之前，将其设定固定值即可。很显然，上边界的所有边界点被设定为</a:t>
            </a:r>
            <a:r>
              <a:rPr lang="en-US" altLang="zh-CN">
                <a:effectLst/>
              </a:rPr>
              <a:t>400K</a:t>
            </a:r>
            <a:r>
              <a:rPr lang="zh-CN" altLang="zh-CN">
                <a:effectLst/>
              </a:rPr>
              <a:t>，下边界和左右边界的边界点均为</a:t>
            </a:r>
            <a:r>
              <a:rPr lang="en-US" altLang="zh-CN">
                <a:effectLst/>
              </a:rPr>
              <a:t>300K</a:t>
            </a:r>
            <a:r>
              <a:rPr lang="zh-CN" altLang="zh-CN" smtClean="0">
                <a:effectLst/>
              </a:rPr>
              <a:t>。</a:t>
            </a:r>
            <a:endParaRPr lang="en-US" altLang="zh-CN" smtClean="0">
              <a:effectLst/>
            </a:endParaRPr>
          </a:p>
          <a:p>
            <a:endParaRPr lang="zh-CN" altLang="zh-CN">
              <a:effectLst/>
            </a:endParaRPr>
          </a:p>
          <a:p>
            <a:r>
              <a:rPr lang="zh-CN" altLang="zh-CN">
                <a:effectLst/>
              </a:rPr>
              <a:t>初次之外，在计算之前，还应该对内部所有的节点赋予初值，其物理意义为在</a:t>
            </a:r>
            <a:r>
              <a:rPr lang="en-US" altLang="zh-CN">
                <a:effectLst/>
              </a:rPr>
              <a:t>0</a:t>
            </a:r>
            <a:r>
              <a:rPr lang="zh-CN" altLang="zh-CN">
                <a:effectLst/>
              </a:rPr>
              <a:t>时刻时，计算域内部物理量的初始分布。很显然，根据题设，内部所有节点的温度初值均为</a:t>
            </a:r>
            <a:r>
              <a:rPr lang="en-US" altLang="zh-CN">
                <a:effectLst/>
              </a:rPr>
              <a:t>300K</a:t>
            </a:r>
            <a:r>
              <a:rPr lang="zh-CN" altLang="zh-CN">
                <a:effectLst/>
              </a:rPr>
              <a:t>。</a:t>
            </a:r>
            <a:endParaRPr lang="zh-CN" altLang="en-US"/>
          </a:p>
        </p:txBody>
      </p:sp>
      <p:sp>
        <p:nvSpPr>
          <p:cNvPr id="7" name="灯片编号占位符 6"/>
          <p:cNvSpPr>
            <a:spLocks noGrp="1"/>
          </p:cNvSpPr>
          <p:nvPr>
            <p:ph type="sldNum" sz="quarter" idx="12"/>
          </p:nvPr>
        </p:nvSpPr>
        <p:spPr/>
        <p:txBody>
          <a:bodyPr/>
          <a:lstStyle/>
          <a:p>
            <a:fld id="{ACCFE6EA-02AB-4AAF-A8F0-0ED45E438EB1}" type="slidenum">
              <a:rPr lang="zh-CN" altLang="en-US" smtClean="0"/>
              <a:t>102</a:t>
            </a:fld>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4389564" y="3988943"/>
            <a:ext cx="2187575" cy="1934210"/>
          </a:xfrm>
          <a:prstGeom prst="rect">
            <a:avLst/>
          </a:prstGeom>
        </p:spPr>
      </p:pic>
      <p:sp>
        <p:nvSpPr>
          <p:cNvPr id="5" name="线形标注 1(带强调线) 4"/>
          <p:cNvSpPr/>
          <p:nvPr/>
        </p:nvSpPr>
        <p:spPr>
          <a:xfrm>
            <a:off x="7544877" y="3873261"/>
            <a:ext cx="3141672" cy="829945"/>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边界上的点设为固定值，且在运算中不改变该值。</a:t>
            </a:r>
            <a:endParaRPr lang="zh-CN" altLang="en-US"/>
          </a:p>
        </p:txBody>
      </p:sp>
      <p:sp>
        <p:nvSpPr>
          <p:cNvPr id="6" name="线形标注 2 5"/>
          <p:cNvSpPr/>
          <p:nvPr/>
        </p:nvSpPr>
        <p:spPr>
          <a:xfrm>
            <a:off x="1555687" y="3873261"/>
            <a:ext cx="2350008" cy="1417320"/>
          </a:xfrm>
          <a:prstGeom prst="borderCallout2">
            <a:avLst>
              <a:gd name="adj1" fmla="val 38105"/>
              <a:gd name="adj2" fmla="val 102951"/>
              <a:gd name="adj3" fmla="val 36815"/>
              <a:gd name="adj4" fmla="val 112127"/>
              <a:gd name="adj5" fmla="val 68629"/>
              <a:gd name="adj6" fmla="val 1727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在</a:t>
            </a:r>
            <a:r>
              <a:rPr lang="en-US" altLang="zh-CN" smtClean="0"/>
              <a:t>0</a:t>
            </a:r>
            <a:r>
              <a:rPr lang="zh-CN" altLang="en-US" smtClean="0"/>
              <a:t>时刻，内部点均被设为初始值，在这里为</a:t>
            </a:r>
            <a:r>
              <a:rPr lang="en-US" altLang="zh-CN" smtClean="0"/>
              <a:t>300K</a:t>
            </a:r>
            <a:r>
              <a:rPr lang="zh-CN" altLang="en-US" smtClean="0"/>
              <a:t>。</a:t>
            </a:r>
            <a:endParaRPr lang="zh-CN" altLang="en-US"/>
          </a:p>
        </p:txBody>
      </p:sp>
    </p:spTree>
    <p:extLst>
      <p:ext uri="{BB962C8B-B14F-4D97-AF65-F5344CB8AC3E}">
        <p14:creationId xmlns:p14="http://schemas.microsoft.com/office/powerpoint/2010/main" val="33986278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时间离散</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141413" y="1242205"/>
                <a:ext cx="10512874" cy="1958195"/>
              </a:xfrm>
            </p:spPr>
            <p:txBody>
              <a:bodyPr>
                <a:normAutofit fontScale="77500" lnSpcReduction="20000"/>
              </a:bodyPr>
              <a:lstStyle/>
              <a:p>
                <a:r>
                  <a:rPr lang="zh-CN" altLang="zh-CN">
                    <a:effectLst/>
                  </a:rPr>
                  <a:t>控制方程中左侧为</a:t>
                </a:r>
                <a14:m>
                  <m:oMath xmlns:m="http://schemas.openxmlformats.org/officeDocument/2006/math">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m:t>
                        </m:r>
                        <m:r>
                          <a:rPr lang="en-US" altLang="zh-CN" i="1">
                            <a:effectLst/>
                            <a:latin typeface="Cambria Math" panose="02040503050406030204" pitchFamily="18" charset="0"/>
                          </a:rPr>
                          <m:t>𝑇</m:t>
                        </m:r>
                      </m:num>
                      <m:den>
                        <m:r>
                          <a:rPr lang="en-US" altLang="zh-CN" i="1">
                            <a:effectLst/>
                            <a:latin typeface="Cambria Math" panose="02040503050406030204" pitchFamily="18" charset="0"/>
                          </a:rPr>
                          <m:t>𝜕</m:t>
                        </m:r>
                        <m:r>
                          <a:rPr lang="en-US" altLang="zh-CN" i="1">
                            <a:effectLst/>
                            <a:latin typeface="Cambria Math" panose="02040503050406030204" pitchFamily="18" charset="0"/>
                          </a:rPr>
                          <m:t>𝑡</m:t>
                        </m:r>
                      </m:den>
                    </m:f>
                  </m:oMath>
                </a14:m>
                <a:r>
                  <a:rPr lang="zh-CN" altLang="zh-CN">
                    <a:effectLst/>
                  </a:rPr>
                  <a:t>，一般而言，时间项的离散最多为二阶，在这里，为了简单起见，采用一阶显示来离散时间项，如下：</a:t>
                </a:r>
              </a:p>
              <a:p>
                <a14:m>
                  <m:oMath xmlns:m="http://schemas.openxmlformats.org/officeDocument/2006/math">
                    <m:f>
                      <m:fPr>
                        <m:ctrlPr>
                          <a:rPr lang="zh-CN" altLang="zh-CN" i="1" smtClean="0">
                            <a:solidFill>
                              <a:srgbClr val="FFC000"/>
                            </a:solidFill>
                            <a:effectLst/>
                            <a:latin typeface="Cambria Math" panose="02040503050406030204" pitchFamily="18" charset="0"/>
                          </a:rPr>
                        </m:ctrlPr>
                      </m:fPr>
                      <m:num>
                        <m:r>
                          <a:rPr lang="en-US" altLang="zh-CN" i="1">
                            <a:solidFill>
                              <a:srgbClr val="FFC000"/>
                            </a:solidFill>
                            <a:effectLst/>
                            <a:latin typeface="Cambria Math" panose="02040503050406030204" pitchFamily="18" charset="0"/>
                          </a:rPr>
                          <m:t>𝜕</m:t>
                        </m:r>
                        <m:r>
                          <a:rPr lang="en-US" altLang="zh-CN" i="1">
                            <a:solidFill>
                              <a:srgbClr val="FFC000"/>
                            </a:solidFill>
                            <a:effectLst/>
                            <a:latin typeface="Cambria Math" panose="02040503050406030204" pitchFamily="18" charset="0"/>
                          </a:rPr>
                          <m:t>𝑇</m:t>
                        </m:r>
                      </m:num>
                      <m:den>
                        <m:r>
                          <a:rPr lang="en-US" altLang="zh-CN" i="1">
                            <a:solidFill>
                              <a:srgbClr val="FFC000"/>
                            </a:solidFill>
                            <a:effectLst/>
                            <a:latin typeface="Cambria Math" panose="02040503050406030204" pitchFamily="18" charset="0"/>
                          </a:rPr>
                          <m:t>𝜕</m:t>
                        </m:r>
                        <m:r>
                          <a:rPr lang="en-US" altLang="zh-CN" i="1">
                            <a:solidFill>
                              <a:srgbClr val="FFC000"/>
                            </a:solidFill>
                            <a:effectLst/>
                            <a:latin typeface="Cambria Math" panose="02040503050406030204" pitchFamily="18" charset="0"/>
                          </a:rPr>
                          <m:t>𝑡</m:t>
                        </m:r>
                      </m:den>
                    </m:f>
                    <m:r>
                      <a:rPr lang="en-US" altLang="zh-CN" i="1">
                        <a:solidFill>
                          <a:srgbClr val="FFC000"/>
                        </a:solidFill>
                        <a:effectLst/>
                        <a:latin typeface="Cambria Math" panose="02040503050406030204" pitchFamily="18" charset="0"/>
                      </a:rPr>
                      <m:t>=</m:t>
                    </m:r>
                    <m:f>
                      <m:fPr>
                        <m:ctrlPr>
                          <a:rPr lang="zh-CN" altLang="zh-CN" i="1">
                            <a:solidFill>
                              <a:srgbClr val="FFC000"/>
                            </a:solidFill>
                            <a:effectLst/>
                            <a:latin typeface="Cambria Math" panose="02040503050406030204" pitchFamily="18" charset="0"/>
                          </a:rPr>
                        </m:ctrlPr>
                      </m:fPr>
                      <m:num>
                        <m:sSubSup>
                          <m:sSubSupPr>
                            <m:ctrlPr>
                              <a:rPr lang="zh-CN" altLang="zh-CN" i="1">
                                <a:solidFill>
                                  <a:srgbClr val="FFC000"/>
                                </a:solidFill>
                                <a:effectLst/>
                                <a:latin typeface="Cambria Math" panose="02040503050406030204" pitchFamily="18" charset="0"/>
                              </a:rPr>
                            </m:ctrlPr>
                          </m:sSubSupPr>
                          <m:e>
                            <m:r>
                              <a:rPr lang="en-US" altLang="zh-CN" i="1">
                                <a:solidFill>
                                  <a:srgbClr val="FFC000"/>
                                </a:solidFill>
                                <a:effectLst/>
                                <a:latin typeface="Cambria Math" panose="02040503050406030204" pitchFamily="18" charset="0"/>
                              </a:rPr>
                              <m:t>𝑇</m:t>
                            </m:r>
                          </m:e>
                          <m:sub>
                            <m:r>
                              <a:rPr lang="en-US" altLang="zh-CN" i="1">
                                <a:solidFill>
                                  <a:srgbClr val="FFC000"/>
                                </a:solidFill>
                                <a:effectLst/>
                                <a:latin typeface="Cambria Math" panose="02040503050406030204" pitchFamily="18" charset="0"/>
                              </a:rPr>
                              <m:t>𝑗</m:t>
                            </m:r>
                            <m:r>
                              <a:rPr lang="en-US" altLang="zh-CN">
                                <a:solidFill>
                                  <a:srgbClr val="FFC000"/>
                                </a:solidFill>
                                <a:effectLst/>
                                <a:latin typeface="Cambria Math" panose="02040503050406030204" pitchFamily="18" charset="0"/>
                              </a:rPr>
                              <m:t>+1</m:t>
                            </m:r>
                          </m:sub>
                          <m:sup>
                            <m:r>
                              <a:rPr lang="en-US" altLang="zh-CN" i="1">
                                <a:solidFill>
                                  <a:srgbClr val="FFC000"/>
                                </a:solidFill>
                                <a:effectLst/>
                                <a:latin typeface="Cambria Math" panose="02040503050406030204" pitchFamily="18" charset="0"/>
                              </a:rPr>
                              <m:t>𝑛</m:t>
                            </m:r>
                          </m:sup>
                        </m:sSubSup>
                        <m:r>
                          <a:rPr lang="en-US" altLang="zh-CN" i="1">
                            <a:solidFill>
                              <a:srgbClr val="FFC000"/>
                            </a:solidFill>
                            <a:effectLst/>
                            <a:latin typeface="Cambria Math" panose="02040503050406030204" pitchFamily="18" charset="0"/>
                          </a:rPr>
                          <m:t>−</m:t>
                        </m:r>
                        <m:sSubSup>
                          <m:sSubSupPr>
                            <m:ctrlPr>
                              <a:rPr lang="zh-CN" altLang="zh-CN" i="1">
                                <a:solidFill>
                                  <a:srgbClr val="FFC000"/>
                                </a:solidFill>
                                <a:effectLst/>
                                <a:latin typeface="Cambria Math" panose="02040503050406030204" pitchFamily="18" charset="0"/>
                              </a:rPr>
                            </m:ctrlPr>
                          </m:sSubSupPr>
                          <m:e>
                            <m:r>
                              <a:rPr lang="en-US" altLang="zh-CN" i="1">
                                <a:solidFill>
                                  <a:srgbClr val="FFC000"/>
                                </a:solidFill>
                                <a:effectLst/>
                                <a:latin typeface="Cambria Math" panose="02040503050406030204" pitchFamily="18" charset="0"/>
                              </a:rPr>
                              <m:t>𝑇</m:t>
                            </m:r>
                          </m:e>
                          <m:sub>
                            <m:r>
                              <a:rPr lang="en-US" altLang="zh-CN" i="1">
                                <a:solidFill>
                                  <a:srgbClr val="FFC000"/>
                                </a:solidFill>
                                <a:effectLst/>
                                <a:latin typeface="Cambria Math" panose="02040503050406030204" pitchFamily="18" charset="0"/>
                              </a:rPr>
                              <m:t>𝑗</m:t>
                            </m:r>
                          </m:sub>
                          <m:sup>
                            <m:r>
                              <a:rPr lang="en-US" altLang="zh-CN" i="1">
                                <a:solidFill>
                                  <a:srgbClr val="FFC000"/>
                                </a:solidFill>
                                <a:effectLst/>
                                <a:latin typeface="Cambria Math" panose="02040503050406030204" pitchFamily="18" charset="0"/>
                              </a:rPr>
                              <m:t>𝑛</m:t>
                            </m:r>
                          </m:sup>
                        </m:sSubSup>
                      </m:num>
                      <m:den>
                        <m:r>
                          <a:rPr lang="en-US" altLang="zh-CN">
                            <a:solidFill>
                              <a:srgbClr val="FFC000"/>
                            </a:solidFill>
                            <a:effectLst/>
                            <a:latin typeface="Cambria Math" panose="02040503050406030204" pitchFamily="18" charset="0"/>
                          </a:rPr>
                          <m:t>∆</m:t>
                        </m:r>
                        <m:r>
                          <a:rPr lang="en-US" altLang="zh-CN" i="1">
                            <a:solidFill>
                              <a:srgbClr val="FFC000"/>
                            </a:solidFill>
                            <a:effectLst/>
                            <a:latin typeface="Cambria Math" panose="02040503050406030204" pitchFamily="18" charset="0"/>
                          </a:rPr>
                          <m:t>𝑡</m:t>
                        </m:r>
                      </m:den>
                    </m:f>
                  </m:oMath>
                </a14:m>
                <a:endParaRPr lang="zh-CN" altLang="zh-CN">
                  <a:effectLst/>
                </a:endParaRPr>
              </a:p>
              <a:p>
                <a:r>
                  <a:rPr lang="zh-CN" altLang="zh-CN">
                    <a:effectLst/>
                  </a:rPr>
                  <a:t>整理带入原控制方程，得到离散</a:t>
                </a:r>
                <a:r>
                  <a:rPr lang="zh-CN" altLang="zh-CN" smtClean="0">
                    <a:effectLst/>
                  </a:rPr>
                  <a:t>后的</a:t>
                </a:r>
                <a:r>
                  <a:rPr lang="zh-CN" altLang="en-US">
                    <a:effectLst/>
                  </a:rPr>
                  <a:t>显示求解</a:t>
                </a:r>
                <a:r>
                  <a:rPr lang="zh-CN" altLang="zh-CN" smtClean="0">
                    <a:effectLst/>
                  </a:rPr>
                  <a:t>代数方程</a:t>
                </a:r>
                <a:r>
                  <a:rPr lang="zh-CN" altLang="zh-CN">
                    <a:effectLst/>
                  </a:rPr>
                  <a:t>，如下</a:t>
                </a:r>
                <a:r>
                  <a:rPr lang="zh-CN" altLang="zh-CN" smtClean="0">
                    <a:effectLst/>
                  </a:rPr>
                  <a:t>：</a:t>
                </a:r>
                <a:endParaRPr lang="zh-CN" altLang="zh-CN">
                  <a:effectLst/>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141413" y="1242205"/>
                <a:ext cx="10512874" cy="1958195"/>
              </a:xfrm>
              <a:blipFill rotWithShape="0">
                <a:blip r:embed="rId2"/>
                <a:stretch>
                  <a:fillRect l="-812" t="-5607" b="-1246"/>
                </a:stretch>
              </a:blipFill>
            </p:spPr>
            <p:txBody>
              <a:bodyPr/>
              <a:lstStyle/>
              <a:p>
                <a:r>
                  <a:rPr lang="zh-CN" altLang="en-US">
                    <a:noFill/>
                  </a:rPr>
                  <a:t> </a:t>
                </a:r>
              </a:p>
            </p:txBody>
          </p:sp>
        </mc:Fallback>
      </mc:AlternateContent>
      <p:sp>
        <p:nvSpPr>
          <p:cNvPr id="13" name="灯片编号占位符 12"/>
          <p:cNvSpPr>
            <a:spLocks noGrp="1"/>
          </p:cNvSpPr>
          <p:nvPr>
            <p:ph type="sldNum" sz="quarter" idx="12"/>
          </p:nvPr>
        </p:nvSpPr>
        <p:spPr/>
        <p:txBody>
          <a:bodyPr/>
          <a:lstStyle/>
          <a:p>
            <a:fld id="{ACCFE6EA-02AB-4AAF-A8F0-0ED45E438EB1}" type="slidenum">
              <a:rPr lang="zh-CN" altLang="en-US" smtClean="0"/>
              <a:t>103</a:t>
            </a:fld>
            <a:endParaRPr lang="zh-CN" altLang="en-US"/>
          </a:p>
        </p:txBody>
      </p:sp>
      <p:sp>
        <p:nvSpPr>
          <p:cNvPr id="4" name="矩形 3"/>
          <p:cNvSpPr/>
          <p:nvPr/>
        </p:nvSpPr>
        <p:spPr>
          <a:xfrm>
            <a:off x="3732361" y="3966567"/>
            <a:ext cx="8327366" cy="2800767"/>
          </a:xfrm>
          <a:prstGeom prst="rect">
            <a:avLst/>
          </a:prstGeom>
          <a:solidFill>
            <a:schemeClr val="tx1">
              <a:lumMod val="75000"/>
            </a:schemeClr>
          </a:solidFill>
        </p:spPr>
        <p:txBody>
          <a:bodyPr wrap="square">
            <a:spAutoFit/>
          </a:bodyPr>
          <a:lstStyle/>
          <a:p>
            <a:r>
              <a:rPr lang="zh-CN" altLang="en-US" sz="1600" b="1" dirty="0">
                <a:solidFill>
                  <a:srgbClr val="0070C0"/>
                </a:solidFill>
              </a:rPr>
              <a:t>for timeRound := 1 to m_time do</a:t>
            </a:r>
          </a:p>
          <a:p>
            <a:r>
              <a:rPr lang="zh-CN" altLang="en-US" sz="1600" b="1" dirty="0">
                <a:solidFill>
                  <a:srgbClr val="0070C0"/>
                </a:solidFill>
              </a:rPr>
              <a:t>  begin</a:t>
            </a:r>
          </a:p>
          <a:p>
            <a:r>
              <a:rPr lang="zh-CN" altLang="en-US" sz="1600" b="1" dirty="0">
                <a:solidFill>
                  <a:srgbClr val="0070C0"/>
                </a:solidFill>
              </a:rPr>
              <a:t>    for I := 1 to m_xDemension-1 do</a:t>
            </a:r>
          </a:p>
          <a:p>
            <a:r>
              <a:rPr lang="zh-CN" altLang="en-US" sz="1600" b="1" dirty="0">
                <a:solidFill>
                  <a:srgbClr val="0070C0"/>
                </a:solidFill>
              </a:rPr>
              <a:t>    begin</a:t>
            </a:r>
          </a:p>
          <a:p>
            <a:r>
              <a:rPr lang="zh-CN" altLang="en-US" sz="1600" b="1" dirty="0">
                <a:solidFill>
                  <a:srgbClr val="0070C0"/>
                </a:solidFill>
              </a:rPr>
              <a:t>      for j := 1 to m_yDemension-1 do</a:t>
            </a:r>
          </a:p>
          <a:p>
            <a:r>
              <a:rPr lang="zh-CN" altLang="en-US" sz="1600" b="1" dirty="0">
                <a:solidFill>
                  <a:srgbClr val="0070C0"/>
                </a:solidFill>
              </a:rPr>
              <a:t>      T[i][j]:=T[i][j]+deltaT*(m_drxs/(m_md*m_br))*((T[i+1][j]+T[i-1][j]-2*T[i][j])/(m_deltaX*m_deltaX)+(T[i][j+1]+T[i][j-1]-2*T[i][j])/(m_deltaY*m_deltaY));</a:t>
            </a:r>
          </a:p>
          <a:p>
            <a:r>
              <a:rPr lang="zh-CN" altLang="en-US" sz="1600" b="1" dirty="0">
                <a:solidFill>
                  <a:srgbClr val="0070C0"/>
                </a:solidFill>
              </a:rPr>
              <a:t>    end;</a:t>
            </a:r>
          </a:p>
          <a:p>
            <a:r>
              <a:rPr lang="zh-CN" altLang="en-US" sz="1600" b="1" dirty="0">
                <a:solidFill>
                  <a:srgbClr val="0070C0"/>
                </a:solidFill>
              </a:rPr>
              <a:t>      </a:t>
            </a:r>
          </a:p>
          <a:p>
            <a:r>
              <a:rPr lang="zh-CN" altLang="en-US" sz="1600" b="1" dirty="0">
                <a:solidFill>
                  <a:srgbClr val="0070C0"/>
                </a:solidFill>
              </a:rPr>
              <a:t>    saveDataFile(timeRound);</a:t>
            </a:r>
          </a:p>
          <a:p>
            <a:r>
              <a:rPr lang="zh-CN" altLang="en-US" sz="1600" b="1" dirty="0">
                <a:solidFill>
                  <a:srgbClr val="0070C0"/>
                </a:solidFill>
              </a:rPr>
              <a:t>  end;</a:t>
            </a:r>
          </a:p>
        </p:txBody>
      </p:sp>
      <mc:AlternateContent xmlns:mc="http://schemas.openxmlformats.org/markup-compatibility/2006" xmlns:a14="http://schemas.microsoft.com/office/drawing/2010/main">
        <mc:Choice Requires="a14">
          <p:sp>
            <p:nvSpPr>
              <p:cNvPr id="5" name="矩形 4"/>
              <p:cNvSpPr/>
              <p:nvPr/>
            </p:nvSpPr>
            <p:spPr>
              <a:xfrm>
                <a:off x="1477993" y="3158332"/>
                <a:ext cx="8382000" cy="8082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𝑻</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𝒋</m:t>
                          </m:r>
                        </m:sub>
                        <m:sup>
                          <m:r>
                            <a:rPr lang="zh-CN" altLang="en-US" b="1" i="1">
                              <a:latin typeface="Cambria Math" panose="02040503050406030204" pitchFamily="18" charset="0"/>
                            </a:rPr>
                            <m:t>𝒌</m:t>
                          </m:r>
                          <m:r>
                            <a:rPr lang="zh-CN" altLang="en-US" b="0" i="0">
                              <a:latin typeface="Cambria Math" panose="02040503050406030204" pitchFamily="18" charset="0"/>
                            </a:rPr>
                            <m:t>+1</m:t>
                          </m:r>
                        </m:sup>
                      </m:sSubSup>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𝑻</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𝒋</m:t>
                          </m:r>
                        </m:sub>
                        <m:sup>
                          <m:r>
                            <a:rPr lang="zh-CN" altLang="en-US" b="1" i="1">
                              <a:latin typeface="Cambria Math" panose="02040503050406030204" pitchFamily="18" charset="0"/>
                            </a:rPr>
                            <m:t>𝒌</m:t>
                          </m:r>
                        </m:sup>
                      </m:sSubSup>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1">
                              <a:latin typeface="Cambria Math" panose="02040503050406030204" pitchFamily="18" charset="0"/>
                            </a:rPr>
                            <m:t>𝜆</m:t>
                          </m:r>
                        </m:num>
                        <m:den>
                          <m:r>
                            <m:rPr>
                              <m:sty m:val="p"/>
                            </m:rPr>
                            <a:rPr lang="zh-CN" altLang="en-US" b="0" i="0">
                              <a:latin typeface="Cambria Math" panose="02040503050406030204" pitchFamily="18" charset="0"/>
                            </a:rPr>
                            <m:t>ρc</m:t>
                          </m:r>
                        </m:den>
                      </m:f>
                      <m:d>
                        <m:dPr>
                          <m:ctrlPr>
                            <a:rPr lang="zh-CN" altLang="en-US" b="0" i="1">
                              <a:latin typeface="Cambria Math" panose="02040503050406030204" pitchFamily="18" charset="0"/>
                            </a:rPr>
                          </m:ctrlPr>
                        </m:dPr>
                        <m:e>
                          <m:f>
                            <m:fPr>
                              <m:ctrlPr>
                                <a:rPr lang="zh-CN" altLang="en-US" b="0" i="1">
                                  <a:latin typeface="Cambria Math" panose="02040503050406030204" pitchFamily="18" charset="0"/>
                                </a:rPr>
                              </m:ctrlPr>
                            </m:fPr>
                            <m:num>
                              <m:r>
                                <a:rPr lang="zh-CN" altLang="en-US" b="0" i="0">
                                  <a:latin typeface="Cambria Math" panose="02040503050406030204" pitchFamily="18" charset="0"/>
                                </a:rPr>
                                <m:t>∆</m:t>
                              </m:r>
                              <m:r>
                                <a:rPr lang="zh-CN" altLang="en-US" b="1" i="1">
                                  <a:latin typeface="Cambria Math" panose="02040503050406030204" pitchFamily="18" charset="0"/>
                                </a:rPr>
                                <m:t>𝒕</m:t>
                              </m:r>
                            </m:num>
                            <m:den>
                              <m:r>
                                <a:rPr lang="zh-CN" altLang="en-US" b="0" i="0">
                                  <a:latin typeface="Cambria Math" panose="02040503050406030204" pitchFamily="18" charset="0"/>
                                </a:rPr>
                                <m:t>∆</m:t>
                              </m:r>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𝒙</m:t>
                                  </m:r>
                                </m:e>
                                <m:sup>
                                  <m:r>
                                    <a:rPr lang="zh-CN" altLang="en-US" b="0" i="0">
                                      <a:latin typeface="Cambria Math" panose="02040503050406030204" pitchFamily="18" charset="0"/>
                                    </a:rPr>
                                    <m:t>2</m:t>
                                  </m:r>
                                </m:sup>
                              </m:sSup>
                            </m:den>
                          </m:f>
                          <m:d>
                            <m:dPr>
                              <m:ctrlPr>
                                <a:rPr lang="zh-CN" altLang="en-US" b="0" i="1">
                                  <a:latin typeface="Cambria Math" panose="02040503050406030204" pitchFamily="18" charset="0"/>
                                </a:rPr>
                              </m:ctrlPr>
                            </m:dPr>
                            <m:e>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𝑻</m:t>
                                  </m:r>
                                </m:e>
                                <m:sub>
                                  <m:r>
                                    <a:rPr lang="zh-CN" altLang="en-US" b="1" i="1">
                                      <a:latin typeface="Cambria Math" panose="02040503050406030204" pitchFamily="18" charset="0"/>
                                    </a:rPr>
                                    <m:t>𝒊</m:t>
                                  </m:r>
                                  <m:r>
                                    <a:rPr lang="zh-CN" altLang="en-US" b="0" i="0">
                                      <a:latin typeface="Cambria Math" panose="02040503050406030204" pitchFamily="18" charset="0"/>
                                    </a:rPr>
                                    <m:t>+1,</m:t>
                                  </m:r>
                                  <m:r>
                                    <a:rPr lang="zh-CN" altLang="en-US" b="1" i="1">
                                      <a:latin typeface="Cambria Math" panose="02040503050406030204" pitchFamily="18" charset="0"/>
                                    </a:rPr>
                                    <m:t>𝒋</m:t>
                                  </m:r>
                                </m:sub>
                                <m:sup>
                                  <m:r>
                                    <a:rPr lang="zh-CN" altLang="en-US" b="1" i="1">
                                      <a:latin typeface="Cambria Math" panose="02040503050406030204" pitchFamily="18" charset="0"/>
                                    </a:rPr>
                                    <m:t>𝒌</m:t>
                                  </m:r>
                                </m:sup>
                              </m:sSubSup>
                              <m:r>
                                <a:rPr lang="zh-CN" altLang="en-US" b="0" i="0">
                                  <a:latin typeface="Cambria Math" panose="02040503050406030204" pitchFamily="18" charset="0"/>
                                </a:rPr>
                                <m:t>−2</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𝑻</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𝒋</m:t>
                                  </m:r>
                                </m:sub>
                                <m:sup>
                                  <m:r>
                                    <a:rPr lang="zh-CN" altLang="en-US" b="1" i="1">
                                      <a:latin typeface="Cambria Math" panose="02040503050406030204" pitchFamily="18" charset="0"/>
                                    </a:rPr>
                                    <m:t>𝒌</m:t>
                                  </m:r>
                                </m:sup>
                              </m:sSubSup>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𝑻</m:t>
                                  </m:r>
                                </m:e>
                                <m:sub>
                                  <m:r>
                                    <a:rPr lang="zh-CN" altLang="en-US" b="1" i="1">
                                      <a:latin typeface="Cambria Math" panose="02040503050406030204" pitchFamily="18" charset="0"/>
                                    </a:rPr>
                                    <m:t>𝒊</m:t>
                                  </m:r>
                                  <m:r>
                                    <a:rPr lang="zh-CN" altLang="en-US" b="0" i="0">
                                      <a:latin typeface="Cambria Math" panose="02040503050406030204" pitchFamily="18" charset="0"/>
                                    </a:rPr>
                                    <m:t>−1,</m:t>
                                  </m:r>
                                  <m:r>
                                    <a:rPr lang="zh-CN" altLang="en-US" b="1" i="1">
                                      <a:latin typeface="Cambria Math" panose="02040503050406030204" pitchFamily="18" charset="0"/>
                                    </a:rPr>
                                    <m:t>𝒋</m:t>
                                  </m:r>
                                </m:sub>
                                <m:sup>
                                  <m:r>
                                    <a:rPr lang="zh-CN" altLang="en-US" b="1" i="1">
                                      <a:latin typeface="Cambria Math" panose="02040503050406030204" pitchFamily="18" charset="0"/>
                                    </a:rPr>
                                    <m:t>𝒌</m:t>
                                  </m:r>
                                </m:sup>
                              </m:sSubSup>
                            </m:e>
                          </m:d>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0">
                                  <a:latin typeface="Cambria Math" panose="02040503050406030204" pitchFamily="18" charset="0"/>
                                </a:rPr>
                                <m:t>∆</m:t>
                              </m:r>
                              <m:r>
                                <a:rPr lang="zh-CN" altLang="en-US" b="1" i="1">
                                  <a:latin typeface="Cambria Math" panose="02040503050406030204" pitchFamily="18" charset="0"/>
                                </a:rPr>
                                <m:t>𝒕</m:t>
                              </m:r>
                            </m:num>
                            <m:den>
                              <m:r>
                                <a:rPr lang="zh-CN" altLang="en-US" b="0" i="0">
                                  <a:latin typeface="Cambria Math" panose="02040503050406030204" pitchFamily="18" charset="0"/>
                                </a:rPr>
                                <m:t>∆</m:t>
                              </m:r>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𝒚</m:t>
                                  </m:r>
                                </m:e>
                                <m:sup>
                                  <m:r>
                                    <a:rPr lang="zh-CN" altLang="en-US" b="0" i="0">
                                      <a:latin typeface="Cambria Math" panose="02040503050406030204" pitchFamily="18" charset="0"/>
                                    </a:rPr>
                                    <m:t>2</m:t>
                                  </m:r>
                                </m:sup>
                              </m:sSup>
                            </m:den>
                          </m:f>
                          <m:d>
                            <m:dPr>
                              <m:ctrlPr>
                                <a:rPr lang="zh-CN" altLang="en-US" b="0" i="1">
                                  <a:latin typeface="Cambria Math" panose="02040503050406030204" pitchFamily="18" charset="0"/>
                                </a:rPr>
                              </m:ctrlPr>
                            </m:dPr>
                            <m:e>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𝑻</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𝒋</m:t>
                                  </m:r>
                                  <m:r>
                                    <a:rPr lang="zh-CN" altLang="en-US" b="0" i="0">
                                      <a:latin typeface="Cambria Math" panose="02040503050406030204" pitchFamily="18" charset="0"/>
                                    </a:rPr>
                                    <m:t>+1</m:t>
                                  </m:r>
                                </m:sub>
                                <m:sup>
                                  <m:r>
                                    <a:rPr lang="zh-CN" altLang="en-US" b="1" i="1">
                                      <a:latin typeface="Cambria Math" panose="02040503050406030204" pitchFamily="18" charset="0"/>
                                    </a:rPr>
                                    <m:t>𝒌</m:t>
                                  </m:r>
                                </m:sup>
                              </m:sSubSup>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0" i="0">
                                      <a:latin typeface="Cambria Math" panose="02040503050406030204" pitchFamily="18" charset="0"/>
                                    </a:rPr>
                                    <m:t>2</m:t>
                                  </m:r>
                                  <m:r>
                                    <a:rPr lang="zh-CN" altLang="en-US" b="1" i="1">
                                      <a:latin typeface="Cambria Math" panose="02040503050406030204" pitchFamily="18" charset="0"/>
                                    </a:rPr>
                                    <m:t>𝑻</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𝒋</m:t>
                                  </m:r>
                                </m:sub>
                                <m:sup>
                                  <m:r>
                                    <a:rPr lang="zh-CN" altLang="en-US" b="1" i="1">
                                      <a:latin typeface="Cambria Math" panose="02040503050406030204" pitchFamily="18" charset="0"/>
                                    </a:rPr>
                                    <m:t>𝒌</m:t>
                                  </m:r>
                                </m:sup>
                              </m:sSubSup>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𝑻</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𝒋</m:t>
                                  </m:r>
                                  <m:r>
                                    <a:rPr lang="zh-CN" altLang="en-US" b="0" i="0">
                                      <a:latin typeface="Cambria Math" panose="02040503050406030204" pitchFamily="18" charset="0"/>
                                    </a:rPr>
                                    <m:t>−1</m:t>
                                  </m:r>
                                </m:sub>
                                <m:sup>
                                  <m:r>
                                    <a:rPr lang="zh-CN" altLang="en-US" b="1" i="1">
                                      <a:latin typeface="Cambria Math" panose="02040503050406030204" pitchFamily="18" charset="0"/>
                                    </a:rPr>
                                    <m:t>𝒌</m:t>
                                  </m:r>
                                </m:sup>
                              </m:sSubSup>
                            </m:e>
                          </m:d>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477993" y="3158332"/>
                <a:ext cx="8382000" cy="808235"/>
              </a:xfrm>
              <a:prstGeom prst="rect">
                <a:avLst/>
              </a:prstGeom>
              <a:blipFill rotWithShape="0">
                <a:blip r:embed="rId3"/>
                <a:stretch>
                  <a:fillRect/>
                </a:stretch>
              </a:blipFill>
            </p:spPr>
            <p:txBody>
              <a:bodyPr/>
              <a:lstStyle/>
              <a:p>
                <a:r>
                  <a:rPr lang="zh-CN" altLang="en-US">
                    <a:noFill/>
                  </a:rPr>
                  <a:t> </a:t>
                </a:r>
              </a:p>
            </p:txBody>
          </p:sp>
        </mc:Fallback>
      </mc:AlternateContent>
      <p:sp>
        <p:nvSpPr>
          <p:cNvPr id="6" name="矩形 5"/>
          <p:cNvSpPr/>
          <p:nvPr/>
        </p:nvSpPr>
        <p:spPr>
          <a:xfrm>
            <a:off x="491705" y="4826281"/>
            <a:ext cx="3372929" cy="646331"/>
          </a:xfrm>
          <a:prstGeom prst="rect">
            <a:avLst/>
          </a:prstGeom>
        </p:spPr>
        <p:txBody>
          <a:bodyPr wrap="square">
            <a:spAutoFit/>
          </a:bodyPr>
          <a:lstStyle/>
          <a:p>
            <a:pPr lvl="1"/>
            <a:r>
              <a:rPr lang="zh-CN" altLang="en-US" dirty="0">
                <a:latin typeface="华文楷体" panose="02010600040101010101" pitchFamily="2" charset="-122"/>
                <a:ea typeface="华文楷体" panose="02010600040101010101" pitchFamily="2" charset="-122"/>
              </a:rPr>
              <a:t>二维热传导的求解代码如下所示（</a:t>
            </a:r>
            <a:r>
              <a:rPr lang="en-US" altLang="zh-CN" dirty="0">
                <a:latin typeface="华文楷体" panose="02010600040101010101" pitchFamily="2" charset="-122"/>
                <a:ea typeface="华文楷体" panose="02010600040101010101" pitchFamily="2" charset="-122"/>
              </a:rPr>
              <a:t>Pascal</a:t>
            </a:r>
            <a:r>
              <a:rPr lang="zh-CN" altLang="en-US" dirty="0">
                <a:latin typeface="华文楷体" panose="02010600040101010101" pitchFamily="2" charset="-122"/>
                <a:ea typeface="华文楷体" panose="02010600040101010101" pitchFamily="2" charset="-122"/>
              </a:rPr>
              <a:t>语法）</a:t>
            </a:r>
          </a:p>
        </p:txBody>
      </p:sp>
      <p:grpSp>
        <p:nvGrpSpPr>
          <p:cNvPr id="7" name="组合 6"/>
          <p:cNvGrpSpPr/>
          <p:nvPr/>
        </p:nvGrpSpPr>
        <p:grpSpPr>
          <a:xfrm>
            <a:off x="724803" y="3374136"/>
            <a:ext cx="2301861" cy="1159718"/>
            <a:chOff x="724803" y="3374136"/>
            <a:chExt cx="2301861" cy="1159718"/>
          </a:xfrm>
        </p:grpSpPr>
        <p:sp>
          <p:nvSpPr>
            <p:cNvPr id="8" name="椭圆 7"/>
            <p:cNvSpPr/>
            <p:nvPr/>
          </p:nvSpPr>
          <p:spPr>
            <a:xfrm>
              <a:off x="2779776" y="3374136"/>
              <a:ext cx="246888" cy="219456"/>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9" name="椭圆 8"/>
            <p:cNvSpPr/>
            <p:nvPr/>
          </p:nvSpPr>
          <p:spPr>
            <a:xfrm>
              <a:off x="2005441" y="3374136"/>
              <a:ext cx="416746" cy="219456"/>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cxnSp>
          <p:nvCxnSpPr>
            <p:cNvPr id="10" name="直接连接符 9"/>
            <p:cNvCxnSpPr/>
            <p:nvPr/>
          </p:nvCxnSpPr>
          <p:spPr>
            <a:xfrm flipH="1">
              <a:off x="1060315" y="3603079"/>
              <a:ext cx="1102560" cy="59578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264688" y="3603079"/>
              <a:ext cx="1538896" cy="59578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24803" y="4164522"/>
              <a:ext cx="1079770" cy="369332"/>
            </a:xfrm>
            <a:prstGeom prst="rect">
              <a:avLst/>
            </a:prstGeom>
            <a:noFill/>
          </p:spPr>
          <p:txBody>
            <a:bodyPr wrap="square" rtlCol="0">
              <a:spAutoFit/>
            </a:bodyPr>
            <a:lstStyle/>
            <a:p>
              <a:r>
                <a:rPr lang="zh-CN" altLang="en-US" dirty="0" smtClean="0">
                  <a:solidFill>
                    <a:srgbClr val="FFFF00"/>
                  </a:solidFill>
                  <a:latin typeface="华文楷体" panose="02010600040101010101" pitchFamily="2" charset="-122"/>
                  <a:ea typeface="华文楷体" panose="02010600040101010101" pitchFamily="2" charset="-122"/>
                </a:rPr>
                <a:t>时间层</a:t>
              </a:r>
              <a:endParaRPr lang="zh-CN" altLang="en-US" dirty="0">
                <a:solidFill>
                  <a:srgbClr val="FFFF00"/>
                </a:solidFill>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167652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显示求解</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a:effectLst/>
                  </a:rPr>
                  <a:t>该离散方程为显式求解，在</a:t>
                </a:r>
                <a14:m>
                  <m:oMath xmlns:m="http://schemas.openxmlformats.org/officeDocument/2006/math">
                    <m:r>
                      <a:rPr lang="en-US" altLang="zh-CN">
                        <a:effectLst/>
                        <a:latin typeface="Cambria Math" panose="02040503050406030204" pitchFamily="18" charset="0"/>
                      </a:rPr>
                      <m:t>∆</m:t>
                    </m:r>
                    <m:r>
                      <a:rPr lang="en-US" altLang="zh-CN" i="1">
                        <a:effectLst/>
                        <a:latin typeface="Cambria Math" panose="02040503050406030204" pitchFamily="18" charset="0"/>
                      </a:rPr>
                      <m:t>𝑡</m:t>
                    </m:r>
                  </m:oMath>
                </a14:m>
                <a:r>
                  <a:rPr lang="zh-CN" altLang="zh-CN">
                    <a:effectLst/>
                  </a:rPr>
                  <a:t>与</a:t>
                </a:r>
                <a14:m>
                  <m:oMath xmlns:m="http://schemas.openxmlformats.org/officeDocument/2006/math">
                    <m:r>
                      <a:rPr lang="en-US" altLang="zh-CN" i="1">
                        <a:effectLst/>
                        <a:latin typeface="Cambria Math" panose="02040503050406030204" pitchFamily="18" charset="0"/>
                      </a:rPr>
                      <m:t>∆</m:t>
                    </m:r>
                    <m:r>
                      <a:rPr lang="en-US" altLang="zh-CN" i="1">
                        <a:effectLst/>
                        <a:latin typeface="Cambria Math" panose="02040503050406030204" pitchFamily="18" charset="0"/>
                      </a:rPr>
                      <m:t>𝑥</m:t>
                    </m:r>
                  </m:oMath>
                </a14:m>
                <a:r>
                  <a:rPr lang="zh-CN" altLang="zh-CN">
                    <a:effectLst/>
                  </a:rPr>
                  <a:t>和</a:t>
                </a:r>
                <a14:m>
                  <m:oMath xmlns:m="http://schemas.openxmlformats.org/officeDocument/2006/math">
                    <m:r>
                      <a:rPr lang="en-US" altLang="zh-CN" i="1">
                        <a:effectLst/>
                        <a:latin typeface="Cambria Math" panose="02040503050406030204" pitchFamily="18" charset="0"/>
                      </a:rPr>
                      <m:t>∆</m:t>
                    </m:r>
                    <m:r>
                      <a:rPr lang="en-US" altLang="zh-CN" i="1">
                        <a:effectLst/>
                        <a:latin typeface="Cambria Math" panose="02040503050406030204" pitchFamily="18" charset="0"/>
                      </a:rPr>
                      <m:t>𝑦</m:t>
                    </m:r>
                  </m:oMath>
                </a14:m>
                <a:r>
                  <a:rPr lang="zh-CN" altLang="zh-CN">
                    <a:effectLst/>
                  </a:rPr>
                  <a:t>之间存在一定的比例关系，否则整个方程随着时间的发展，计算的温度值会溢出，这就是在前面讲到的显示计算格式的条件稳定性，也就是说</a:t>
                </a:r>
                <a14:m>
                  <m:oMath xmlns:m="http://schemas.openxmlformats.org/officeDocument/2006/math">
                    <m:r>
                      <a:rPr lang="en-US" altLang="zh-CN">
                        <a:effectLst/>
                        <a:latin typeface="Cambria Math" panose="02040503050406030204" pitchFamily="18" charset="0"/>
                      </a:rPr>
                      <m:t>∆</m:t>
                    </m:r>
                    <m:r>
                      <a:rPr lang="en-US" altLang="zh-CN" i="1">
                        <a:effectLst/>
                        <a:latin typeface="Cambria Math" panose="02040503050406030204" pitchFamily="18" charset="0"/>
                      </a:rPr>
                      <m:t>𝑡</m:t>
                    </m:r>
                  </m:oMath>
                </a14:m>
                <a:r>
                  <a:rPr lang="zh-CN" altLang="zh-CN">
                    <a:effectLst/>
                  </a:rPr>
                  <a:t>与</a:t>
                </a:r>
                <a14:m>
                  <m:oMath xmlns:m="http://schemas.openxmlformats.org/officeDocument/2006/math">
                    <m:r>
                      <a:rPr lang="en-US" altLang="zh-CN" i="1">
                        <a:effectLst/>
                        <a:latin typeface="Cambria Math" panose="02040503050406030204" pitchFamily="18" charset="0"/>
                      </a:rPr>
                      <m:t>∆</m:t>
                    </m:r>
                    <m:r>
                      <a:rPr lang="en-US" altLang="zh-CN" i="1">
                        <a:effectLst/>
                        <a:latin typeface="Cambria Math" panose="02040503050406030204" pitchFamily="18" charset="0"/>
                      </a:rPr>
                      <m:t>𝑥</m:t>
                    </m:r>
                  </m:oMath>
                </a14:m>
                <a:r>
                  <a:rPr lang="zh-CN" altLang="zh-CN">
                    <a:effectLst/>
                  </a:rPr>
                  <a:t>和</a:t>
                </a:r>
                <a14:m>
                  <m:oMath xmlns:m="http://schemas.openxmlformats.org/officeDocument/2006/math">
                    <m:r>
                      <a:rPr lang="en-US" altLang="zh-CN" i="1">
                        <a:effectLst/>
                        <a:latin typeface="Cambria Math" panose="02040503050406030204" pitchFamily="18" charset="0"/>
                      </a:rPr>
                      <m:t>∆</m:t>
                    </m:r>
                    <m:r>
                      <a:rPr lang="en-US" altLang="zh-CN" i="1">
                        <a:effectLst/>
                        <a:latin typeface="Cambria Math" panose="02040503050406030204" pitchFamily="18" charset="0"/>
                      </a:rPr>
                      <m:t>𝑦</m:t>
                    </m:r>
                  </m:oMath>
                </a14:m>
                <a:r>
                  <a:rPr lang="zh-CN" altLang="zh-CN">
                    <a:effectLst/>
                  </a:rPr>
                  <a:t>之间一定要满足一定关系，此离散方程才不是发散，而是收敛的，这是采用显示求解需要密切关注的问题之一。</a:t>
                </a: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22" t="-23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104</a:t>
            </a:fld>
            <a:endParaRPr lang="zh-CN" altLang="en-US"/>
          </a:p>
        </p:txBody>
      </p:sp>
    </p:spTree>
    <p:extLst>
      <p:ext uri="{BB962C8B-B14F-4D97-AF65-F5344CB8AC3E}">
        <p14:creationId xmlns:p14="http://schemas.microsoft.com/office/powerpoint/2010/main" val="30948718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224" y="57465"/>
            <a:ext cx="6776928" cy="629728"/>
          </a:xfrm>
        </p:spPr>
        <p:txBody>
          <a:bodyPr>
            <a:normAutofit fontScale="90000"/>
          </a:bodyPr>
          <a:lstStyle/>
          <a:p>
            <a:pPr algn="l"/>
            <a:r>
              <a:rPr lang="zh-CN" altLang="en-US" smtClean="0"/>
              <a:t>计算结果</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275" y="707366"/>
            <a:ext cx="2400000" cy="180000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9887" y="707366"/>
            <a:ext cx="2400000" cy="180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0185" y="707366"/>
            <a:ext cx="2400000" cy="18000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0483" y="750498"/>
            <a:ext cx="2400000" cy="1800000"/>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5275" y="2842403"/>
            <a:ext cx="2400000" cy="1800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19887" y="2842403"/>
            <a:ext cx="2400000" cy="1800000"/>
          </a:xfrm>
          <a:prstGeom prst="rect">
            <a:avLst/>
          </a:prstGeom>
        </p:spPr>
      </p:pic>
      <p:pic>
        <p:nvPicPr>
          <p:cNvPr id="9" name="图片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6000" y="2842403"/>
            <a:ext cx="2400000" cy="1800000"/>
          </a:xfrm>
          <a:prstGeom prst="rect">
            <a:avLst/>
          </a:prstGeom>
        </p:spPr>
      </p:pic>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40483" y="2842403"/>
            <a:ext cx="2400000" cy="1800000"/>
          </a:xfrm>
          <a:prstGeom prst="rect">
            <a:avLst/>
          </a:prstGeom>
        </p:spPr>
      </p:pic>
      <p:pic>
        <p:nvPicPr>
          <p:cNvPr id="11" name="图片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275" y="4977440"/>
            <a:ext cx="2400000" cy="1800000"/>
          </a:xfrm>
          <a:prstGeom prst="rect">
            <a:avLst/>
          </a:prstGeom>
        </p:spPr>
      </p:pic>
      <p:pic>
        <p:nvPicPr>
          <p:cNvPr id="12" name="图片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19887" y="4977440"/>
            <a:ext cx="2400000" cy="1800000"/>
          </a:xfrm>
          <a:prstGeom prst="rect">
            <a:avLst/>
          </a:prstGeom>
        </p:spPr>
      </p:pic>
      <p:pic>
        <p:nvPicPr>
          <p:cNvPr id="13" name="图片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96000" y="4977440"/>
            <a:ext cx="2400000" cy="1800000"/>
          </a:xfrm>
          <a:prstGeom prst="rect">
            <a:avLst/>
          </a:prstGeom>
        </p:spPr>
      </p:pic>
      <p:pic>
        <p:nvPicPr>
          <p:cNvPr id="14" name="图片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40483" y="4977440"/>
            <a:ext cx="2400000" cy="1800000"/>
          </a:xfrm>
          <a:prstGeom prst="rect">
            <a:avLst/>
          </a:prstGeom>
        </p:spPr>
      </p:pic>
      <p:sp>
        <p:nvSpPr>
          <p:cNvPr id="15" name="灯片编号占位符 14"/>
          <p:cNvSpPr>
            <a:spLocks noGrp="1"/>
          </p:cNvSpPr>
          <p:nvPr>
            <p:ph type="sldNum" sz="quarter" idx="12"/>
          </p:nvPr>
        </p:nvSpPr>
        <p:spPr/>
        <p:txBody>
          <a:bodyPr/>
          <a:lstStyle/>
          <a:p>
            <a:fld id="{6F2B98FD-5CC5-4F73-8813-9090569AB739}" type="slidenum">
              <a:rPr lang="zh-CN" altLang="en-US" smtClean="0">
                <a:solidFill>
                  <a:prstClr val="white">
                    <a:lumMod val="95000"/>
                  </a:prstClr>
                </a:solidFill>
                <a:effectLst>
                  <a:outerShdw blurRad="50800" dist="38100" dir="2700000" algn="tl" rotWithShape="0">
                    <a:prstClr val="black">
                      <a:alpha val="43000"/>
                    </a:prstClr>
                  </a:outerShdw>
                </a:effectLst>
              </a:rPr>
              <a:pPr/>
              <a:t>105</a:t>
            </a:fld>
            <a:endParaRPr lang="zh-CN" altLang="en-US">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6599004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课堂讨论</a:t>
            </a:r>
            <a:endParaRPr lang="zh-CN" altLang="en-US"/>
          </a:p>
        </p:txBody>
      </p:sp>
      <p:sp>
        <p:nvSpPr>
          <p:cNvPr id="3" name="内容占位符 2"/>
          <p:cNvSpPr>
            <a:spLocks noGrp="1"/>
          </p:cNvSpPr>
          <p:nvPr>
            <p:ph idx="1"/>
          </p:nvPr>
        </p:nvSpPr>
        <p:spPr/>
        <p:txBody>
          <a:bodyPr/>
          <a:lstStyle/>
          <a:p>
            <a:r>
              <a:rPr lang="zh-CN" altLang="zh-CN">
                <a:effectLst/>
              </a:rPr>
              <a:t>计算机字长对于计算结果的精度有什么影响</a:t>
            </a:r>
            <a:r>
              <a:rPr lang="zh-CN" altLang="zh-CN" smtClean="0">
                <a:effectLst/>
              </a:rPr>
              <a:t>？</a:t>
            </a:r>
            <a:endParaRPr lang="en-US" altLang="zh-CN" smtClean="0">
              <a:effectLst/>
            </a:endParaRPr>
          </a:p>
          <a:p>
            <a:r>
              <a:rPr lang="zh-CN" altLang="zh-CN">
                <a:effectLst/>
              </a:rPr>
              <a:t>如果设定内部区域初始温度是由上至下的线性分布，如何处理？</a:t>
            </a:r>
            <a:endParaRPr lang="zh-CN" altLang="en-US"/>
          </a:p>
        </p:txBody>
      </p:sp>
      <p:sp>
        <p:nvSpPr>
          <p:cNvPr id="4" name="灯片编号占位符 3"/>
          <p:cNvSpPr>
            <a:spLocks noGrp="1"/>
          </p:cNvSpPr>
          <p:nvPr>
            <p:ph type="sldNum" sz="quarter" idx="12"/>
          </p:nvPr>
        </p:nvSpPr>
        <p:spPr/>
        <p:txBody>
          <a:bodyPr/>
          <a:lstStyle/>
          <a:p>
            <a:fld id="{ACCFE6EA-02AB-4AAF-A8F0-0ED45E438EB1}" type="slidenum">
              <a:rPr lang="zh-CN" altLang="en-US" smtClean="0"/>
              <a:t>106</a:t>
            </a:fld>
            <a:endParaRPr lang="zh-CN" altLang="en-US"/>
          </a:p>
        </p:txBody>
      </p:sp>
    </p:spTree>
    <p:extLst>
      <p:ext uri="{BB962C8B-B14F-4D97-AF65-F5344CB8AC3E}">
        <p14:creationId xmlns:p14="http://schemas.microsoft.com/office/powerpoint/2010/main" val="222491884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smtClean="0"/>
              <a:t>谢谢</a:t>
            </a:r>
            <a:endParaRPr lang="zh-CN" altLang="en-US"/>
          </a:p>
        </p:txBody>
      </p:sp>
      <p:sp>
        <p:nvSpPr>
          <p:cNvPr id="5" name="副标题 4"/>
          <p:cNvSpPr>
            <a:spLocks noGrp="1"/>
          </p:cNvSpPr>
          <p:nvPr>
            <p:ph type="subTitle"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ACCFE6EA-02AB-4AAF-A8F0-0ED45E438EB1}" type="slidenum">
              <a:rPr lang="zh-CN" altLang="en-US" smtClean="0"/>
              <a:t>107</a:t>
            </a:fld>
            <a:endParaRPr lang="zh-CN" altLang="en-US"/>
          </a:p>
        </p:txBody>
      </p:sp>
    </p:spTree>
    <p:extLst>
      <p:ext uri="{BB962C8B-B14F-4D97-AF65-F5344CB8AC3E}">
        <p14:creationId xmlns:p14="http://schemas.microsoft.com/office/powerpoint/2010/main" val="32495880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泰勒公式展开</a:t>
            </a:r>
            <a:endParaRPr lang="zh-CN" altLang="en-US"/>
          </a:p>
        </p:txBody>
      </p:sp>
      <p:sp>
        <p:nvSpPr>
          <p:cNvPr id="3" name="内容占位符 2"/>
          <p:cNvSpPr>
            <a:spLocks noGrp="1"/>
          </p:cNvSpPr>
          <p:nvPr>
            <p:ph idx="1"/>
          </p:nvPr>
        </p:nvSpPr>
        <p:spPr>
          <a:xfrm>
            <a:off x="646043" y="1242205"/>
            <a:ext cx="6758609" cy="3677665"/>
          </a:xfrm>
        </p:spPr>
        <p:txBody>
          <a:bodyPr>
            <a:noAutofit/>
          </a:bodyPr>
          <a:lstStyle/>
          <a:p>
            <a:r>
              <a:rPr lang="zh-CN" altLang="zh-CN" sz="2400"/>
              <a:t>数学中，泰勒公式是一个用函数在某点的信息描述其附近取值的公式。如果函数足够平滑的话，在已知函数在某一点的各阶导数值的情况之下，泰勒公式可以用这些导数值做系数构建一个多项式来近似函数在这一点的邻域中的值</a:t>
            </a:r>
            <a:r>
              <a:rPr lang="zh-CN" altLang="zh-CN" sz="2400" smtClean="0"/>
              <a:t>。</a:t>
            </a:r>
            <a:endParaRPr lang="en-US" altLang="zh-CN" sz="2400" smtClean="0"/>
          </a:p>
          <a:p>
            <a:r>
              <a:rPr lang="zh-CN" altLang="zh-CN" sz="2400"/>
              <a:t>该公式来源于</a:t>
            </a:r>
            <a:r>
              <a:rPr lang="en-US" altLang="zh-CN" sz="2400"/>
              <a:t>18</a:t>
            </a:r>
            <a:r>
              <a:rPr lang="zh-CN" altLang="zh-CN" sz="2400"/>
              <a:t>世纪早期英国牛顿学派最优秀代表人物之一的英国数学家泰勒（</a:t>
            </a:r>
            <a:r>
              <a:rPr lang="en-US" altLang="zh-CN" sz="2400"/>
              <a:t>Brook Taylor</a:t>
            </a:r>
            <a:r>
              <a:rPr lang="zh-CN" altLang="zh-CN" sz="2400"/>
              <a:t>），其于</a:t>
            </a:r>
            <a:r>
              <a:rPr lang="en-US" altLang="zh-CN" sz="2400"/>
              <a:t>1717</a:t>
            </a:r>
            <a:r>
              <a:rPr lang="zh-CN" altLang="zh-CN" sz="2400"/>
              <a:t>年使用泰勒定理求解了数值方程，该定理可以描述为：</a:t>
            </a:r>
            <a:r>
              <a:rPr lang="zh-CN" altLang="zh-CN" sz="2400" b="1">
                <a:solidFill>
                  <a:srgbClr val="FFFF00"/>
                </a:solidFill>
              </a:rPr>
              <a:t>函数在一个点的邻域内的值可以用函数在该点的值及各阶导数值组成的无穷级数表示出来</a:t>
            </a:r>
            <a:r>
              <a:rPr lang="zh-CN" altLang="zh-CN" sz="2400"/>
              <a:t>。使用数学方式表述如下</a:t>
            </a:r>
            <a:r>
              <a:rPr lang="zh-CN" altLang="zh-CN" sz="2400" smtClean="0"/>
              <a:t>：</a:t>
            </a:r>
            <a:endParaRPr lang="en-US" altLang="zh-CN" sz="2400" smtClean="0"/>
          </a:p>
          <a:p>
            <a:endParaRPr lang="en-US" altLang="zh-CN" sz="2400" smtClean="0"/>
          </a:p>
          <a:p>
            <a:endParaRPr lang="zh-CN" altLang="en-US" sz="2400"/>
          </a:p>
        </p:txBody>
      </p:sp>
      <p:sp>
        <p:nvSpPr>
          <p:cNvPr id="4" name="灯片编号占位符 3"/>
          <p:cNvSpPr>
            <a:spLocks noGrp="1"/>
          </p:cNvSpPr>
          <p:nvPr>
            <p:ph type="sldNum" sz="quarter" idx="12"/>
          </p:nvPr>
        </p:nvSpPr>
        <p:spPr/>
        <p:txBody>
          <a:bodyPr/>
          <a:lstStyle/>
          <a:p>
            <a:fld id="{ACCFE6EA-02AB-4AAF-A8F0-0ED45E438EB1}" type="slidenum">
              <a:rPr lang="zh-CN" altLang="en-US" smtClean="0"/>
              <a:t>11</a:t>
            </a:fld>
            <a:endParaRPr lang="zh-CN" altLang="en-US"/>
          </a:p>
        </p:txBody>
      </p:sp>
      <mc:AlternateContent xmlns:mc="http://schemas.openxmlformats.org/markup-compatibility/2006" xmlns:a14="http://schemas.microsoft.com/office/drawing/2010/main">
        <mc:Choice Requires="a14">
          <p:sp>
            <p:nvSpPr>
              <p:cNvPr id="5" name="矩形 4"/>
              <p:cNvSpPr/>
              <p:nvPr/>
            </p:nvSpPr>
            <p:spPr>
              <a:xfrm>
                <a:off x="346281" y="5864677"/>
                <a:ext cx="11024083" cy="6675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C000"/>
                          </a:solidFill>
                          <a:latin typeface="Cambria Math" panose="02040503050406030204" pitchFamily="18" charset="0"/>
                        </a:rPr>
                        <m:t>𝒇</m:t>
                      </m:r>
                      <m:d>
                        <m:dPr>
                          <m:ctrlPr>
                            <a:rPr lang="zh-CN" altLang="zh-CN" b="1" i="1">
                              <a:solidFill>
                                <a:srgbClr val="FFC000"/>
                              </a:solidFill>
                              <a:latin typeface="Cambria Math" panose="02040503050406030204" pitchFamily="18" charset="0"/>
                            </a:rPr>
                          </m:ctrlPr>
                        </m:dPr>
                        <m:e>
                          <m:r>
                            <a:rPr lang="en-US" altLang="zh-CN" b="1" i="1">
                              <a:solidFill>
                                <a:srgbClr val="FFC000"/>
                              </a:solidFill>
                              <a:latin typeface="Cambria Math" panose="02040503050406030204" pitchFamily="18" charset="0"/>
                            </a:rPr>
                            <m:t>𝒙</m:t>
                          </m:r>
                        </m:e>
                      </m:d>
                      <m:r>
                        <a:rPr lang="en-US" altLang="zh-CN" b="1" i="1">
                          <a:solidFill>
                            <a:srgbClr val="FFC000"/>
                          </a:solidFill>
                          <a:latin typeface="Cambria Math" panose="02040503050406030204" pitchFamily="18" charset="0"/>
                        </a:rPr>
                        <m:t>=</m:t>
                      </m:r>
                      <m:f>
                        <m:fPr>
                          <m:ctrlPr>
                            <a:rPr lang="zh-CN" altLang="zh-CN" b="1" i="1">
                              <a:solidFill>
                                <a:srgbClr val="FFC000"/>
                              </a:solidFill>
                              <a:latin typeface="Cambria Math" panose="02040503050406030204" pitchFamily="18" charset="0"/>
                            </a:rPr>
                          </m:ctrlPr>
                        </m:fPr>
                        <m:num>
                          <m:r>
                            <a:rPr lang="en-US" altLang="zh-CN" b="1" i="1">
                              <a:solidFill>
                                <a:srgbClr val="FFC000"/>
                              </a:solidFill>
                              <a:latin typeface="Cambria Math" panose="02040503050406030204" pitchFamily="18" charset="0"/>
                            </a:rPr>
                            <m:t>𝒇</m:t>
                          </m:r>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r>
                            <a:rPr lang="en-US" altLang="zh-CN" b="1" i="1">
                              <a:solidFill>
                                <a:srgbClr val="FFC000"/>
                              </a:solidFill>
                              <a:latin typeface="Cambria Math" panose="02040503050406030204" pitchFamily="18" charset="0"/>
                            </a:rPr>
                            <m:t>)</m:t>
                          </m:r>
                        </m:num>
                        <m:den>
                          <m:r>
                            <a:rPr lang="en-US" altLang="zh-CN" b="1" i="1">
                              <a:solidFill>
                                <a:srgbClr val="FFC000"/>
                              </a:solidFill>
                              <a:latin typeface="Cambria Math" panose="02040503050406030204" pitchFamily="18" charset="0"/>
                            </a:rPr>
                            <m:t>𝟎</m:t>
                          </m:r>
                          <m:r>
                            <a:rPr lang="en-US" altLang="zh-CN" b="1" i="1">
                              <a:solidFill>
                                <a:srgbClr val="FFC000"/>
                              </a:solidFill>
                              <a:latin typeface="Cambria Math" panose="02040503050406030204" pitchFamily="18" charset="0"/>
                            </a:rPr>
                            <m:t>!</m:t>
                          </m:r>
                        </m:den>
                      </m:f>
                      <m:r>
                        <a:rPr lang="en-US" altLang="zh-CN" b="1" i="1">
                          <a:solidFill>
                            <a:srgbClr val="FFC000"/>
                          </a:solidFill>
                          <a:latin typeface="Cambria Math" panose="02040503050406030204" pitchFamily="18" charset="0"/>
                        </a:rPr>
                        <m:t>+</m:t>
                      </m:r>
                      <m:f>
                        <m:fPr>
                          <m:ctrlPr>
                            <a:rPr lang="zh-CN" altLang="zh-CN" b="1" i="1">
                              <a:solidFill>
                                <a:srgbClr val="FFC000"/>
                              </a:solidFill>
                              <a:latin typeface="Cambria Math" panose="02040503050406030204" pitchFamily="18" charset="0"/>
                            </a:rPr>
                          </m:ctrlPr>
                        </m:fPr>
                        <m:num>
                          <m:sSup>
                            <m:sSupPr>
                              <m:ctrlPr>
                                <a:rPr lang="zh-CN" altLang="zh-CN" b="1" i="1">
                                  <a:solidFill>
                                    <a:srgbClr val="FFC000"/>
                                  </a:solidFill>
                                  <a:latin typeface="Cambria Math" panose="02040503050406030204" pitchFamily="18" charset="0"/>
                                </a:rPr>
                              </m:ctrlPr>
                            </m:sSupPr>
                            <m:e>
                              <m:r>
                                <a:rPr lang="en-US" altLang="zh-CN" b="1" i="1">
                                  <a:solidFill>
                                    <a:srgbClr val="FFC000"/>
                                  </a:solidFill>
                                  <a:latin typeface="Cambria Math" panose="02040503050406030204" pitchFamily="18" charset="0"/>
                                </a:rPr>
                                <m:t>𝒇</m:t>
                              </m:r>
                            </m:e>
                            <m:sup>
                              <m:r>
                                <a:rPr lang="en-US" altLang="zh-CN" b="1" i="1">
                                  <a:solidFill>
                                    <a:srgbClr val="FFC000"/>
                                  </a:solidFill>
                                  <a:latin typeface="Cambria Math" panose="02040503050406030204" pitchFamily="18" charset="0"/>
                                </a:rPr>
                                <m:t>′</m:t>
                              </m:r>
                            </m:sup>
                          </m:sSup>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r>
                            <a:rPr lang="en-US" altLang="zh-CN" b="1" i="1">
                              <a:solidFill>
                                <a:srgbClr val="FFC000"/>
                              </a:solidFill>
                              <a:latin typeface="Cambria Math" panose="02040503050406030204" pitchFamily="18" charset="0"/>
                            </a:rPr>
                            <m:t>)</m:t>
                          </m:r>
                        </m:num>
                        <m:den>
                          <m:r>
                            <a:rPr lang="en-US" altLang="zh-CN" b="1" i="1">
                              <a:solidFill>
                                <a:srgbClr val="FFC000"/>
                              </a:solidFill>
                              <a:latin typeface="Cambria Math" panose="02040503050406030204" pitchFamily="18" charset="0"/>
                            </a:rPr>
                            <m:t>𝟏</m:t>
                          </m:r>
                          <m:r>
                            <a:rPr lang="en-US" altLang="zh-CN" b="1" i="1">
                              <a:solidFill>
                                <a:srgbClr val="FFC000"/>
                              </a:solidFill>
                              <a:latin typeface="Cambria Math" panose="02040503050406030204" pitchFamily="18" charset="0"/>
                            </a:rPr>
                            <m:t>!</m:t>
                          </m:r>
                        </m:den>
                      </m:f>
                      <m:d>
                        <m:dPr>
                          <m:ctrlPr>
                            <a:rPr lang="zh-CN" altLang="zh-CN" b="1" i="1">
                              <a:solidFill>
                                <a:srgbClr val="FFC000"/>
                              </a:solidFill>
                              <a:latin typeface="Cambria Math" panose="02040503050406030204" pitchFamily="18" charset="0"/>
                            </a:rPr>
                          </m:ctrlPr>
                        </m:dPr>
                        <m:e>
                          <m:r>
                            <a:rPr lang="en-US" altLang="zh-CN" b="1" i="1">
                              <a:solidFill>
                                <a:srgbClr val="FFC000"/>
                              </a:solidFill>
                              <a:latin typeface="Cambria Math" panose="02040503050406030204" pitchFamily="18" charset="0"/>
                            </a:rPr>
                            <m:t>𝒙</m:t>
                          </m:r>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e>
                      </m:d>
                      <m:r>
                        <a:rPr lang="en-US" altLang="zh-CN" b="1" i="1">
                          <a:solidFill>
                            <a:srgbClr val="FFC000"/>
                          </a:solidFill>
                          <a:latin typeface="Cambria Math" panose="02040503050406030204" pitchFamily="18" charset="0"/>
                        </a:rPr>
                        <m:t>+</m:t>
                      </m:r>
                      <m:f>
                        <m:fPr>
                          <m:ctrlPr>
                            <a:rPr lang="zh-CN" altLang="zh-CN" b="1" i="1">
                              <a:solidFill>
                                <a:srgbClr val="FFC000"/>
                              </a:solidFill>
                              <a:latin typeface="Cambria Math" panose="02040503050406030204" pitchFamily="18" charset="0"/>
                            </a:rPr>
                          </m:ctrlPr>
                        </m:fPr>
                        <m:num>
                          <m:sSup>
                            <m:sSupPr>
                              <m:ctrlPr>
                                <a:rPr lang="zh-CN" altLang="zh-CN" b="1" i="1">
                                  <a:solidFill>
                                    <a:srgbClr val="FFC000"/>
                                  </a:solidFill>
                                  <a:latin typeface="Cambria Math" panose="02040503050406030204" pitchFamily="18" charset="0"/>
                                </a:rPr>
                              </m:ctrlPr>
                            </m:sSupPr>
                            <m:e>
                              <m:r>
                                <a:rPr lang="en-US" altLang="zh-CN" b="1" i="1">
                                  <a:solidFill>
                                    <a:srgbClr val="FFC000"/>
                                  </a:solidFill>
                                  <a:latin typeface="Cambria Math" panose="02040503050406030204" pitchFamily="18" charset="0"/>
                                </a:rPr>
                                <m:t>𝒇</m:t>
                              </m:r>
                            </m:e>
                            <m:sup>
                              <m:r>
                                <a:rPr lang="en-US" altLang="zh-CN" b="1" i="1">
                                  <a:solidFill>
                                    <a:srgbClr val="FFC000"/>
                                  </a:solidFill>
                                  <a:latin typeface="Cambria Math" panose="02040503050406030204" pitchFamily="18" charset="0"/>
                                </a:rPr>
                                <m:t>′′</m:t>
                              </m:r>
                            </m:sup>
                          </m:sSup>
                          <m:d>
                            <m:dPr>
                              <m:ctrlPr>
                                <a:rPr lang="zh-CN" altLang="zh-CN" b="1" i="1">
                                  <a:solidFill>
                                    <a:srgbClr val="FFC000"/>
                                  </a:solidFill>
                                  <a:latin typeface="Cambria Math" panose="02040503050406030204" pitchFamily="18" charset="0"/>
                                </a:rPr>
                              </m:ctrlPr>
                            </m:dPr>
                            <m:e>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e>
                          </m:d>
                        </m:num>
                        <m:den>
                          <m:r>
                            <a:rPr lang="en-US" altLang="zh-CN" b="1" i="1">
                              <a:solidFill>
                                <a:srgbClr val="FFC000"/>
                              </a:solidFill>
                              <a:latin typeface="Cambria Math" panose="02040503050406030204" pitchFamily="18" charset="0"/>
                            </a:rPr>
                            <m:t>𝟐</m:t>
                          </m:r>
                          <m:r>
                            <a:rPr lang="en-US" altLang="zh-CN" b="1" i="1">
                              <a:solidFill>
                                <a:srgbClr val="FFC000"/>
                              </a:solidFill>
                              <a:latin typeface="Cambria Math" panose="02040503050406030204" pitchFamily="18" charset="0"/>
                            </a:rPr>
                            <m:t>!</m:t>
                          </m:r>
                        </m:den>
                      </m:f>
                      <m:sSup>
                        <m:sSupPr>
                          <m:ctrlPr>
                            <a:rPr lang="zh-CN" altLang="zh-CN" b="1" i="1">
                              <a:solidFill>
                                <a:srgbClr val="FFC000"/>
                              </a:solidFill>
                              <a:latin typeface="Cambria Math" panose="02040503050406030204" pitchFamily="18" charset="0"/>
                            </a:rPr>
                          </m:ctrlPr>
                        </m:sSupPr>
                        <m:e>
                          <m:r>
                            <a:rPr lang="en-US" altLang="zh-CN" b="1" i="1">
                              <a:solidFill>
                                <a:srgbClr val="FFC000"/>
                              </a:solidFill>
                              <a:latin typeface="Cambria Math" panose="02040503050406030204" pitchFamily="18" charset="0"/>
                            </a:rPr>
                            <m:t>(</m:t>
                          </m:r>
                          <m:r>
                            <a:rPr lang="en-US" altLang="zh-CN" b="1" i="1">
                              <a:solidFill>
                                <a:srgbClr val="FFC000"/>
                              </a:solidFill>
                              <a:latin typeface="Cambria Math" panose="02040503050406030204" pitchFamily="18" charset="0"/>
                            </a:rPr>
                            <m:t>𝒙</m:t>
                          </m:r>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r>
                            <a:rPr lang="en-US" altLang="zh-CN" b="1" i="1">
                              <a:solidFill>
                                <a:srgbClr val="FFC000"/>
                              </a:solidFill>
                              <a:latin typeface="Cambria Math" panose="02040503050406030204" pitchFamily="18" charset="0"/>
                            </a:rPr>
                            <m:t>)</m:t>
                          </m:r>
                        </m:e>
                        <m:sup>
                          <m:r>
                            <a:rPr lang="en-US" altLang="zh-CN" b="1" i="1">
                              <a:solidFill>
                                <a:srgbClr val="FFC000"/>
                              </a:solidFill>
                              <a:latin typeface="Cambria Math" panose="02040503050406030204" pitchFamily="18" charset="0"/>
                            </a:rPr>
                            <m:t>𝟐</m:t>
                          </m:r>
                        </m:sup>
                      </m:sSup>
                      <m:r>
                        <a:rPr lang="en-US" altLang="zh-CN" b="1" i="1">
                          <a:solidFill>
                            <a:srgbClr val="FFC000"/>
                          </a:solidFill>
                          <a:latin typeface="Cambria Math" panose="02040503050406030204" pitchFamily="18" charset="0"/>
                        </a:rPr>
                        <m:t>+⋯+</m:t>
                      </m:r>
                      <m:f>
                        <m:fPr>
                          <m:ctrlPr>
                            <a:rPr lang="zh-CN" altLang="zh-CN" b="1" i="1">
                              <a:solidFill>
                                <a:srgbClr val="FFC000"/>
                              </a:solidFill>
                              <a:latin typeface="Cambria Math" panose="02040503050406030204" pitchFamily="18" charset="0"/>
                            </a:rPr>
                          </m:ctrlPr>
                        </m:fPr>
                        <m:num>
                          <m:sSup>
                            <m:sSupPr>
                              <m:ctrlPr>
                                <a:rPr lang="zh-CN" altLang="zh-CN" b="1" i="1">
                                  <a:solidFill>
                                    <a:srgbClr val="FFC000"/>
                                  </a:solidFill>
                                  <a:latin typeface="Cambria Math" panose="02040503050406030204" pitchFamily="18" charset="0"/>
                                </a:rPr>
                              </m:ctrlPr>
                            </m:sSupPr>
                            <m:e>
                              <m:r>
                                <a:rPr lang="en-US" altLang="zh-CN" b="1" i="1">
                                  <a:solidFill>
                                    <a:srgbClr val="FFC000"/>
                                  </a:solidFill>
                                  <a:latin typeface="Cambria Math" panose="02040503050406030204" pitchFamily="18" charset="0"/>
                                </a:rPr>
                                <m:t>𝒇</m:t>
                              </m:r>
                            </m:e>
                            <m:sup>
                              <m:d>
                                <m:dPr>
                                  <m:ctrlPr>
                                    <a:rPr lang="zh-CN" altLang="zh-CN" b="1" i="1">
                                      <a:solidFill>
                                        <a:srgbClr val="FFC000"/>
                                      </a:solidFill>
                                      <a:latin typeface="Cambria Math" panose="02040503050406030204" pitchFamily="18" charset="0"/>
                                    </a:rPr>
                                  </m:ctrlPr>
                                </m:dPr>
                                <m:e>
                                  <m:r>
                                    <a:rPr lang="en-US" altLang="zh-CN" b="1" i="1">
                                      <a:solidFill>
                                        <a:srgbClr val="FFC000"/>
                                      </a:solidFill>
                                      <a:latin typeface="Cambria Math" panose="02040503050406030204" pitchFamily="18" charset="0"/>
                                    </a:rPr>
                                    <m:t>𝒏</m:t>
                                  </m:r>
                                </m:e>
                              </m:d>
                            </m:sup>
                          </m:sSup>
                          <m:d>
                            <m:dPr>
                              <m:ctrlPr>
                                <a:rPr lang="zh-CN" altLang="zh-CN" b="1" i="1">
                                  <a:solidFill>
                                    <a:srgbClr val="FFC000"/>
                                  </a:solidFill>
                                  <a:latin typeface="Cambria Math" panose="02040503050406030204" pitchFamily="18" charset="0"/>
                                </a:rPr>
                              </m:ctrlPr>
                            </m:dPr>
                            <m:e>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e>
                          </m:d>
                        </m:num>
                        <m:den>
                          <m:r>
                            <a:rPr lang="en-US" altLang="zh-CN" b="1" i="1">
                              <a:solidFill>
                                <a:srgbClr val="FFC000"/>
                              </a:solidFill>
                              <a:latin typeface="Cambria Math" panose="02040503050406030204" pitchFamily="18" charset="0"/>
                            </a:rPr>
                            <m:t>𝒏</m:t>
                          </m:r>
                          <m:r>
                            <a:rPr lang="en-US" altLang="zh-CN" b="1" i="1">
                              <a:solidFill>
                                <a:srgbClr val="FFC000"/>
                              </a:solidFill>
                              <a:latin typeface="Cambria Math" panose="02040503050406030204" pitchFamily="18" charset="0"/>
                            </a:rPr>
                            <m:t>!</m:t>
                          </m:r>
                        </m:den>
                      </m:f>
                      <m:sSup>
                        <m:sSupPr>
                          <m:ctrlPr>
                            <a:rPr lang="en-US" altLang="zh-CN" b="1" i="1" smtClean="0">
                              <a:solidFill>
                                <a:srgbClr val="FFC000"/>
                              </a:solidFill>
                              <a:latin typeface="Cambria Math" panose="02040503050406030204" pitchFamily="18" charset="0"/>
                            </a:rPr>
                          </m:ctrlPr>
                        </m:sSupPr>
                        <m:e>
                          <m:r>
                            <a:rPr lang="en-US" altLang="zh-CN" b="1" i="1">
                              <a:solidFill>
                                <a:srgbClr val="FFC000"/>
                              </a:solidFill>
                              <a:latin typeface="Cambria Math" panose="02040503050406030204" pitchFamily="18" charset="0"/>
                            </a:rPr>
                            <m:t>(</m:t>
                          </m:r>
                          <m:r>
                            <a:rPr lang="en-US" altLang="zh-CN" b="1" i="1">
                              <a:solidFill>
                                <a:srgbClr val="FFC000"/>
                              </a:solidFill>
                              <a:latin typeface="Cambria Math" panose="02040503050406030204" pitchFamily="18" charset="0"/>
                            </a:rPr>
                            <m:t>𝒙</m:t>
                          </m:r>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r>
                            <a:rPr lang="en-US" altLang="zh-CN" b="1" i="1">
                              <a:solidFill>
                                <a:srgbClr val="FFC000"/>
                              </a:solidFill>
                              <a:latin typeface="Cambria Math" panose="02040503050406030204" pitchFamily="18" charset="0"/>
                            </a:rPr>
                            <m:t>)</m:t>
                          </m:r>
                        </m:e>
                        <m:sup>
                          <m:r>
                            <a:rPr lang="en-US" altLang="zh-CN" b="1" i="1" smtClean="0">
                              <a:solidFill>
                                <a:srgbClr val="FFC000"/>
                              </a:solidFill>
                              <a:latin typeface="Cambria Math" panose="02040503050406030204" pitchFamily="18" charset="0"/>
                            </a:rPr>
                            <m:t>𝒏</m:t>
                          </m:r>
                        </m:sup>
                      </m:sSup>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𝑹</m:t>
                          </m:r>
                        </m:e>
                        <m:sub>
                          <m:r>
                            <a:rPr lang="en-US" altLang="zh-CN" b="1" i="1">
                              <a:solidFill>
                                <a:srgbClr val="FFC000"/>
                              </a:solidFill>
                              <a:latin typeface="Cambria Math" panose="02040503050406030204" pitchFamily="18" charset="0"/>
                            </a:rPr>
                            <m:t>𝒏</m:t>
                          </m:r>
                        </m:sub>
                      </m:sSub>
                      <m:r>
                        <a:rPr lang="en-US" altLang="zh-CN" b="1" i="1">
                          <a:solidFill>
                            <a:srgbClr val="FFC000"/>
                          </a:solidFill>
                          <a:latin typeface="Cambria Math" panose="02040503050406030204" pitchFamily="18" charset="0"/>
                        </a:rPr>
                        <m:t>(</m:t>
                      </m:r>
                      <m:r>
                        <a:rPr lang="en-US" altLang="zh-CN" b="1" i="1">
                          <a:solidFill>
                            <a:srgbClr val="FFC000"/>
                          </a:solidFill>
                          <a:latin typeface="Cambria Math" panose="02040503050406030204" pitchFamily="18" charset="0"/>
                        </a:rPr>
                        <m:t>𝒙</m:t>
                      </m:r>
                      <m:r>
                        <a:rPr lang="en-US" altLang="zh-CN" b="1" i="1">
                          <a:solidFill>
                            <a:srgbClr val="FFC000"/>
                          </a:solidFill>
                          <a:latin typeface="Cambria Math" panose="02040503050406030204" pitchFamily="18" charset="0"/>
                        </a:rPr>
                        <m:t>)</m:t>
                      </m:r>
                    </m:oMath>
                  </m:oMathPara>
                </a14:m>
                <a:endParaRPr lang="zh-CN" altLang="zh-CN" b="1">
                  <a:solidFill>
                    <a:srgbClr val="FFC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346281" y="5864677"/>
                <a:ext cx="11024083" cy="667555"/>
              </a:xfrm>
              <a:prstGeom prst="rect">
                <a:avLst/>
              </a:prstGeom>
              <a:blipFill rotWithShape="0">
                <a:blip r:embed="rId2"/>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453" y="1345096"/>
            <a:ext cx="3453434" cy="4199376"/>
          </a:xfrm>
          <a:prstGeom prst="rect">
            <a:avLst/>
          </a:prstGeom>
        </p:spPr>
      </p:pic>
      <p:sp>
        <p:nvSpPr>
          <p:cNvPr id="7" name="矩形 6"/>
          <p:cNvSpPr/>
          <p:nvPr/>
        </p:nvSpPr>
        <p:spPr>
          <a:xfrm>
            <a:off x="7668453" y="1185951"/>
            <a:ext cx="3541643" cy="4524315"/>
          </a:xfrm>
          <a:prstGeom prst="rect">
            <a:avLst/>
          </a:prstGeom>
          <a:solidFill>
            <a:schemeClr val="tx1"/>
          </a:solidFill>
        </p:spPr>
        <p:txBody>
          <a:bodyPr wrap="square">
            <a:spAutoFit/>
          </a:bodyPr>
          <a:lstStyle/>
          <a:p>
            <a:r>
              <a:rPr lang="en-US" altLang="zh-CN">
                <a:solidFill>
                  <a:srgbClr val="333333"/>
                </a:solidFill>
                <a:latin typeface="微软雅黑" panose="020B0503020204020204" pitchFamily="34" charset="-122"/>
                <a:ea typeface="微软雅黑" panose="020B0503020204020204" pitchFamily="34" charset="-122"/>
              </a:rPr>
              <a:t>18</a:t>
            </a:r>
            <a:r>
              <a:rPr lang="zh-CN" altLang="en-US">
                <a:solidFill>
                  <a:srgbClr val="333333"/>
                </a:solidFill>
                <a:latin typeface="微软雅黑" panose="020B0503020204020204" pitchFamily="34" charset="-122"/>
                <a:ea typeface="微软雅黑" panose="020B0503020204020204" pitchFamily="34" charset="-122"/>
              </a:rPr>
              <a:t>世纪早期</a:t>
            </a:r>
            <a:r>
              <a:rPr lang="zh-CN" altLang="en-US">
                <a:solidFill>
                  <a:srgbClr val="136EC2"/>
                </a:solidFill>
                <a:latin typeface="微软雅黑" panose="020B0503020204020204" pitchFamily="34" charset="-122"/>
                <a:ea typeface="微软雅黑" panose="020B0503020204020204" pitchFamily="34" charset="-122"/>
              </a:rPr>
              <a:t>英国</a:t>
            </a:r>
            <a:r>
              <a:rPr lang="zh-CN" altLang="en-US">
                <a:solidFill>
                  <a:srgbClr val="333333"/>
                </a:solidFill>
                <a:latin typeface="微软雅黑" panose="020B0503020204020204" pitchFamily="34" charset="-122"/>
                <a:ea typeface="微软雅黑" panose="020B0503020204020204" pitchFamily="34" charset="-122"/>
              </a:rPr>
              <a:t>牛顿学派最优秀代表人物之一的英国数学家泰勒（</a:t>
            </a:r>
            <a:r>
              <a:rPr lang="en-US" altLang="zh-CN">
                <a:solidFill>
                  <a:srgbClr val="333333"/>
                </a:solidFill>
                <a:latin typeface="微软雅黑" panose="020B0503020204020204" pitchFamily="34" charset="-122"/>
                <a:ea typeface="微软雅黑" panose="020B0503020204020204" pitchFamily="34" charset="-122"/>
              </a:rPr>
              <a:t>Brook Taylor</a:t>
            </a:r>
            <a:r>
              <a:rPr lang="zh-CN" altLang="en-US">
                <a:solidFill>
                  <a:srgbClr val="333333"/>
                </a:solidFill>
                <a:latin typeface="微软雅黑" panose="020B0503020204020204" pitchFamily="34" charset="-122"/>
                <a:ea typeface="微软雅黑" panose="020B0503020204020204" pitchFamily="34" charset="-122"/>
              </a:rPr>
              <a:t>），于</a:t>
            </a:r>
            <a:r>
              <a:rPr lang="en-US" altLang="zh-CN">
                <a:solidFill>
                  <a:srgbClr val="333333"/>
                </a:solidFill>
                <a:latin typeface="微软雅黑" panose="020B0503020204020204" pitchFamily="34" charset="-122"/>
                <a:ea typeface="微软雅黑" panose="020B0503020204020204" pitchFamily="34" charset="-122"/>
              </a:rPr>
              <a:t>1685</a:t>
            </a:r>
            <a:r>
              <a:rPr lang="zh-CN" altLang="en-US">
                <a:solidFill>
                  <a:srgbClr val="333333"/>
                </a:solidFill>
                <a:latin typeface="微软雅黑" panose="020B0503020204020204" pitchFamily="34" charset="-122"/>
                <a:ea typeface="微软雅黑" panose="020B0503020204020204" pitchFamily="34" charset="-122"/>
              </a:rPr>
              <a:t>年</a:t>
            </a:r>
            <a:r>
              <a:rPr lang="en-US" altLang="zh-CN">
                <a:solidFill>
                  <a:srgbClr val="333333"/>
                </a:solidFill>
                <a:latin typeface="微软雅黑" panose="020B0503020204020204" pitchFamily="34" charset="-122"/>
                <a:ea typeface="微软雅黑" panose="020B0503020204020204" pitchFamily="34" charset="-122"/>
              </a:rPr>
              <a:t>8</a:t>
            </a:r>
            <a:r>
              <a:rPr lang="zh-CN" altLang="en-US">
                <a:solidFill>
                  <a:srgbClr val="333333"/>
                </a:solidFill>
                <a:latin typeface="微软雅黑" panose="020B0503020204020204" pitchFamily="34" charset="-122"/>
                <a:ea typeface="微软雅黑" panose="020B0503020204020204" pitchFamily="34" charset="-122"/>
              </a:rPr>
              <a:t>月</a:t>
            </a:r>
            <a:r>
              <a:rPr lang="en-US" altLang="zh-CN">
                <a:solidFill>
                  <a:srgbClr val="333333"/>
                </a:solidFill>
                <a:latin typeface="微软雅黑" panose="020B0503020204020204" pitchFamily="34" charset="-122"/>
                <a:ea typeface="微软雅黑" panose="020B0503020204020204" pitchFamily="34" charset="-122"/>
              </a:rPr>
              <a:t>18</a:t>
            </a:r>
            <a:r>
              <a:rPr lang="zh-CN" altLang="en-US">
                <a:solidFill>
                  <a:srgbClr val="333333"/>
                </a:solidFill>
                <a:latin typeface="微软雅黑" panose="020B0503020204020204" pitchFamily="34" charset="-122"/>
                <a:ea typeface="微软雅黑" panose="020B0503020204020204" pitchFamily="34" charset="-122"/>
              </a:rPr>
              <a:t>日在英格兰德尔塞克斯郡的</a:t>
            </a:r>
            <a:r>
              <a:rPr lang="zh-CN" altLang="en-US">
                <a:solidFill>
                  <a:srgbClr val="136EC2"/>
                </a:solidFill>
                <a:latin typeface="微软雅黑" panose="020B0503020204020204" pitchFamily="34" charset="-122"/>
                <a:ea typeface="微软雅黑" panose="020B0503020204020204" pitchFamily="34" charset="-122"/>
              </a:rPr>
              <a:t>埃德蒙顿市</a:t>
            </a:r>
            <a:r>
              <a:rPr lang="zh-CN" altLang="en-US">
                <a:solidFill>
                  <a:srgbClr val="333333"/>
                </a:solidFill>
                <a:latin typeface="微软雅黑" panose="020B0503020204020204" pitchFamily="34" charset="-122"/>
                <a:ea typeface="微软雅黑" panose="020B0503020204020204" pitchFamily="34" charset="-122"/>
              </a:rPr>
              <a:t>出生。</a:t>
            </a:r>
            <a:r>
              <a:rPr lang="en-US" altLang="zh-CN">
                <a:solidFill>
                  <a:srgbClr val="333333"/>
                </a:solidFill>
                <a:latin typeface="微软雅黑" panose="020B0503020204020204" pitchFamily="34" charset="-122"/>
                <a:ea typeface="微软雅黑" panose="020B0503020204020204" pitchFamily="34" charset="-122"/>
              </a:rPr>
              <a:t>1701</a:t>
            </a:r>
            <a:r>
              <a:rPr lang="zh-CN" altLang="en-US">
                <a:solidFill>
                  <a:srgbClr val="333333"/>
                </a:solidFill>
                <a:latin typeface="微软雅黑" panose="020B0503020204020204" pitchFamily="34" charset="-122"/>
                <a:ea typeface="微软雅黑" panose="020B0503020204020204" pitchFamily="34" charset="-122"/>
              </a:rPr>
              <a:t>年，泰勒进</a:t>
            </a:r>
            <a:r>
              <a:rPr lang="zh-CN" altLang="en-US">
                <a:solidFill>
                  <a:srgbClr val="136EC2"/>
                </a:solidFill>
                <a:latin typeface="微软雅黑" panose="020B0503020204020204" pitchFamily="34" charset="-122"/>
                <a:ea typeface="微软雅黑" panose="020B0503020204020204" pitchFamily="34" charset="-122"/>
              </a:rPr>
              <a:t>剑桥大学</a:t>
            </a:r>
            <a:r>
              <a:rPr lang="zh-CN" altLang="en-US">
                <a:solidFill>
                  <a:srgbClr val="333333"/>
                </a:solidFill>
                <a:latin typeface="微软雅黑" panose="020B0503020204020204" pitchFamily="34" charset="-122"/>
                <a:ea typeface="微软雅黑" panose="020B0503020204020204" pitchFamily="34" charset="-122"/>
              </a:rPr>
              <a:t>的圣约翰学院学习。</a:t>
            </a:r>
            <a:r>
              <a:rPr lang="en-US" altLang="zh-CN">
                <a:solidFill>
                  <a:srgbClr val="333333"/>
                </a:solidFill>
                <a:latin typeface="微软雅黑" panose="020B0503020204020204" pitchFamily="34" charset="-122"/>
                <a:ea typeface="微软雅黑" panose="020B0503020204020204" pitchFamily="34" charset="-122"/>
              </a:rPr>
              <a:t>1709</a:t>
            </a:r>
            <a:r>
              <a:rPr lang="zh-CN" altLang="en-US">
                <a:solidFill>
                  <a:srgbClr val="333333"/>
                </a:solidFill>
                <a:latin typeface="微软雅黑" panose="020B0503020204020204" pitchFamily="34" charset="-122"/>
                <a:ea typeface="微软雅黑" panose="020B0503020204020204" pitchFamily="34" charset="-122"/>
              </a:rPr>
              <a:t>年后移居</a:t>
            </a:r>
            <a:r>
              <a:rPr lang="zh-CN" altLang="en-US">
                <a:solidFill>
                  <a:srgbClr val="136EC2"/>
                </a:solidFill>
                <a:latin typeface="微软雅黑" panose="020B0503020204020204" pitchFamily="34" charset="-122"/>
                <a:ea typeface="微软雅黑" panose="020B0503020204020204" pitchFamily="34" charset="-122"/>
              </a:rPr>
              <a:t>伦敦</a:t>
            </a:r>
            <a:r>
              <a:rPr lang="zh-CN" altLang="en-US">
                <a:solidFill>
                  <a:srgbClr val="333333"/>
                </a:solidFill>
                <a:latin typeface="微软雅黑" panose="020B0503020204020204" pitchFamily="34" charset="-122"/>
                <a:ea typeface="微软雅黑" panose="020B0503020204020204" pitchFamily="34" charset="-122"/>
              </a:rPr>
              <a:t>，获得法学学士学位。</a:t>
            </a:r>
            <a:r>
              <a:rPr lang="en-US" altLang="zh-CN">
                <a:solidFill>
                  <a:srgbClr val="333333"/>
                </a:solidFill>
                <a:latin typeface="微软雅黑" panose="020B0503020204020204" pitchFamily="34" charset="-122"/>
                <a:ea typeface="微软雅黑" panose="020B0503020204020204" pitchFamily="34" charset="-122"/>
              </a:rPr>
              <a:t>1712</a:t>
            </a:r>
            <a:r>
              <a:rPr lang="zh-CN" altLang="en-US">
                <a:solidFill>
                  <a:srgbClr val="333333"/>
                </a:solidFill>
                <a:latin typeface="微软雅黑" panose="020B0503020204020204" pitchFamily="34" charset="-122"/>
                <a:ea typeface="微软雅黑" panose="020B0503020204020204" pitchFamily="34" charset="-122"/>
              </a:rPr>
              <a:t>年当选为</a:t>
            </a:r>
            <a:r>
              <a:rPr lang="zh-CN" altLang="en-US">
                <a:solidFill>
                  <a:srgbClr val="136EC2"/>
                </a:solidFill>
                <a:latin typeface="微软雅黑" panose="020B0503020204020204" pitchFamily="34" charset="-122"/>
                <a:ea typeface="微软雅黑" panose="020B0503020204020204" pitchFamily="34" charset="-122"/>
              </a:rPr>
              <a:t>英国皇家学会</a:t>
            </a:r>
            <a:r>
              <a:rPr lang="zh-CN" altLang="en-US">
                <a:solidFill>
                  <a:srgbClr val="333333"/>
                </a:solidFill>
                <a:latin typeface="微软雅黑" panose="020B0503020204020204" pitchFamily="34" charset="-122"/>
                <a:ea typeface="微软雅黑" panose="020B0503020204020204" pitchFamily="34" charset="-122"/>
              </a:rPr>
              <a:t>会员，同年进入</a:t>
            </a:r>
            <a:r>
              <a:rPr lang="zh-CN" altLang="en-US">
                <a:solidFill>
                  <a:srgbClr val="0070C0"/>
                </a:solidFill>
                <a:latin typeface="微软雅黑" panose="020B0503020204020204" pitchFamily="34" charset="-122"/>
                <a:ea typeface="微软雅黑" panose="020B0503020204020204" pitchFamily="34" charset="-122"/>
              </a:rPr>
              <a:t>促裁牛顿和莱布尼兹发明微积分优先权争论的委员会</a:t>
            </a:r>
            <a:r>
              <a:rPr lang="zh-CN" altLang="en-US">
                <a:solidFill>
                  <a:srgbClr val="333333"/>
                </a:solidFill>
                <a:latin typeface="微软雅黑" panose="020B0503020204020204" pitchFamily="34" charset="-122"/>
                <a:ea typeface="微软雅黑" panose="020B0503020204020204" pitchFamily="34" charset="-122"/>
              </a:rPr>
              <a:t>。并于两年后获法学博士学位。从</a:t>
            </a:r>
            <a:r>
              <a:rPr lang="en-US" altLang="zh-CN">
                <a:solidFill>
                  <a:srgbClr val="333333"/>
                </a:solidFill>
                <a:latin typeface="微软雅黑" panose="020B0503020204020204" pitchFamily="34" charset="-122"/>
                <a:ea typeface="微软雅黑" panose="020B0503020204020204" pitchFamily="34" charset="-122"/>
              </a:rPr>
              <a:t>1714</a:t>
            </a:r>
            <a:r>
              <a:rPr lang="zh-CN" altLang="en-US">
                <a:solidFill>
                  <a:srgbClr val="333333"/>
                </a:solidFill>
                <a:latin typeface="微软雅黑" panose="020B0503020204020204" pitchFamily="34" charset="-122"/>
                <a:ea typeface="微软雅黑" panose="020B0503020204020204" pitchFamily="34" charset="-122"/>
              </a:rPr>
              <a:t>年起担任皇家学会第一秘书，</a:t>
            </a:r>
            <a:r>
              <a:rPr lang="en-US" altLang="zh-CN">
                <a:solidFill>
                  <a:srgbClr val="333333"/>
                </a:solidFill>
                <a:latin typeface="微软雅黑" panose="020B0503020204020204" pitchFamily="34" charset="-122"/>
                <a:ea typeface="微软雅黑" panose="020B0503020204020204" pitchFamily="34" charset="-122"/>
              </a:rPr>
              <a:t>1718</a:t>
            </a:r>
            <a:r>
              <a:rPr lang="zh-CN" altLang="en-US">
                <a:solidFill>
                  <a:srgbClr val="333333"/>
                </a:solidFill>
                <a:latin typeface="微软雅黑" panose="020B0503020204020204" pitchFamily="34" charset="-122"/>
                <a:ea typeface="微软雅黑" panose="020B0503020204020204" pitchFamily="34" charset="-122"/>
              </a:rPr>
              <a:t>年以健康为由辞去这一职务。</a:t>
            </a:r>
            <a:r>
              <a:rPr lang="en-US" altLang="zh-CN">
                <a:solidFill>
                  <a:srgbClr val="333333"/>
                </a:solidFill>
                <a:latin typeface="微软雅黑" panose="020B0503020204020204" pitchFamily="34" charset="-122"/>
                <a:ea typeface="微软雅黑" panose="020B0503020204020204" pitchFamily="34" charset="-122"/>
              </a:rPr>
              <a:t>1717</a:t>
            </a:r>
            <a:r>
              <a:rPr lang="zh-CN" altLang="en-US">
                <a:solidFill>
                  <a:srgbClr val="333333"/>
                </a:solidFill>
                <a:latin typeface="微软雅黑" panose="020B0503020204020204" pitchFamily="34" charset="-122"/>
                <a:ea typeface="微软雅黑" panose="020B0503020204020204" pitchFamily="34" charset="-122"/>
              </a:rPr>
              <a:t>年，他以泰勒定理求解了数值方程。最后在</a:t>
            </a:r>
            <a:r>
              <a:rPr lang="en-US" altLang="zh-CN">
                <a:solidFill>
                  <a:srgbClr val="333333"/>
                </a:solidFill>
                <a:latin typeface="微软雅黑" panose="020B0503020204020204" pitchFamily="34" charset="-122"/>
                <a:ea typeface="微软雅黑" panose="020B0503020204020204" pitchFamily="34" charset="-122"/>
              </a:rPr>
              <a:t>1731</a:t>
            </a:r>
            <a:r>
              <a:rPr lang="zh-CN" altLang="en-US">
                <a:solidFill>
                  <a:srgbClr val="333333"/>
                </a:solidFill>
                <a:latin typeface="微软雅黑" panose="020B0503020204020204" pitchFamily="34" charset="-122"/>
                <a:ea typeface="微软雅黑" panose="020B0503020204020204" pitchFamily="34" charset="-122"/>
              </a:rPr>
              <a:t>年</a:t>
            </a:r>
            <a:r>
              <a:rPr lang="en-US" altLang="zh-CN">
                <a:solidFill>
                  <a:srgbClr val="333333"/>
                </a:solidFill>
                <a:latin typeface="微软雅黑" panose="020B0503020204020204" pitchFamily="34" charset="-122"/>
                <a:ea typeface="微软雅黑" panose="020B0503020204020204" pitchFamily="34" charset="-122"/>
              </a:rPr>
              <a:t>12</a:t>
            </a:r>
            <a:r>
              <a:rPr lang="zh-CN" altLang="en-US">
                <a:solidFill>
                  <a:srgbClr val="333333"/>
                </a:solidFill>
                <a:latin typeface="微软雅黑" panose="020B0503020204020204" pitchFamily="34" charset="-122"/>
                <a:ea typeface="微软雅黑" panose="020B0503020204020204" pitchFamily="34" charset="-122"/>
              </a:rPr>
              <a:t>月</a:t>
            </a:r>
            <a:r>
              <a:rPr lang="en-US" altLang="zh-CN">
                <a:solidFill>
                  <a:srgbClr val="333333"/>
                </a:solidFill>
                <a:latin typeface="微软雅黑" panose="020B0503020204020204" pitchFamily="34" charset="-122"/>
                <a:ea typeface="微软雅黑" panose="020B0503020204020204" pitchFamily="34" charset="-122"/>
              </a:rPr>
              <a:t>29</a:t>
            </a:r>
            <a:r>
              <a:rPr lang="zh-CN" altLang="en-US">
                <a:solidFill>
                  <a:srgbClr val="333333"/>
                </a:solidFill>
                <a:latin typeface="微软雅黑" panose="020B0503020204020204" pitchFamily="34" charset="-122"/>
                <a:ea typeface="微软雅黑" panose="020B0503020204020204" pitchFamily="34" charset="-122"/>
              </a:rPr>
              <a:t>日于</a:t>
            </a:r>
            <a:r>
              <a:rPr lang="zh-CN" altLang="en-US">
                <a:solidFill>
                  <a:srgbClr val="136EC2"/>
                </a:solidFill>
                <a:latin typeface="微软雅黑" panose="020B0503020204020204" pitchFamily="34" charset="-122"/>
                <a:ea typeface="微软雅黑" panose="020B0503020204020204" pitchFamily="34" charset="-122"/>
              </a:rPr>
              <a:t>伦敦</a:t>
            </a:r>
            <a:r>
              <a:rPr lang="zh-CN" altLang="en-US">
                <a:solidFill>
                  <a:srgbClr val="333333"/>
                </a:solidFill>
                <a:latin typeface="微软雅黑" panose="020B0503020204020204" pitchFamily="34" charset="-122"/>
                <a:ea typeface="微软雅黑" panose="020B0503020204020204" pitchFamily="34" charset="-122"/>
              </a:rPr>
              <a:t>逝世。</a:t>
            </a: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585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常见函数的泰勒公式</a:t>
            </a:r>
            <a:endParaRPr lang="zh-CN" altLang="en-US"/>
          </a:p>
        </p:txBody>
      </p:sp>
      <p:sp>
        <p:nvSpPr>
          <p:cNvPr id="4" name="灯片编号占位符 3"/>
          <p:cNvSpPr>
            <a:spLocks noGrp="1"/>
          </p:cNvSpPr>
          <p:nvPr>
            <p:ph type="sldNum" sz="quarter" idx="12"/>
          </p:nvPr>
        </p:nvSpPr>
        <p:spPr/>
        <p:txBody>
          <a:bodyPr/>
          <a:lstStyle/>
          <a:p>
            <a:fld id="{ACCFE6EA-02AB-4AAF-A8F0-0ED45E438EB1}" type="slidenum">
              <a:rPr lang="zh-CN" altLang="en-US" smtClean="0"/>
              <a:pPr/>
              <a:t>12</a:t>
            </a:fld>
            <a:endParaRPr lang="zh-CN" altLang="en-US"/>
          </a:p>
        </p:txBody>
      </p:sp>
      <p:sp>
        <p:nvSpPr>
          <p:cNvPr id="5" name="Rectangle 1"/>
          <p:cNvSpPr>
            <a:spLocks noChangeArrowheads="1"/>
          </p:cNvSpPr>
          <p:nvPr/>
        </p:nvSpPr>
        <p:spPr bwMode="auto">
          <a:xfrm>
            <a:off x="345202" y="1244334"/>
            <a:ext cx="11498419" cy="53129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45720" rIns="91440" bIns="95220" numCol="1" anchor="ctr" anchorCtr="0" compatLnSpc="1">
            <a:prstTxWarp prst="textNoShape">
              <a:avLst/>
            </a:prstTxWarp>
            <a:spAutoFit/>
          </a:bodyPr>
          <a:lstStyle>
            <a:lvl1pPr indent="317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chemeClr val="bg1"/>
                </a:solidFill>
                <a:effectLst/>
                <a:cs typeface="Arial" panose="020B0604020202020204" pitchFamily="34" charset="0"/>
              </a:rPr>
              <a:t>常用函数的泰勒公式</a:t>
            </a:r>
            <a:endParaRPr kumimoji="0" lang="en-US" altLang="zh-CN" sz="2400" b="0" i="0" u="none" strike="noStrike" cap="none" normalizeH="0" baseline="0" smtClean="0">
              <a:ln>
                <a:noFill/>
              </a:ln>
              <a:solidFill>
                <a:schemeClr val="bg1"/>
              </a:solidFill>
              <a:effectLst/>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lang="en-US" altLang="zh-CN" sz="2400">
              <a:solidFill>
                <a:schemeClr val="bg1"/>
              </a:solidFill>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kumimoji="0" lang="en-US" altLang="zh-CN" sz="2400" b="0" i="0" u="none" strike="noStrike" cap="none" normalizeH="0" baseline="0" smtClean="0">
              <a:ln>
                <a:noFill/>
              </a:ln>
              <a:solidFill>
                <a:schemeClr val="bg1"/>
              </a:solidFill>
              <a:effectLst/>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lang="en-US" altLang="zh-CN" sz="2400">
              <a:solidFill>
                <a:schemeClr val="bg1"/>
              </a:solidFill>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kumimoji="0" lang="zh-CN" altLang="zh-CN" sz="2400" b="0" i="0" u="none" strike="noStrike" cap="none" normalizeH="0" baseline="0" smtClean="0">
              <a:ln>
                <a:noFill/>
              </a:ln>
              <a:solidFill>
                <a:schemeClr val="bg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chemeClr val="bg1"/>
                </a:solidFill>
                <a:effectLst/>
                <a:cs typeface="Arial" panose="020B0604020202020204" pitchFamily="34" charset="0"/>
              </a:rPr>
              <a:t>                                                                                                        </a:t>
            </a:r>
            <a:endParaRPr kumimoji="0" lang="zh-CN" altLang="zh-CN" sz="2400" b="0" i="0" u="none" strike="noStrike" cap="none" normalizeH="0" baseline="0" smtClean="0">
              <a:ln>
                <a:noFill/>
              </a:ln>
              <a:solidFill>
                <a:schemeClr val="bg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chemeClr val="bg1"/>
                </a:solidFill>
                <a:effectLst/>
                <a:cs typeface="Arial" panose="020B0604020202020204" pitchFamily="34" charset="0"/>
              </a:rPr>
              <a:t>                                                                                                      </a:t>
            </a:r>
            <a:endParaRPr kumimoji="0" lang="zh-CN" altLang="zh-CN" sz="2400" b="0" i="0" u="none" strike="noStrike" cap="none" normalizeH="0" baseline="0" smtClean="0">
              <a:ln>
                <a:noFill/>
              </a:ln>
              <a:solidFill>
                <a:schemeClr val="bg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chemeClr val="bg1"/>
                </a:solidFill>
                <a:effectLst/>
                <a:cs typeface="Arial" panose="020B0604020202020204" pitchFamily="34" charset="0"/>
              </a:rPr>
              <a:t>                                                                                              </a:t>
            </a:r>
            <a:endParaRPr kumimoji="0" lang="zh-CN" altLang="zh-CN" sz="2400" b="0" i="0" u="none" strike="noStrike" cap="none" normalizeH="0" baseline="0" smtClean="0">
              <a:ln>
                <a:noFill/>
              </a:ln>
              <a:solidFill>
                <a:schemeClr val="bg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chemeClr val="bg1"/>
                </a:solidFill>
                <a:effectLst/>
                <a:cs typeface="Arial" panose="020B0604020202020204" pitchFamily="34" charset="0"/>
              </a:rPr>
              <a:t>                                                                                                                                                                                </a:t>
            </a:r>
            <a:endParaRPr kumimoji="0" lang="zh-CN" altLang="zh-CN" sz="2400" b="0" i="0" u="none" strike="noStrike" cap="none" normalizeH="0" baseline="0" smtClean="0">
              <a:ln>
                <a:noFill/>
              </a:ln>
              <a:solidFill>
                <a:schemeClr val="bg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chemeClr val="bg1"/>
                </a:solidFill>
                <a:effectLst/>
                <a:cs typeface="Arial" panose="020B0604020202020204" pitchFamily="34" charset="0"/>
              </a:rPr>
              <a:t>                                                                                               </a:t>
            </a:r>
            <a:endParaRPr kumimoji="0" lang="zh-CN" altLang="zh-CN" sz="2400" b="0" i="0" u="none" strike="noStrike" cap="none" normalizeH="0" baseline="0" smtClean="0">
              <a:ln>
                <a:noFill/>
              </a:ln>
              <a:solidFill>
                <a:schemeClr val="bg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chemeClr val="bg1"/>
                </a:solidFill>
                <a:effectLst/>
                <a:cs typeface="Arial" panose="020B0604020202020204" pitchFamily="34" charset="0"/>
              </a:rPr>
              <a:t>                                                                                           </a:t>
            </a:r>
            <a:endParaRPr kumimoji="0" lang="zh-CN" altLang="zh-CN" sz="2400" b="0" i="0" u="none" strike="noStrike" cap="none" normalizeH="0" baseline="0" smtClean="0">
              <a:ln>
                <a:noFill/>
              </a:ln>
              <a:solidFill>
                <a:schemeClr val="bg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chemeClr val="bg1"/>
                </a:solidFill>
                <a:effectLst/>
                <a:cs typeface="Arial" panose="020B0604020202020204" pitchFamily="34" charset="0"/>
              </a:rPr>
              <a:t>                                                                                                                                                                              </a:t>
            </a:r>
          </a:p>
        </p:txBody>
      </p:sp>
      <p:pic>
        <p:nvPicPr>
          <p:cNvPr id="5122" name="Picture 2" descr="https://gss0.bdstatic.com/94o3dSag_xI4khGkpoWK1HF6hhy/baike/s%3D240/sign=af5105143cfae6cd08b4ac653fb30f9e/4bed2e738bd4b31cbf7b70988ed6277f9e2ff84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46" y="1679802"/>
            <a:ext cx="4980809" cy="72636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gss1.bdstatic.com/-vo3dSag_xI4khGkpoWK1HF6hhy/baike/s%3D235/sign=aa5a1804763e6709ba0042fc0ec69fb8/7a899e510fb30f244f7b0820c195d143ad4b03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623" y="2520771"/>
            <a:ext cx="3988386" cy="5940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gss0.bdstatic.com/-4o3dSag_xI4khGkpoWK1HF6hhy/baike/s%3D216/sign=010037de72899e517c8e3d1574a6d990/f9198618367adab47e17ff6082d4b31c8601e4c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623" y="3182701"/>
            <a:ext cx="3881458" cy="62894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https://gss1.bdstatic.com/-vo3dSag_xI4khGkpoWK1HF6hhy/baike/s%3D407/sign=299b9a25f91f3a295ec8d4ceae27bce3/d0c8a786c9177f3ec2c6c7f679cf3bc79e3d565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623" y="3847212"/>
            <a:ext cx="7346868" cy="6678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gss3.bdstatic.com/7Po3dSag_xI4khGkpoWK1HF6hhy/baike/s%3D217/sign=6137b9730533874498c5287d660fd937/b3b7d0a20cf431ad5cfca41a4236acaf2edd98e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623" y="4531812"/>
            <a:ext cx="3991944" cy="64386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https://gss2.bdstatic.com/9fo3dSag_xI4khGkpoWK1HF6hhy/baike/s%3D208/sign=f90c39d7be4543a9f11bfdcc26178a7b/03087bf40ad162d9b8c6853f18dfa9ec8a13cd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623" y="5290275"/>
            <a:ext cx="3896363" cy="6556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gss1.bdstatic.com/-vo3dSag_xI4khGkpoWK1HF6hhy/baike/s%3D403/sign=40cad0fa3001213fcb334fdc67e636f8/9358d109b3de9c821c821dac6581800a19d8432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623" y="5974995"/>
            <a:ext cx="6666150" cy="57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996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麦克劳林级数</a:t>
            </a:r>
            <a:endParaRPr lang="zh-CN" altLang="en-US"/>
          </a:p>
        </p:txBody>
      </p:sp>
      <p:sp>
        <p:nvSpPr>
          <p:cNvPr id="3" name="内容占位符 2"/>
          <p:cNvSpPr>
            <a:spLocks noGrp="1"/>
          </p:cNvSpPr>
          <p:nvPr>
            <p:ph idx="1"/>
          </p:nvPr>
        </p:nvSpPr>
        <p:spPr>
          <a:xfrm>
            <a:off x="1141413" y="1242205"/>
            <a:ext cx="10607764" cy="507082"/>
          </a:xfrm>
        </p:spPr>
        <p:txBody>
          <a:bodyPr>
            <a:normAutofit/>
          </a:bodyPr>
          <a:lstStyle/>
          <a:p>
            <a:r>
              <a:rPr lang="zh-CN" altLang="en-US" sz="2400">
                <a:effectLst/>
              </a:rPr>
              <a:t>在泰勒公式中，取</a:t>
            </a:r>
            <a:r>
              <a:rPr lang="en-US" altLang="zh-CN" sz="2400">
                <a:effectLst/>
              </a:rPr>
              <a:t>x</a:t>
            </a:r>
            <a:r>
              <a:rPr lang="en-US" altLang="zh-CN" sz="2400" baseline="-25000">
                <a:effectLst/>
              </a:rPr>
              <a:t>0</a:t>
            </a:r>
            <a:r>
              <a:rPr lang="en-US" altLang="zh-CN" sz="2400">
                <a:effectLst/>
              </a:rPr>
              <a:t>=0</a:t>
            </a:r>
            <a:r>
              <a:rPr lang="zh-CN" altLang="en-US" sz="2400">
                <a:effectLst/>
              </a:rPr>
              <a:t>，得到的</a:t>
            </a:r>
            <a:r>
              <a:rPr lang="zh-CN" altLang="en-US" sz="2400" smtClean="0">
                <a:effectLst/>
              </a:rPr>
              <a:t>级数</a:t>
            </a:r>
            <a:r>
              <a:rPr lang="zh-CN" altLang="en-US" sz="2400">
                <a:effectLst/>
              </a:rPr>
              <a:t>称为</a:t>
            </a:r>
            <a:r>
              <a:rPr lang="zh-CN" altLang="en-US" sz="2400" b="1">
                <a:solidFill>
                  <a:srgbClr val="FFFF00"/>
                </a:solidFill>
                <a:effectLst/>
              </a:rPr>
              <a:t>麦克劳林</a:t>
            </a:r>
            <a:r>
              <a:rPr lang="zh-CN" altLang="en-US" sz="2400" smtClean="0">
                <a:effectLst/>
              </a:rPr>
              <a:t>级数。</a:t>
            </a:r>
            <a:endParaRPr lang="zh-CN" altLang="en-US" sz="2400"/>
          </a:p>
        </p:txBody>
      </p:sp>
      <p:sp>
        <p:nvSpPr>
          <p:cNvPr id="4" name="灯片编号占位符 3"/>
          <p:cNvSpPr>
            <a:spLocks noGrp="1"/>
          </p:cNvSpPr>
          <p:nvPr>
            <p:ph type="sldNum" sz="quarter" idx="12"/>
          </p:nvPr>
        </p:nvSpPr>
        <p:spPr/>
        <p:txBody>
          <a:bodyPr/>
          <a:lstStyle/>
          <a:p>
            <a:fld id="{ACCFE6EA-02AB-4AAF-A8F0-0ED45E438EB1}" type="slidenum">
              <a:rPr lang="zh-CN" altLang="en-US" smtClean="0"/>
              <a:pPr/>
              <a:t>13</a:t>
            </a:fld>
            <a:endParaRPr lang="zh-CN" altLang="en-US"/>
          </a:p>
        </p:txBody>
      </p:sp>
      <p:sp>
        <p:nvSpPr>
          <p:cNvPr id="5" name="Rectangle 1"/>
          <p:cNvSpPr>
            <a:spLocks noChangeArrowheads="1"/>
          </p:cNvSpPr>
          <p:nvPr/>
        </p:nvSpPr>
        <p:spPr bwMode="auto">
          <a:xfrm>
            <a:off x="565220" y="2096006"/>
            <a:ext cx="10820998" cy="45742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95220" numCol="1" anchor="ctr" anchorCtr="0" compatLnSpc="1">
            <a:prstTxWarp prst="textNoShape">
              <a:avLst/>
            </a:prstTxWarp>
            <a:spAutoFit/>
          </a:bodyPr>
          <a:lstStyle>
            <a:lvl1pPr indent="317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指数函数</a:t>
            </a:r>
            <a:r>
              <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a:t>
            </a: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   </a:t>
            </a:r>
            <a:endParaRPr kumimoji="0" lang="zh-CN" altLang="zh-CN"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自然对数</a:t>
            </a:r>
            <a:r>
              <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a:t>
            </a: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   </a:t>
            </a:r>
            <a:endParaRPr kumimoji="0" lang="zh-CN" altLang="zh-CN"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几何级数</a:t>
            </a:r>
            <a:r>
              <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a:t>
            </a: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   </a:t>
            </a:r>
            <a:endParaRPr kumimoji="0" lang="zh-CN" altLang="zh-CN"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正弦函数</a:t>
            </a:r>
            <a:r>
              <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a:t>
            </a: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   </a:t>
            </a:r>
            <a:endParaRPr kumimoji="0" lang="zh-CN" altLang="zh-CN"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余弦函数</a:t>
            </a:r>
            <a:r>
              <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a:t>
            </a: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   </a:t>
            </a:r>
            <a:endParaRPr kumimoji="0" lang="zh-CN" altLang="zh-CN"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正切函数: </a:t>
            </a:r>
            <a:endPar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cs typeface="Arial" panose="020B0604020202020204" pitchFamily="34" charset="0"/>
              </a:rPr>
              <a:t>  </a:t>
            </a:r>
          </a:p>
        </p:txBody>
      </p:sp>
      <p:pic>
        <p:nvPicPr>
          <p:cNvPr id="4098" name="Picture 2" descr="https://gss0.bdstatic.com/94o3dSag_xI4khGkpoWK1HF6hhy/baike/s%3D77/sign=90db029e730e0cf3a4f74cfc0b46ea79/e1fe9925bc315c603421c4638cb1cb13485477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713" y="2133219"/>
            <a:ext cx="1086388" cy="67722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https://gss3.bdstatic.com/-Po3dSag_xI4khGkpoWK1HF6hhy/baike/s%3D275/sign=86750b0653da81cb4ae684ca6767d0a4/cefc1e178a82b901618b20c1718da9773912ef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142" y="2834139"/>
            <a:ext cx="3561626" cy="6346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gss2.bdstatic.com/9fo3dSag_xI4khGkpoWK1HF6hhy/baike/s%3D155/sign=b9ceb2bca08b87d65442af1a320a2860/91529822720e0cf3dd184e760b46f21fbf09aa4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141" y="3532677"/>
            <a:ext cx="2093268" cy="648238"/>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https://gss2.bdstatic.com/9fo3dSag_xI4khGkpoWK1HF6hhy/baike/s%3D212/sign=b80d5cf010dfa9ecf92e511650d2f754/2934349b033b5bb583341e1237d3d539b700bc7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5141" y="4206889"/>
            <a:ext cx="2798946" cy="6337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gss2.bdstatic.com/-fo3dSag_xI4khGkpoWK1HF6hhy/baike/s%3D177/sign=2c26002fd6ca7bcb797bc32889086b3f/64380cd7912397ddff6ca1e85882b2b7d1a287c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5141" y="4943316"/>
            <a:ext cx="2434451" cy="66019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https://gss0.bdstatic.com/-4o3dSag_xI4khGkpoWK1HF6hhy/baike/s%3D330/sign=8791ac8efadcd100c99cfe22428a47be/72f082025aafa40ff7adc85ea964034f79f019c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5141" y="5603506"/>
            <a:ext cx="4661415" cy="67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05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泰勒公式展开</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7500" lnSpcReduction="20000"/>
              </a:bodyPr>
              <a:lstStyle/>
              <a:p>
                <a:r>
                  <a:rPr lang="zh-CN" altLang="zh-CN">
                    <a:solidFill>
                      <a:srgbClr val="FFFF00"/>
                    </a:solidFill>
                    <a:effectLst/>
                  </a:rPr>
                  <a:t>若函数</a:t>
                </a:r>
                <a:r>
                  <a:rPr lang="en-US" altLang="zh-CN">
                    <a:solidFill>
                      <a:srgbClr val="FFFF00"/>
                    </a:solidFill>
                    <a:effectLst/>
                  </a:rPr>
                  <a:t>f(x)</a:t>
                </a:r>
                <a:r>
                  <a:rPr lang="zh-CN" altLang="zh-CN">
                    <a:solidFill>
                      <a:srgbClr val="FFFF00"/>
                    </a:solidFill>
                    <a:effectLst/>
                  </a:rPr>
                  <a:t>在包含</a:t>
                </a:r>
                <a:r>
                  <a:rPr lang="en-US" altLang="zh-CN">
                    <a:solidFill>
                      <a:srgbClr val="FFFF00"/>
                    </a:solidFill>
                    <a:effectLst/>
                  </a:rPr>
                  <a:t>x</a:t>
                </a:r>
                <a:r>
                  <a:rPr lang="en-US" altLang="zh-CN" baseline="-25000">
                    <a:solidFill>
                      <a:srgbClr val="FFFF00"/>
                    </a:solidFill>
                    <a:effectLst/>
                  </a:rPr>
                  <a:t>0</a:t>
                </a:r>
                <a:r>
                  <a:rPr lang="zh-CN" altLang="zh-CN">
                    <a:solidFill>
                      <a:srgbClr val="FFFF00"/>
                    </a:solidFill>
                    <a:effectLst/>
                  </a:rPr>
                  <a:t>的某个闭区间</a:t>
                </a:r>
                <a:r>
                  <a:rPr lang="en-US" altLang="zh-CN">
                    <a:solidFill>
                      <a:srgbClr val="FFFF00"/>
                    </a:solidFill>
                    <a:effectLst/>
                  </a:rPr>
                  <a:t>[a,b]</a:t>
                </a:r>
                <a:r>
                  <a:rPr lang="zh-CN" altLang="zh-CN">
                    <a:solidFill>
                      <a:srgbClr val="FFFF00"/>
                    </a:solidFill>
                    <a:effectLst/>
                  </a:rPr>
                  <a:t>上具有</a:t>
                </a:r>
                <a:r>
                  <a:rPr lang="en-US" altLang="zh-CN">
                    <a:solidFill>
                      <a:srgbClr val="FFFF00"/>
                    </a:solidFill>
                    <a:effectLst/>
                  </a:rPr>
                  <a:t>n</a:t>
                </a:r>
                <a:r>
                  <a:rPr lang="zh-CN" altLang="zh-CN">
                    <a:solidFill>
                      <a:srgbClr val="FFFF00"/>
                    </a:solidFill>
                    <a:effectLst/>
                  </a:rPr>
                  <a:t>阶导数，且在开区间</a:t>
                </a:r>
                <a:r>
                  <a:rPr lang="en-US" altLang="zh-CN">
                    <a:solidFill>
                      <a:srgbClr val="FFFF00"/>
                    </a:solidFill>
                    <a:effectLst/>
                  </a:rPr>
                  <a:t>(a,b)</a:t>
                </a:r>
                <a:r>
                  <a:rPr lang="zh-CN" altLang="zh-CN">
                    <a:solidFill>
                      <a:srgbClr val="FFFF00"/>
                    </a:solidFill>
                    <a:effectLst/>
                  </a:rPr>
                  <a:t>上具有</a:t>
                </a:r>
                <a:r>
                  <a:rPr lang="en-US" altLang="zh-CN">
                    <a:solidFill>
                      <a:srgbClr val="FFFF00"/>
                    </a:solidFill>
                    <a:effectLst/>
                  </a:rPr>
                  <a:t>(n+1)</a:t>
                </a:r>
                <a:r>
                  <a:rPr lang="zh-CN" altLang="zh-CN">
                    <a:solidFill>
                      <a:srgbClr val="FFFF00"/>
                    </a:solidFill>
                    <a:effectLst/>
                  </a:rPr>
                  <a:t>阶导数，则对闭区间</a:t>
                </a:r>
                <a:r>
                  <a:rPr lang="en-US" altLang="zh-CN">
                    <a:solidFill>
                      <a:srgbClr val="FFFF00"/>
                    </a:solidFill>
                    <a:effectLst/>
                  </a:rPr>
                  <a:t>[a,b]</a:t>
                </a:r>
                <a:r>
                  <a:rPr lang="zh-CN" altLang="zh-CN">
                    <a:solidFill>
                      <a:srgbClr val="FFFF00"/>
                    </a:solidFill>
                    <a:effectLst/>
                  </a:rPr>
                  <a:t>上任意一点</a:t>
                </a:r>
                <a:r>
                  <a:rPr lang="en-US" altLang="zh-CN">
                    <a:solidFill>
                      <a:srgbClr val="FFFF00"/>
                    </a:solidFill>
                    <a:effectLst/>
                  </a:rPr>
                  <a:t>x</a:t>
                </a:r>
                <a:r>
                  <a:rPr lang="zh-CN" altLang="zh-CN">
                    <a:solidFill>
                      <a:srgbClr val="FFFF00"/>
                    </a:solidFill>
                    <a:effectLst/>
                  </a:rPr>
                  <a:t>，上式成立</a:t>
                </a:r>
                <a:r>
                  <a:rPr lang="zh-CN" altLang="zh-CN">
                    <a:effectLst/>
                  </a:rPr>
                  <a:t>。其中，</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𝑅</m:t>
                        </m:r>
                      </m:e>
                      <m:sub>
                        <m:r>
                          <a:rPr lang="en-US" altLang="zh-CN" i="1">
                            <a:effectLst/>
                            <a:latin typeface="Cambria Math" panose="02040503050406030204" pitchFamily="18" charset="0"/>
                          </a:rPr>
                          <m:t>𝑛</m:t>
                        </m:r>
                      </m:sub>
                    </m:sSub>
                    <m:r>
                      <a:rPr lang="en-US" altLang="zh-CN" i="1">
                        <a:effectLst/>
                        <a:latin typeface="Cambria Math" panose="02040503050406030204" pitchFamily="18" charset="0"/>
                      </a:rPr>
                      <m:t>(</m:t>
                    </m:r>
                    <m:r>
                      <a:rPr lang="en-US" altLang="zh-CN" i="1">
                        <a:effectLst/>
                        <a:latin typeface="Cambria Math" panose="02040503050406030204" pitchFamily="18" charset="0"/>
                      </a:rPr>
                      <m:t>𝑥</m:t>
                    </m:r>
                    <m:r>
                      <a:rPr lang="en-US" altLang="zh-CN" i="1">
                        <a:effectLst/>
                        <a:latin typeface="Cambria Math" panose="02040503050406030204" pitchFamily="18" charset="0"/>
                      </a:rPr>
                      <m:t>)</m:t>
                    </m:r>
                  </m:oMath>
                </a14:m>
                <a:r>
                  <a:rPr lang="zh-CN" altLang="zh-CN">
                    <a:effectLst/>
                  </a:rPr>
                  <a:t>为泰勒公式的余项，是</a:t>
                </a:r>
                <a14:m>
                  <m:oMath xmlns:m="http://schemas.openxmlformats.org/officeDocument/2006/math">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e>
                      <m:sup>
                        <m:r>
                          <a:rPr lang="en-US" altLang="zh-CN" i="1">
                            <a:effectLst/>
                            <a:latin typeface="Cambria Math" panose="02040503050406030204" pitchFamily="18" charset="0"/>
                          </a:rPr>
                          <m:t>𝑛</m:t>
                        </m:r>
                      </m:sup>
                    </m:sSup>
                  </m:oMath>
                </a14:m>
                <a:r>
                  <a:rPr lang="zh-CN" altLang="zh-CN">
                    <a:effectLst/>
                  </a:rPr>
                  <a:t>的高阶无穷小。</a:t>
                </a:r>
              </a:p>
              <a:p>
                <a:r>
                  <a:rPr lang="zh-CN" altLang="zh-CN">
                    <a:effectLst/>
                  </a:rPr>
                  <a:t>泰勒定理开创了有限差分理论，使任何单变量函数都可展成幂级数；同时亦使泰勒成了</a:t>
                </a:r>
                <a:r>
                  <a:rPr lang="zh-CN" altLang="zh-CN">
                    <a:solidFill>
                      <a:srgbClr val="FFFF00"/>
                    </a:solidFill>
                    <a:effectLst/>
                  </a:rPr>
                  <a:t>有限差分理论</a:t>
                </a:r>
                <a:r>
                  <a:rPr lang="zh-CN" altLang="zh-CN">
                    <a:effectLst/>
                  </a:rPr>
                  <a:t>的奠基者</a:t>
                </a:r>
                <a:r>
                  <a:rPr lang="zh-CN" altLang="zh-CN" smtClean="0">
                    <a:effectLst/>
                  </a:rPr>
                  <a:t>。</a:t>
                </a:r>
                <a:endParaRPr lang="en-US" altLang="zh-CN" smtClean="0">
                  <a:effectLst/>
                </a:endParaRPr>
              </a:p>
              <a:p>
                <a:r>
                  <a:rPr lang="zh-CN" altLang="zh-CN">
                    <a:effectLst/>
                  </a:rPr>
                  <a:t>泰勒公式中的余项</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𝑅</m:t>
                        </m:r>
                      </m:e>
                      <m:sub>
                        <m:r>
                          <a:rPr lang="en-US" altLang="zh-CN" i="1">
                            <a:effectLst/>
                            <a:latin typeface="Cambria Math" panose="02040503050406030204" pitchFamily="18" charset="0"/>
                          </a:rPr>
                          <m:t>𝑛</m:t>
                        </m:r>
                      </m:sub>
                    </m:sSub>
                    <m:r>
                      <a:rPr lang="en-US" altLang="zh-CN" i="1">
                        <a:effectLst/>
                        <a:latin typeface="Cambria Math" panose="02040503050406030204" pitchFamily="18" charset="0"/>
                      </a:rPr>
                      <m:t>(</m:t>
                    </m:r>
                    <m:r>
                      <a:rPr lang="en-US" altLang="zh-CN" i="1">
                        <a:effectLst/>
                        <a:latin typeface="Cambria Math" panose="02040503050406030204" pitchFamily="18" charset="0"/>
                      </a:rPr>
                      <m:t>𝑥</m:t>
                    </m:r>
                    <m:r>
                      <a:rPr lang="en-US" altLang="zh-CN" i="1">
                        <a:effectLst/>
                        <a:latin typeface="Cambria Math" panose="02040503050406030204" pitchFamily="18" charset="0"/>
                      </a:rPr>
                      <m:t>)</m:t>
                    </m:r>
                  </m:oMath>
                </a14:m>
                <a:r>
                  <a:rPr lang="zh-CN" altLang="zh-CN">
                    <a:effectLst/>
                  </a:rPr>
                  <a:t>有多种表述，如下：</a:t>
                </a:r>
              </a:p>
              <a:p>
                <a:r>
                  <a:rPr lang="zh-CN" altLang="zh-CN" b="1">
                    <a:effectLst/>
                  </a:rPr>
                  <a:t>佩亚诺</a:t>
                </a:r>
                <a:r>
                  <a:rPr lang="en-US" altLang="zh-CN" b="1">
                    <a:effectLst/>
                  </a:rPr>
                  <a:t>(Peano</a:t>
                </a:r>
                <a:r>
                  <a:rPr lang="zh-CN" altLang="zh-CN" b="1">
                    <a:effectLst/>
                  </a:rPr>
                  <a:t>）余项：</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𝑅</m:t>
                        </m:r>
                      </m:e>
                      <m:sub>
                        <m:r>
                          <a:rPr lang="en-US" altLang="zh-CN" i="1">
                            <a:effectLst/>
                            <a:latin typeface="Cambria Math" panose="02040503050406030204" pitchFamily="18" charset="0"/>
                          </a:rPr>
                          <m:t>𝑛</m:t>
                        </m:r>
                      </m:sub>
                    </m:sSub>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r>
                      <a:rPr lang="en-US" altLang="zh-CN" i="1">
                        <a:effectLst/>
                        <a:latin typeface="Cambria Math" panose="02040503050406030204" pitchFamily="18" charset="0"/>
                      </a:rPr>
                      <m:t>=</m:t>
                    </m:r>
                    <m:r>
                      <a:rPr lang="en-US" altLang="zh-CN" i="1">
                        <a:effectLst/>
                        <a:latin typeface="Cambria Math" panose="02040503050406030204" pitchFamily="18" charset="0"/>
                      </a:rPr>
                      <m:t>𝑜</m:t>
                    </m:r>
                    <m:d>
                      <m:dPr>
                        <m:begChr m:val="["/>
                        <m:endChr m:val="]"/>
                        <m:ctrlPr>
                          <a:rPr lang="zh-CN" altLang="zh-CN" i="1">
                            <a:effectLst/>
                            <a:latin typeface="Cambria Math" panose="02040503050406030204" pitchFamily="18" charset="0"/>
                          </a:rPr>
                        </m:ctrlPr>
                      </m:dPr>
                      <m:e>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e>
                          <m:sup>
                            <m:r>
                              <a:rPr lang="en-US" altLang="zh-CN" i="1">
                                <a:effectLst/>
                                <a:latin typeface="Cambria Math" panose="02040503050406030204" pitchFamily="18" charset="0"/>
                              </a:rPr>
                              <m:t>𝑛</m:t>
                            </m:r>
                          </m:sup>
                        </m:sSup>
                      </m:e>
                    </m:d>
                  </m:oMath>
                </a14:m>
                <a:endParaRPr lang="zh-CN" altLang="zh-CN">
                  <a:effectLst/>
                </a:endParaRPr>
              </a:p>
              <a:p>
                <a:r>
                  <a:rPr lang="zh-CN" altLang="zh-CN" b="1">
                    <a:effectLst/>
                  </a:rPr>
                  <a:t>施勒米尔希</a:t>
                </a:r>
                <a:r>
                  <a:rPr lang="en-US" altLang="zh-CN" b="1">
                    <a:effectLst/>
                  </a:rPr>
                  <a:t>-</a:t>
                </a:r>
                <a:r>
                  <a:rPr lang="zh-CN" altLang="zh-CN" b="1">
                    <a:effectLst/>
                  </a:rPr>
                  <a:t>罗什</a:t>
                </a:r>
                <a:r>
                  <a:rPr lang="en-US" altLang="zh-CN" b="1">
                    <a:effectLst/>
                  </a:rPr>
                  <a:t>(Schlomilch-Roche</a:t>
                </a:r>
                <a:r>
                  <a:rPr lang="zh-CN" altLang="zh-CN" b="1">
                    <a:effectLst/>
                  </a:rPr>
                  <a:t>）余项：</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𝑅</m:t>
                        </m:r>
                      </m:e>
                      <m:sub>
                        <m:r>
                          <a:rPr lang="en-US" altLang="zh-CN" i="1">
                            <a:effectLst/>
                            <a:latin typeface="Cambria Math" panose="02040503050406030204" pitchFamily="18" charset="0"/>
                          </a:rPr>
                          <m:t>𝑛</m:t>
                        </m:r>
                      </m:sub>
                    </m:sSub>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𝑓</m:t>
                        </m:r>
                      </m:e>
                      <m:sup>
                        <m:r>
                          <a:rPr lang="en-US" altLang="zh-CN" i="1">
                            <a:effectLst/>
                            <a:latin typeface="Cambria Math" panose="02040503050406030204" pitchFamily="18" charset="0"/>
                          </a:rPr>
                          <m:t>(</m:t>
                        </m:r>
                        <m:r>
                          <a:rPr lang="en-US" altLang="zh-CN" i="1">
                            <a:effectLst/>
                            <a:latin typeface="Cambria Math" panose="02040503050406030204" pitchFamily="18" charset="0"/>
                          </a:rPr>
                          <m:t>𝑛</m:t>
                        </m:r>
                        <m:r>
                          <a:rPr lang="en-US" altLang="zh-CN" i="1">
                            <a:effectLst/>
                            <a:latin typeface="Cambria Math" panose="02040503050406030204" pitchFamily="18" charset="0"/>
                          </a:rPr>
                          <m:t>+1)</m:t>
                        </m:r>
                      </m:sup>
                    </m:sSup>
                    <m:d>
                      <m:dPr>
                        <m:begChr m:val="["/>
                        <m:endChr m:val="]"/>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r>
                          <a:rPr lang="en-US" altLang="zh-CN" i="1">
                            <a:effectLst/>
                            <a:latin typeface="Cambria Math" panose="02040503050406030204" pitchFamily="18" charset="0"/>
                          </a:rPr>
                          <m:t>𝜃</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e>
                    </m:d>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1−</m:t>
                                </m:r>
                                <m:r>
                                  <a:rPr lang="en-US" altLang="zh-CN" i="1">
                                    <a:effectLst/>
                                    <a:latin typeface="Cambria Math" panose="02040503050406030204" pitchFamily="18" charset="0"/>
                                  </a:rPr>
                                  <m:t>𝜃</m:t>
                                </m:r>
                              </m:e>
                            </m:d>
                          </m:e>
                          <m:sup>
                            <m:r>
                              <a:rPr lang="en-US" altLang="zh-CN" i="1">
                                <a:effectLst/>
                                <a:latin typeface="Cambria Math" panose="02040503050406030204" pitchFamily="18" charset="0"/>
                              </a:rPr>
                              <m:t>𝑛</m:t>
                            </m:r>
                            <m:r>
                              <a:rPr lang="en-US" altLang="zh-CN" i="1">
                                <a:effectLst/>
                                <a:latin typeface="Cambria Math" panose="02040503050406030204" pitchFamily="18" charset="0"/>
                              </a:rPr>
                              <m:t>+1−</m:t>
                            </m:r>
                            <m:r>
                              <a:rPr lang="en-US" altLang="zh-CN" i="1">
                                <a:effectLst/>
                                <a:latin typeface="Cambria Math" panose="02040503050406030204" pitchFamily="18" charset="0"/>
                              </a:rPr>
                              <m:t>𝑝</m:t>
                            </m:r>
                          </m:sup>
                        </m:sSup>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e>
                          <m:sup>
                            <m:r>
                              <a:rPr lang="en-US" altLang="zh-CN" i="1">
                                <a:effectLst/>
                                <a:latin typeface="Cambria Math" panose="02040503050406030204" pitchFamily="18" charset="0"/>
                              </a:rPr>
                              <m:t>𝑛</m:t>
                            </m:r>
                            <m:r>
                              <a:rPr lang="en-US" altLang="zh-CN" i="1">
                                <a:effectLst/>
                                <a:latin typeface="Cambria Math" panose="02040503050406030204" pitchFamily="18" charset="0"/>
                              </a:rPr>
                              <m:t>+1</m:t>
                            </m:r>
                          </m:sup>
                        </m:sSup>
                      </m:num>
                      <m:den>
                        <m:r>
                          <a:rPr lang="en-US" altLang="zh-CN" i="1">
                            <a:effectLst/>
                            <a:latin typeface="Cambria Math" panose="02040503050406030204" pitchFamily="18" charset="0"/>
                          </a:rPr>
                          <m:t>𝑛</m:t>
                        </m:r>
                        <m:r>
                          <a:rPr lang="en-US" altLang="zh-CN" i="1">
                            <a:effectLst/>
                            <a:latin typeface="Cambria Math" panose="02040503050406030204" pitchFamily="18" charset="0"/>
                          </a:rPr>
                          <m:t>!</m:t>
                        </m:r>
                        <m:r>
                          <a:rPr lang="en-US" altLang="zh-CN" i="1">
                            <a:effectLst/>
                            <a:latin typeface="Cambria Math" panose="02040503050406030204" pitchFamily="18" charset="0"/>
                          </a:rPr>
                          <m:t>𝑝</m:t>
                        </m:r>
                      </m:den>
                    </m:f>
                  </m:oMath>
                </a14:m>
                <a:endParaRPr lang="zh-CN" altLang="zh-CN">
                  <a:effectLst/>
                </a:endParaRPr>
              </a:p>
              <a:p>
                <a:r>
                  <a:rPr lang="zh-CN" altLang="zh-CN" b="1">
                    <a:effectLst/>
                  </a:rPr>
                  <a:t>拉格朗日（</a:t>
                </a:r>
                <a:r>
                  <a:rPr lang="en-US" altLang="zh-CN" b="1">
                    <a:effectLst/>
                  </a:rPr>
                  <a:t>Lagrange</a:t>
                </a:r>
                <a:r>
                  <a:rPr lang="zh-CN" altLang="zh-CN" b="1">
                    <a:effectLst/>
                  </a:rPr>
                  <a:t>）余项：</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𝑅</m:t>
                        </m:r>
                      </m:e>
                      <m:sub>
                        <m:r>
                          <a:rPr lang="en-US" altLang="zh-CN" i="1">
                            <a:effectLst/>
                            <a:latin typeface="Cambria Math" panose="02040503050406030204" pitchFamily="18" charset="0"/>
                          </a:rPr>
                          <m:t>𝑛</m:t>
                        </m:r>
                      </m:sub>
                    </m:sSub>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𝑓</m:t>
                        </m:r>
                      </m:e>
                      <m:sup>
                        <m:r>
                          <a:rPr lang="en-US" altLang="zh-CN" i="1">
                            <a:effectLst/>
                            <a:latin typeface="Cambria Math" panose="02040503050406030204" pitchFamily="18" charset="0"/>
                          </a:rPr>
                          <m:t>(</m:t>
                        </m:r>
                        <m:r>
                          <a:rPr lang="en-US" altLang="zh-CN" i="1">
                            <a:effectLst/>
                            <a:latin typeface="Cambria Math" panose="02040503050406030204" pitchFamily="18" charset="0"/>
                          </a:rPr>
                          <m:t>𝑛</m:t>
                        </m:r>
                        <m:r>
                          <a:rPr lang="en-US" altLang="zh-CN" i="1">
                            <a:effectLst/>
                            <a:latin typeface="Cambria Math" panose="02040503050406030204" pitchFamily="18" charset="0"/>
                          </a:rPr>
                          <m:t>+1)</m:t>
                        </m:r>
                      </m:sup>
                    </m:sSup>
                    <m:d>
                      <m:dPr>
                        <m:begChr m:val="["/>
                        <m:endChr m:val="]"/>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r>
                          <a:rPr lang="en-US" altLang="zh-CN" i="1">
                            <a:effectLst/>
                            <a:latin typeface="Cambria Math" panose="02040503050406030204" pitchFamily="18" charset="0"/>
                          </a:rPr>
                          <m:t>𝜃</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e>
                    </m:d>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e>
                          <m:sup>
                            <m:r>
                              <a:rPr lang="en-US" altLang="zh-CN" i="1">
                                <a:effectLst/>
                                <a:latin typeface="Cambria Math" panose="02040503050406030204" pitchFamily="18" charset="0"/>
                              </a:rPr>
                              <m:t>𝑛</m:t>
                            </m:r>
                            <m:r>
                              <a:rPr lang="en-US" altLang="zh-CN" i="1">
                                <a:effectLst/>
                                <a:latin typeface="Cambria Math" panose="02040503050406030204" pitchFamily="18" charset="0"/>
                              </a:rPr>
                              <m:t>+1</m:t>
                            </m:r>
                          </m:sup>
                        </m:sSup>
                      </m:num>
                      <m:den>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𝑛</m:t>
                            </m:r>
                            <m:r>
                              <a:rPr lang="en-US" altLang="zh-CN" i="1">
                                <a:effectLst/>
                                <a:latin typeface="Cambria Math" panose="02040503050406030204" pitchFamily="18" charset="0"/>
                              </a:rPr>
                              <m:t>+1</m:t>
                            </m:r>
                          </m:e>
                        </m:d>
                        <m:r>
                          <a:rPr lang="en-US" altLang="zh-CN" i="1">
                            <a:effectLst/>
                            <a:latin typeface="Cambria Math" panose="02040503050406030204" pitchFamily="18" charset="0"/>
                          </a:rPr>
                          <m:t>!</m:t>
                        </m:r>
                      </m:den>
                    </m:f>
                  </m:oMath>
                </a14:m>
                <a:endParaRPr lang="zh-CN" altLang="zh-CN">
                  <a:effectLst/>
                </a:endParaRPr>
              </a:p>
              <a:p>
                <a:r>
                  <a:rPr lang="zh-CN" altLang="zh-CN" b="1">
                    <a:effectLst/>
                  </a:rPr>
                  <a:t>柯西（</a:t>
                </a:r>
                <a:r>
                  <a:rPr lang="en-US" altLang="zh-CN" b="1">
                    <a:effectLst/>
                  </a:rPr>
                  <a:t>Cauchy</a:t>
                </a:r>
                <a:r>
                  <a:rPr lang="zh-CN" altLang="zh-CN" b="1">
                    <a:effectLst/>
                  </a:rPr>
                  <a:t>）余项：</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𝑅</m:t>
                        </m:r>
                      </m:e>
                      <m:sub>
                        <m:r>
                          <a:rPr lang="en-US" altLang="zh-CN" i="1">
                            <a:effectLst/>
                            <a:latin typeface="Cambria Math" panose="02040503050406030204" pitchFamily="18" charset="0"/>
                          </a:rPr>
                          <m:t>𝑛</m:t>
                        </m:r>
                      </m:sub>
                    </m:sSub>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𝑓</m:t>
                        </m:r>
                      </m:e>
                      <m:sup>
                        <m:r>
                          <a:rPr lang="en-US" altLang="zh-CN" i="1">
                            <a:effectLst/>
                            <a:latin typeface="Cambria Math" panose="02040503050406030204" pitchFamily="18" charset="0"/>
                          </a:rPr>
                          <m:t>(</m:t>
                        </m:r>
                        <m:r>
                          <a:rPr lang="en-US" altLang="zh-CN" i="1">
                            <a:effectLst/>
                            <a:latin typeface="Cambria Math" panose="02040503050406030204" pitchFamily="18" charset="0"/>
                          </a:rPr>
                          <m:t>𝑛</m:t>
                        </m:r>
                        <m:r>
                          <a:rPr lang="en-US" altLang="zh-CN" i="1">
                            <a:effectLst/>
                            <a:latin typeface="Cambria Math" panose="02040503050406030204" pitchFamily="18" charset="0"/>
                          </a:rPr>
                          <m:t>+1)</m:t>
                        </m:r>
                      </m:sup>
                    </m:sSup>
                    <m:d>
                      <m:dPr>
                        <m:begChr m:val="["/>
                        <m:endChr m:val="]"/>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r>
                          <a:rPr lang="en-US" altLang="zh-CN" i="1">
                            <a:effectLst/>
                            <a:latin typeface="Cambria Math" panose="02040503050406030204" pitchFamily="18" charset="0"/>
                          </a:rPr>
                          <m:t>𝜃</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e>
                    </m:d>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1−</m:t>
                                </m:r>
                                <m:r>
                                  <a:rPr lang="en-US" altLang="zh-CN" i="1">
                                    <a:effectLst/>
                                    <a:latin typeface="Cambria Math" panose="02040503050406030204" pitchFamily="18" charset="0"/>
                                  </a:rPr>
                                  <m:t>𝜃</m:t>
                                </m:r>
                              </m:e>
                            </m:d>
                          </m:e>
                          <m:sup>
                            <m:r>
                              <a:rPr lang="en-US" altLang="zh-CN" i="1">
                                <a:effectLst/>
                                <a:latin typeface="Cambria Math" panose="02040503050406030204" pitchFamily="18" charset="0"/>
                              </a:rPr>
                              <m:t>𝑛</m:t>
                            </m:r>
                          </m:sup>
                        </m:sSup>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e>
                          <m:sup>
                            <m:r>
                              <a:rPr lang="en-US" altLang="zh-CN" i="1">
                                <a:effectLst/>
                                <a:latin typeface="Cambria Math" panose="02040503050406030204" pitchFamily="18" charset="0"/>
                              </a:rPr>
                              <m:t>𝑛</m:t>
                            </m:r>
                            <m:r>
                              <a:rPr lang="en-US" altLang="zh-CN" i="1">
                                <a:effectLst/>
                                <a:latin typeface="Cambria Math" panose="02040503050406030204" pitchFamily="18" charset="0"/>
                              </a:rPr>
                              <m:t>+1</m:t>
                            </m:r>
                          </m:sup>
                        </m:sSup>
                      </m:num>
                      <m:den>
                        <m:r>
                          <a:rPr lang="en-US" altLang="zh-CN" i="1">
                            <a:effectLst/>
                            <a:latin typeface="Cambria Math" panose="02040503050406030204" pitchFamily="18" charset="0"/>
                          </a:rPr>
                          <m:t>𝑛</m:t>
                        </m:r>
                        <m:r>
                          <a:rPr lang="en-US" altLang="zh-CN" i="1">
                            <a:effectLst/>
                            <a:latin typeface="Cambria Math" panose="02040503050406030204" pitchFamily="18" charset="0"/>
                          </a:rPr>
                          <m:t>!</m:t>
                        </m:r>
                      </m:den>
                    </m:f>
                  </m:oMath>
                </a14:m>
                <a:endParaRPr lang="zh-CN" altLang="zh-CN">
                  <a:effectLst/>
                </a:endParaRPr>
              </a:p>
              <a:p>
                <a:r>
                  <a:rPr lang="zh-CN" altLang="zh-CN" b="1">
                    <a:effectLst/>
                  </a:rPr>
                  <a:t>积分余项：</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𝑅</m:t>
                        </m:r>
                      </m:e>
                      <m:sub>
                        <m:r>
                          <a:rPr lang="en-US" altLang="zh-CN" i="1">
                            <a:effectLst/>
                            <a:latin typeface="Cambria Math" panose="02040503050406030204" pitchFamily="18" charset="0"/>
                          </a:rPr>
                          <m:t>𝑛</m:t>
                        </m:r>
                      </m:sub>
                    </m:sSub>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−1</m:t>
                                </m:r>
                              </m:e>
                            </m:d>
                          </m:e>
                          <m:sup>
                            <m:r>
                              <a:rPr lang="en-US" altLang="zh-CN" i="1">
                                <a:effectLst/>
                                <a:latin typeface="Cambria Math" panose="02040503050406030204" pitchFamily="18" charset="0"/>
                              </a:rPr>
                              <m:t>𝑛</m:t>
                            </m:r>
                          </m:sup>
                        </m:sSup>
                      </m:num>
                      <m:den>
                        <m:r>
                          <a:rPr lang="en-US" altLang="zh-CN" i="1">
                            <a:effectLst/>
                            <a:latin typeface="Cambria Math" panose="02040503050406030204" pitchFamily="18" charset="0"/>
                          </a:rPr>
                          <m:t>𝑛</m:t>
                        </m:r>
                        <m:r>
                          <a:rPr lang="en-US" altLang="zh-CN" i="1">
                            <a:effectLst/>
                            <a:latin typeface="Cambria Math" panose="02040503050406030204" pitchFamily="18" charset="0"/>
                          </a:rPr>
                          <m:t>!</m:t>
                        </m:r>
                      </m:den>
                    </m:f>
                    <m:nary>
                      <m:naryPr>
                        <m:limLoc m:val="subSup"/>
                        <m:ctrlPr>
                          <a:rPr lang="zh-CN" altLang="zh-CN" i="1">
                            <a:effectLst/>
                            <a:latin typeface="Cambria Math" panose="02040503050406030204" pitchFamily="18" charset="0"/>
                          </a:rPr>
                        </m:ctrlPr>
                      </m:naryPr>
                      <m:sub>
                        <m:r>
                          <a:rPr lang="en-US" altLang="zh-CN" i="1">
                            <a:effectLst/>
                            <a:latin typeface="Cambria Math" panose="02040503050406030204" pitchFamily="18" charset="0"/>
                          </a:rPr>
                          <m:t>𝑎</m:t>
                        </m:r>
                      </m:sub>
                      <m:sup>
                        <m:r>
                          <a:rPr lang="en-US" altLang="zh-CN" i="1">
                            <a:effectLst/>
                            <a:latin typeface="Cambria Math" panose="02040503050406030204" pitchFamily="18" charset="0"/>
                          </a:rPr>
                          <m:t>𝑥</m:t>
                        </m:r>
                      </m:sup>
                      <m:e>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𝑡</m:t>
                                </m:r>
                                <m:r>
                                  <a:rPr lang="en-US" altLang="zh-CN" i="1">
                                    <a:effectLst/>
                                    <a:latin typeface="Cambria Math" panose="02040503050406030204" pitchFamily="18" charset="0"/>
                                  </a:rPr>
                                  <m:t>−</m:t>
                                </m:r>
                                <m:r>
                                  <a:rPr lang="en-US" altLang="zh-CN" i="1">
                                    <a:effectLst/>
                                    <a:latin typeface="Cambria Math" panose="02040503050406030204" pitchFamily="18" charset="0"/>
                                  </a:rPr>
                                  <m:t>𝑥</m:t>
                                </m:r>
                              </m:e>
                            </m:d>
                          </m:e>
                          <m:sup>
                            <m:r>
                              <a:rPr lang="en-US" altLang="zh-CN" i="1">
                                <a:effectLst/>
                                <a:latin typeface="Cambria Math" panose="02040503050406030204" pitchFamily="18" charset="0"/>
                              </a:rPr>
                              <m:t>𝑛</m:t>
                            </m:r>
                          </m:sup>
                        </m:sSup>
                      </m:e>
                    </m:nary>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𝑓</m:t>
                        </m:r>
                      </m:e>
                      <m:sup>
                        <m:r>
                          <a:rPr lang="en-US" altLang="zh-CN" i="1">
                            <a:effectLst/>
                            <a:latin typeface="Cambria Math" panose="02040503050406030204" pitchFamily="18" charset="0"/>
                          </a:rPr>
                          <m:t>𝑛</m:t>
                        </m:r>
                        <m:r>
                          <a:rPr lang="en-US" altLang="zh-CN" i="1">
                            <a:effectLst/>
                            <a:latin typeface="Cambria Math" panose="02040503050406030204" pitchFamily="18" charset="0"/>
                          </a:rPr>
                          <m:t>+1</m:t>
                        </m:r>
                      </m:sup>
                    </m:sSup>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𝑡</m:t>
                        </m:r>
                      </m:e>
                    </m:d>
                    <m:r>
                      <a:rPr lang="en-US" altLang="zh-CN" i="1">
                        <a:effectLst/>
                        <a:latin typeface="Cambria Math" panose="02040503050406030204" pitchFamily="18" charset="0"/>
                      </a:rPr>
                      <m:t>𝑑𝑡</m:t>
                    </m:r>
                  </m:oMath>
                </a14:m>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870" t="-342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14</a:t>
            </a:fld>
            <a:endParaRPr lang="zh-CN" altLang="en-US"/>
          </a:p>
        </p:txBody>
      </p:sp>
    </p:spTree>
    <p:extLst>
      <p:ext uri="{BB962C8B-B14F-4D97-AF65-F5344CB8AC3E}">
        <p14:creationId xmlns:p14="http://schemas.microsoft.com/office/powerpoint/2010/main" val="2899880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泰勒展开式的阶段与误差</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7500" lnSpcReduction="20000"/>
              </a:bodyPr>
              <a:lstStyle/>
              <a:p>
                <a:r>
                  <a:rPr lang="zh-CN" altLang="zh-CN">
                    <a:effectLst/>
                  </a:rPr>
                  <a:t>实际应用中，泰勒公式需要截断，只取有限项，一个函数的有限项的泰勒级数叫做泰勒展开式。泰勒公式的余项可以用于估算这种近似的误差</a:t>
                </a:r>
                <a:r>
                  <a:rPr lang="zh-CN" altLang="zh-CN" smtClean="0">
                    <a:effectLst/>
                  </a:rPr>
                  <a:t>。</a:t>
                </a:r>
                <a:endParaRPr lang="en-US" altLang="zh-CN" smtClean="0">
                  <a:effectLst/>
                </a:endParaRPr>
              </a:p>
              <a:p>
                <a14:m>
                  <m:oMath xmlns:m="http://schemas.openxmlformats.org/officeDocument/2006/math">
                    <m:r>
                      <a:rPr lang="en-US" altLang="zh-CN" b="1" i="1">
                        <a:solidFill>
                          <a:srgbClr val="FFC000"/>
                        </a:solidFill>
                        <a:latin typeface="Cambria Math" panose="02040503050406030204" pitchFamily="18" charset="0"/>
                      </a:rPr>
                      <m:t>𝒇</m:t>
                    </m:r>
                    <m:d>
                      <m:dPr>
                        <m:ctrlPr>
                          <a:rPr lang="zh-CN" altLang="zh-CN" b="1" i="1">
                            <a:solidFill>
                              <a:srgbClr val="FFC000"/>
                            </a:solidFill>
                            <a:latin typeface="Cambria Math" panose="02040503050406030204" pitchFamily="18" charset="0"/>
                          </a:rPr>
                        </m:ctrlPr>
                      </m:dPr>
                      <m:e>
                        <m:r>
                          <a:rPr lang="en-US" altLang="zh-CN" b="1" i="1">
                            <a:solidFill>
                              <a:srgbClr val="FFC000"/>
                            </a:solidFill>
                            <a:latin typeface="Cambria Math" panose="02040503050406030204" pitchFamily="18" charset="0"/>
                          </a:rPr>
                          <m:t>𝒙</m:t>
                        </m:r>
                      </m:e>
                    </m:d>
                    <m:r>
                      <a:rPr lang="en-US" altLang="zh-CN" b="1" i="1">
                        <a:solidFill>
                          <a:srgbClr val="FFC000"/>
                        </a:solidFill>
                        <a:latin typeface="Cambria Math" panose="02040503050406030204" pitchFamily="18" charset="0"/>
                      </a:rPr>
                      <m:t>=</m:t>
                    </m:r>
                    <m:f>
                      <m:fPr>
                        <m:ctrlPr>
                          <a:rPr lang="zh-CN" altLang="zh-CN" b="1" i="1">
                            <a:solidFill>
                              <a:srgbClr val="FFC000"/>
                            </a:solidFill>
                            <a:latin typeface="Cambria Math" panose="02040503050406030204" pitchFamily="18" charset="0"/>
                          </a:rPr>
                        </m:ctrlPr>
                      </m:fPr>
                      <m:num>
                        <m:r>
                          <a:rPr lang="en-US" altLang="zh-CN" b="1" i="1">
                            <a:solidFill>
                              <a:srgbClr val="FFC000"/>
                            </a:solidFill>
                            <a:latin typeface="Cambria Math" panose="02040503050406030204" pitchFamily="18" charset="0"/>
                          </a:rPr>
                          <m:t>𝒇</m:t>
                        </m:r>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r>
                          <a:rPr lang="en-US" altLang="zh-CN" b="1" i="1">
                            <a:solidFill>
                              <a:srgbClr val="FFC000"/>
                            </a:solidFill>
                            <a:latin typeface="Cambria Math" panose="02040503050406030204" pitchFamily="18" charset="0"/>
                          </a:rPr>
                          <m:t>)</m:t>
                        </m:r>
                      </m:num>
                      <m:den>
                        <m:r>
                          <a:rPr lang="en-US" altLang="zh-CN" b="1" i="1">
                            <a:solidFill>
                              <a:srgbClr val="FFC000"/>
                            </a:solidFill>
                            <a:latin typeface="Cambria Math" panose="02040503050406030204" pitchFamily="18" charset="0"/>
                          </a:rPr>
                          <m:t>𝟎</m:t>
                        </m:r>
                        <m:r>
                          <a:rPr lang="en-US" altLang="zh-CN" b="1" i="1">
                            <a:solidFill>
                              <a:srgbClr val="FFC000"/>
                            </a:solidFill>
                            <a:latin typeface="Cambria Math" panose="02040503050406030204" pitchFamily="18" charset="0"/>
                          </a:rPr>
                          <m:t>!</m:t>
                        </m:r>
                      </m:den>
                    </m:f>
                    <m:r>
                      <a:rPr lang="en-US" altLang="zh-CN" b="1" i="1">
                        <a:solidFill>
                          <a:srgbClr val="FFC000"/>
                        </a:solidFill>
                        <a:latin typeface="Cambria Math" panose="02040503050406030204" pitchFamily="18" charset="0"/>
                      </a:rPr>
                      <m:t>+</m:t>
                    </m:r>
                    <m:f>
                      <m:fPr>
                        <m:ctrlPr>
                          <a:rPr lang="zh-CN" altLang="zh-CN" b="1" i="1">
                            <a:solidFill>
                              <a:srgbClr val="FFC000"/>
                            </a:solidFill>
                            <a:latin typeface="Cambria Math" panose="02040503050406030204" pitchFamily="18" charset="0"/>
                          </a:rPr>
                        </m:ctrlPr>
                      </m:fPr>
                      <m:num>
                        <m:sSup>
                          <m:sSupPr>
                            <m:ctrlPr>
                              <a:rPr lang="zh-CN" altLang="zh-CN" b="1" i="1">
                                <a:solidFill>
                                  <a:srgbClr val="FFC000"/>
                                </a:solidFill>
                                <a:latin typeface="Cambria Math" panose="02040503050406030204" pitchFamily="18" charset="0"/>
                              </a:rPr>
                            </m:ctrlPr>
                          </m:sSupPr>
                          <m:e>
                            <m:r>
                              <a:rPr lang="en-US" altLang="zh-CN" b="1" i="1">
                                <a:solidFill>
                                  <a:srgbClr val="FFC000"/>
                                </a:solidFill>
                                <a:latin typeface="Cambria Math" panose="02040503050406030204" pitchFamily="18" charset="0"/>
                              </a:rPr>
                              <m:t>𝒇</m:t>
                            </m:r>
                          </m:e>
                          <m:sup>
                            <m:r>
                              <a:rPr lang="en-US" altLang="zh-CN" b="1" i="1">
                                <a:solidFill>
                                  <a:srgbClr val="FFC000"/>
                                </a:solidFill>
                                <a:latin typeface="Cambria Math" panose="02040503050406030204" pitchFamily="18" charset="0"/>
                              </a:rPr>
                              <m:t>′</m:t>
                            </m:r>
                          </m:sup>
                        </m:sSup>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r>
                          <a:rPr lang="en-US" altLang="zh-CN" b="1" i="1">
                            <a:solidFill>
                              <a:srgbClr val="FFC000"/>
                            </a:solidFill>
                            <a:latin typeface="Cambria Math" panose="02040503050406030204" pitchFamily="18" charset="0"/>
                          </a:rPr>
                          <m:t>)</m:t>
                        </m:r>
                      </m:num>
                      <m:den>
                        <m:r>
                          <a:rPr lang="en-US" altLang="zh-CN" b="1" i="1">
                            <a:solidFill>
                              <a:srgbClr val="FFC000"/>
                            </a:solidFill>
                            <a:latin typeface="Cambria Math" panose="02040503050406030204" pitchFamily="18" charset="0"/>
                          </a:rPr>
                          <m:t>𝟏</m:t>
                        </m:r>
                        <m:r>
                          <a:rPr lang="en-US" altLang="zh-CN" b="1" i="1">
                            <a:solidFill>
                              <a:srgbClr val="FFC000"/>
                            </a:solidFill>
                            <a:latin typeface="Cambria Math" panose="02040503050406030204" pitchFamily="18" charset="0"/>
                          </a:rPr>
                          <m:t>!</m:t>
                        </m:r>
                      </m:den>
                    </m:f>
                    <m:d>
                      <m:dPr>
                        <m:ctrlPr>
                          <a:rPr lang="zh-CN" altLang="zh-CN" b="1" i="1">
                            <a:solidFill>
                              <a:srgbClr val="FFC000"/>
                            </a:solidFill>
                            <a:latin typeface="Cambria Math" panose="02040503050406030204" pitchFamily="18" charset="0"/>
                          </a:rPr>
                        </m:ctrlPr>
                      </m:dPr>
                      <m:e>
                        <m:r>
                          <a:rPr lang="en-US" altLang="zh-CN" b="1" i="1">
                            <a:solidFill>
                              <a:srgbClr val="FFC000"/>
                            </a:solidFill>
                            <a:latin typeface="Cambria Math" panose="02040503050406030204" pitchFamily="18" charset="0"/>
                          </a:rPr>
                          <m:t>𝒙</m:t>
                        </m:r>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e>
                    </m:d>
                    <m:r>
                      <a:rPr lang="en-US" altLang="zh-CN" b="1" i="1">
                        <a:solidFill>
                          <a:srgbClr val="FFC000"/>
                        </a:solidFill>
                        <a:latin typeface="Cambria Math" panose="02040503050406030204" pitchFamily="18" charset="0"/>
                      </a:rPr>
                      <m:t>+</m:t>
                    </m:r>
                    <m:f>
                      <m:fPr>
                        <m:ctrlPr>
                          <a:rPr lang="zh-CN" altLang="zh-CN" b="1" i="1">
                            <a:solidFill>
                              <a:srgbClr val="FFC000"/>
                            </a:solidFill>
                            <a:latin typeface="Cambria Math" panose="02040503050406030204" pitchFamily="18" charset="0"/>
                          </a:rPr>
                        </m:ctrlPr>
                      </m:fPr>
                      <m:num>
                        <m:sSup>
                          <m:sSupPr>
                            <m:ctrlPr>
                              <a:rPr lang="zh-CN" altLang="zh-CN" b="1" i="1">
                                <a:solidFill>
                                  <a:srgbClr val="FFC000"/>
                                </a:solidFill>
                                <a:latin typeface="Cambria Math" panose="02040503050406030204" pitchFamily="18" charset="0"/>
                              </a:rPr>
                            </m:ctrlPr>
                          </m:sSupPr>
                          <m:e>
                            <m:r>
                              <a:rPr lang="en-US" altLang="zh-CN" b="1" i="1">
                                <a:solidFill>
                                  <a:srgbClr val="FFC000"/>
                                </a:solidFill>
                                <a:latin typeface="Cambria Math" panose="02040503050406030204" pitchFamily="18" charset="0"/>
                              </a:rPr>
                              <m:t>𝒇</m:t>
                            </m:r>
                          </m:e>
                          <m:sup>
                            <m:r>
                              <a:rPr lang="en-US" altLang="zh-CN" b="1" i="1">
                                <a:solidFill>
                                  <a:srgbClr val="FFC000"/>
                                </a:solidFill>
                                <a:latin typeface="Cambria Math" panose="02040503050406030204" pitchFamily="18" charset="0"/>
                              </a:rPr>
                              <m:t>′′</m:t>
                            </m:r>
                          </m:sup>
                        </m:sSup>
                        <m:d>
                          <m:dPr>
                            <m:ctrlPr>
                              <a:rPr lang="zh-CN" altLang="zh-CN" b="1" i="1">
                                <a:solidFill>
                                  <a:srgbClr val="FFC000"/>
                                </a:solidFill>
                                <a:latin typeface="Cambria Math" panose="02040503050406030204" pitchFamily="18" charset="0"/>
                              </a:rPr>
                            </m:ctrlPr>
                          </m:dPr>
                          <m:e>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e>
                        </m:d>
                      </m:num>
                      <m:den>
                        <m:r>
                          <a:rPr lang="en-US" altLang="zh-CN" b="1" i="1">
                            <a:solidFill>
                              <a:srgbClr val="FFC000"/>
                            </a:solidFill>
                            <a:latin typeface="Cambria Math" panose="02040503050406030204" pitchFamily="18" charset="0"/>
                          </a:rPr>
                          <m:t>𝟐</m:t>
                        </m:r>
                        <m:r>
                          <a:rPr lang="en-US" altLang="zh-CN" b="1" i="1">
                            <a:solidFill>
                              <a:srgbClr val="FFC000"/>
                            </a:solidFill>
                            <a:latin typeface="Cambria Math" panose="02040503050406030204" pitchFamily="18" charset="0"/>
                          </a:rPr>
                          <m:t>!</m:t>
                        </m:r>
                      </m:den>
                    </m:f>
                    <m:sSup>
                      <m:sSupPr>
                        <m:ctrlPr>
                          <a:rPr lang="zh-CN" altLang="zh-CN" b="1" i="1">
                            <a:solidFill>
                              <a:srgbClr val="FFC000"/>
                            </a:solidFill>
                            <a:latin typeface="Cambria Math" panose="02040503050406030204" pitchFamily="18" charset="0"/>
                          </a:rPr>
                        </m:ctrlPr>
                      </m:sSupPr>
                      <m:e>
                        <m:r>
                          <a:rPr lang="en-US" altLang="zh-CN" b="1" i="1">
                            <a:solidFill>
                              <a:srgbClr val="FFC000"/>
                            </a:solidFill>
                            <a:latin typeface="Cambria Math" panose="02040503050406030204" pitchFamily="18" charset="0"/>
                          </a:rPr>
                          <m:t>(</m:t>
                        </m:r>
                        <m:r>
                          <a:rPr lang="en-US" altLang="zh-CN" b="1" i="1">
                            <a:solidFill>
                              <a:srgbClr val="FFC000"/>
                            </a:solidFill>
                            <a:latin typeface="Cambria Math" panose="02040503050406030204" pitchFamily="18" charset="0"/>
                          </a:rPr>
                          <m:t>𝒙</m:t>
                        </m:r>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r>
                          <a:rPr lang="en-US" altLang="zh-CN" b="1" i="1">
                            <a:solidFill>
                              <a:srgbClr val="FFC000"/>
                            </a:solidFill>
                            <a:latin typeface="Cambria Math" panose="02040503050406030204" pitchFamily="18" charset="0"/>
                          </a:rPr>
                          <m:t>)</m:t>
                        </m:r>
                      </m:e>
                      <m:sup>
                        <m:r>
                          <a:rPr lang="en-US" altLang="zh-CN" b="1" i="1">
                            <a:solidFill>
                              <a:srgbClr val="FFC000"/>
                            </a:solidFill>
                            <a:latin typeface="Cambria Math" panose="02040503050406030204" pitchFamily="18" charset="0"/>
                          </a:rPr>
                          <m:t>𝟐</m:t>
                        </m:r>
                      </m:sup>
                    </m:sSup>
                    <m:r>
                      <a:rPr lang="en-US" altLang="zh-CN" b="1" i="1">
                        <a:solidFill>
                          <a:srgbClr val="FFC000"/>
                        </a:solidFill>
                        <a:latin typeface="Cambria Math" panose="02040503050406030204" pitchFamily="18" charset="0"/>
                      </a:rPr>
                      <m:t>+⋯+</m:t>
                    </m:r>
                    <m:f>
                      <m:fPr>
                        <m:ctrlPr>
                          <a:rPr lang="zh-CN" altLang="zh-CN" b="1" i="1">
                            <a:solidFill>
                              <a:srgbClr val="FFC000"/>
                            </a:solidFill>
                            <a:latin typeface="Cambria Math" panose="02040503050406030204" pitchFamily="18" charset="0"/>
                          </a:rPr>
                        </m:ctrlPr>
                      </m:fPr>
                      <m:num>
                        <m:sSup>
                          <m:sSupPr>
                            <m:ctrlPr>
                              <a:rPr lang="zh-CN" altLang="zh-CN" b="1" i="1">
                                <a:solidFill>
                                  <a:srgbClr val="FFC000"/>
                                </a:solidFill>
                                <a:latin typeface="Cambria Math" panose="02040503050406030204" pitchFamily="18" charset="0"/>
                              </a:rPr>
                            </m:ctrlPr>
                          </m:sSupPr>
                          <m:e>
                            <m:r>
                              <a:rPr lang="en-US" altLang="zh-CN" b="1" i="1">
                                <a:solidFill>
                                  <a:srgbClr val="FFC000"/>
                                </a:solidFill>
                                <a:latin typeface="Cambria Math" panose="02040503050406030204" pitchFamily="18" charset="0"/>
                              </a:rPr>
                              <m:t>𝒇</m:t>
                            </m:r>
                          </m:e>
                          <m:sup>
                            <m:d>
                              <m:dPr>
                                <m:ctrlPr>
                                  <a:rPr lang="zh-CN" altLang="zh-CN" b="1" i="1">
                                    <a:solidFill>
                                      <a:srgbClr val="FFC000"/>
                                    </a:solidFill>
                                    <a:latin typeface="Cambria Math" panose="02040503050406030204" pitchFamily="18" charset="0"/>
                                  </a:rPr>
                                </m:ctrlPr>
                              </m:dPr>
                              <m:e>
                                <m:r>
                                  <a:rPr lang="en-US" altLang="zh-CN" b="1" i="1">
                                    <a:solidFill>
                                      <a:srgbClr val="FFC000"/>
                                    </a:solidFill>
                                    <a:latin typeface="Cambria Math" panose="02040503050406030204" pitchFamily="18" charset="0"/>
                                  </a:rPr>
                                  <m:t>𝒏</m:t>
                                </m:r>
                              </m:e>
                            </m:d>
                          </m:sup>
                        </m:sSup>
                        <m:d>
                          <m:dPr>
                            <m:ctrlPr>
                              <a:rPr lang="zh-CN" altLang="zh-CN" b="1" i="1">
                                <a:solidFill>
                                  <a:srgbClr val="FFC000"/>
                                </a:solidFill>
                                <a:latin typeface="Cambria Math" panose="02040503050406030204" pitchFamily="18" charset="0"/>
                              </a:rPr>
                            </m:ctrlPr>
                          </m:dPr>
                          <m:e>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e>
                        </m:d>
                      </m:num>
                      <m:den>
                        <m:r>
                          <a:rPr lang="en-US" altLang="zh-CN" b="1" i="1">
                            <a:solidFill>
                              <a:srgbClr val="FFC000"/>
                            </a:solidFill>
                            <a:latin typeface="Cambria Math" panose="02040503050406030204" pitchFamily="18" charset="0"/>
                          </a:rPr>
                          <m:t>𝒏</m:t>
                        </m:r>
                        <m:r>
                          <a:rPr lang="en-US" altLang="zh-CN" b="1" i="1">
                            <a:solidFill>
                              <a:srgbClr val="FFC000"/>
                            </a:solidFill>
                            <a:latin typeface="Cambria Math" panose="02040503050406030204" pitchFamily="18" charset="0"/>
                          </a:rPr>
                          <m:t>!</m:t>
                        </m:r>
                      </m:den>
                    </m:f>
                    <m:sSup>
                      <m:sSupPr>
                        <m:ctrlPr>
                          <a:rPr lang="en-US" altLang="zh-CN" b="1" i="1">
                            <a:solidFill>
                              <a:srgbClr val="FFC000"/>
                            </a:solidFill>
                            <a:latin typeface="Cambria Math" panose="02040503050406030204" pitchFamily="18" charset="0"/>
                          </a:rPr>
                        </m:ctrlPr>
                      </m:sSupPr>
                      <m:e>
                        <m:r>
                          <a:rPr lang="en-US" altLang="zh-CN" b="1" i="1">
                            <a:solidFill>
                              <a:srgbClr val="FFC000"/>
                            </a:solidFill>
                            <a:latin typeface="Cambria Math" panose="02040503050406030204" pitchFamily="18" charset="0"/>
                          </a:rPr>
                          <m:t>(</m:t>
                        </m:r>
                        <m:r>
                          <a:rPr lang="en-US" altLang="zh-CN" b="1" i="1">
                            <a:solidFill>
                              <a:srgbClr val="FFC000"/>
                            </a:solidFill>
                            <a:latin typeface="Cambria Math" panose="02040503050406030204" pitchFamily="18" charset="0"/>
                          </a:rPr>
                          <m:t>𝒙</m:t>
                        </m:r>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𝒙</m:t>
                            </m:r>
                          </m:e>
                          <m:sub>
                            <m:r>
                              <a:rPr lang="en-US" altLang="zh-CN" b="1" i="1">
                                <a:solidFill>
                                  <a:srgbClr val="FFC000"/>
                                </a:solidFill>
                                <a:latin typeface="Cambria Math" panose="02040503050406030204" pitchFamily="18" charset="0"/>
                              </a:rPr>
                              <m:t>𝟎</m:t>
                            </m:r>
                          </m:sub>
                        </m:sSub>
                        <m:r>
                          <a:rPr lang="en-US" altLang="zh-CN" b="1" i="1">
                            <a:solidFill>
                              <a:srgbClr val="FFC000"/>
                            </a:solidFill>
                            <a:latin typeface="Cambria Math" panose="02040503050406030204" pitchFamily="18" charset="0"/>
                          </a:rPr>
                          <m:t>)</m:t>
                        </m:r>
                      </m:e>
                      <m:sup>
                        <m:r>
                          <a:rPr lang="en-US" altLang="zh-CN" b="1" i="1">
                            <a:solidFill>
                              <a:srgbClr val="FFC000"/>
                            </a:solidFill>
                            <a:latin typeface="Cambria Math" panose="02040503050406030204" pitchFamily="18" charset="0"/>
                          </a:rPr>
                          <m:t>𝒏</m:t>
                        </m:r>
                      </m:sup>
                    </m:sSup>
                    <m:r>
                      <a:rPr lang="en-US" altLang="zh-CN" b="1" i="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𝑹</m:t>
                        </m:r>
                      </m:e>
                      <m:sub>
                        <m:r>
                          <a:rPr lang="en-US" altLang="zh-CN" b="1" i="1">
                            <a:solidFill>
                              <a:srgbClr val="FFC000"/>
                            </a:solidFill>
                            <a:latin typeface="Cambria Math" panose="02040503050406030204" pitchFamily="18" charset="0"/>
                          </a:rPr>
                          <m:t>𝒏</m:t>
                        </m:r>
                      </m:sub>
                    </m:sSub>
                    <m:r>
                      <a:rPr lang="en-US" altLang="zh-CN" b="1" i="1">
                        <a:solidFill>
                          <a:srgbClr val="FFC000"/>
                        </a:solidFill>
                        <a:latin typeface="Cambria Math" panose="02040503050406030204" pitchFamily="18" charset="0"/>
                      </a:rPr>
                      <m:t>(</m:t>
                    </m:r>
                    <m:r>
                      <a:rPr lang="en-US" altLang="zh-CN" b="1" i="1">
                        <a:solidFill>
                          <a:srgbClr val="FFC000"/>
                        </a:solidFill>
                        <a:latin typeface="Cambria Math" panose="02040503050406030204" pitchFamily="18" charset="0"/>
                      </a:rPr>
                      <m:t>𝒙</m:t>
                    </m:r>
                    <m:r>
                      <a:rPr lang="en-US" altLang="zh-CN" b="1" i="1">
                        <a:solidFill>
                          <a:srgbClr val="FFC000"/>
                        </a:solidFill>
                        <a:latin typeface="Cambria Math" panose="02040503050406030204" pitchFamily="18" charset="0"/>
                      </a:rPr>
                      <m:t>)</m:t>
                    </m:r>
                  </m:oMath>
                </a14:m>
                <a:endParaRPr lang="zh-CN" altLang="zh-CN" b="1">
                  <a:solidFill>
                    <a:srgbClr val="FFC000"/>
                  </a:solidFill>
                </a:endParaRPr>
              </a:p>
              <a:p>
                <a:r>
                  <a:rPr lang="zh-CN" altLang="en-US" smtClean="0">
                    <a:effectLst/>
                  </a:rPr>
                  <a:t>近似计算：</a:t>
                </a:r>
                <a:endParaRPr lang="zh-CN" altLang="zh-CN">
                  <a:effectLst/>
                </a:endParaRPr>
              </a:p>
              <a:p>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r>
                      <a:rPr lang="en-US" altLang="zh-CN" i="1" smtClean="0">
                        <a:effectLst/>
                        <a:latin typeface="Cambria Math" panose="02040503050406030204" pitchFamily="18" charset="0"/>
                        <a:ea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𝑓</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num>
                      <m:den>
                        <m:r>
                          <a:rPr lang="en-US" altLang="zh-CN" i="1">
                            <a:effectLst/>
                            <a:latin typeface="Cambria Math" panose="02040503050406030204" pitchFamily="18" charset="0"/>
                          </a:rPr>
                          <m:t>0!</m:t>
                        </m:r>
                      </m:den>
                    </m:f>
                  </m:oMath>
                </a14:m>
                <a:endParaRPr lang="en-US" altLang="zh-CN" smtClean="0"/>
              </a:p>
              <a:p>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r>
                      <a:rPr lang="en-US" altLang="zh-CN" i="1">
                        <a:effectLst/>
                        <a:latin typeface="Cambria Math" panose="02040503050406030204" pitchFamily="18" charset="0"/>
                        <a:ea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𝑓</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num>
                      <m:den>
                        <m:r>
                          <a:rPr lang="en-US" altLang="zh-CN" i="1">
                            <a:effectLst/>
                            <a:latin typeface="Cambria Math" panose="02040503050406030204" pitchFamily="18" charset="0"/>
                          </a:rPr>
                          <m:t>0!</m:t>
                        </m:r>
                      </m:den>
                    </m:f>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𝑓</m:t>
                            </m:r>
                          </m:e>
                          <m:sup>
                            <m:r>
                              <a:rPr lang="en-US" altLang="zh-CN" i="1">
                                <a:effectLst/>
                                <a:latin typeface="Cambria Math" panose="02040503050406030204" pitchFamily="18" charset="0"/>
                              </a:rPr>
                              <m:t>′</m:t>
                            </m:r>
                          </m:sup>
                        </m:sSup>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num>
                      <m:den>
                        <m:r>
                          <a:rPr lang="en-US" altLang="zh-CN" i="1">
                            <a:effectLst/>
                            <a:latin typeface="Cambria Math" panose="02040503050406030204" pitchFamily="18" charset="0"/>
                          </a:rPr>
                          <m:t>1!</m:t>
                        </m:r>
                      </m:den>
                    </m:f>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oMath>
                </a14:m>
                <a:endParaRPr lang="en-US" altLang="zh-CN" smtClean="0"/>
              </a:p>
              <a:p>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r>
                      <a:rPr lang="en-US" altLang="zh-CN" i="1">
                        <a:effectLst/>
                        <a:latin typeface="Cambria Math" panose="02040503050406030204" pitchFamily="18" charset="0"/>
                        <a:ea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𝑓</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num>
                      <m:den>
                        <m:r>
                          <a:rPr lang="en-US" altLang="zh-CN" i="1">
                            <a:effectLst/>
                            <a:latin typeface="Cambria Math" panose="02040503050406030204" pitchFamily="18" charset="0"/>
                          </a:rPr>
                          <m:t>0!</m:t>
                        </m:r>
                      </m:den>
                    </m:f>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𝑓</m:t>
                            </m:r>
                          </m:e>
                          <m:sup>
                            <m:r>
                              <a:rPr lang="en-US" altLang="zh-CN" i="1">
                                <a:effectLst/>
                                <a:latin typeface="Cambria Math" panose="02040503050406030204" pitchFamily="18" charset="0"/>
                              </a:rPr>
                              <m:t>′</m:t>
                            </m:r>
                          </m:sup>
                        </m:sSup>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num>
                      <m:den>
                        <m:r>
                          <a:rPr lang="en-US" altLang="zh-CN" i="1">
                            <a:effectLst/>
                            <a:latin typeface="Cambria Math" panose="02040503050406030204" pitchFamily="18" charset="0"/>
                          </a:rPr>
                          <m:t>1!</m:t>
                        </m:r>
                      </m:den>
                    </m:f>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𝑓</m:t>
                            </m:r>
                          </m:e>
                          <m:sup>
                            <m:r>
                              <a:rPr lang="en-US" altLang="zh-CN" i="1">
                                <a:effectLst/>
                                <a:latin typeface="Cambria Math" panose="02040503050406030204" pitchFamily="18" charset="0"/>
                              </a:rPr>
                              <m:t>′′</m:t>
                            </m:r>
                          </m:sup>
                        </m:sSup>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num>
                      <m:den>
                        <m:r>
                          <a:rPr lang="en-US" altLang="zh-CN" i="1">
                            <a:effectLst/>
                            <a:latin typeface="Cambria Math" panose="02040503050406030204" pitchFamily="18" charset="0"/>
                          </a:rPr>
                          <m:t>2!</m:t>
                        </m:r>
                      </m:den>
                    </m:f>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e>
                      <m:sup>
                        <m:r>
                          <a:rPr lang="en-US" altLang="zh-CN" i="1">
                            <a:effectLst/>
                            <a:latin typeface="Cambria Math" panose="02040503050406030204" pitchFamily="18" charset="0"/>
                          </a:rPr>
                          <m:t>2</m:t>
                        </m:r>
                      </m:sup>
                    </m:sSup>
                  </m:oMath>
                </a14:m>
                <a:endParaRPr lang="en-US" altLang="zh-CN" smtClean="0"/>
              </a:p>
              <a:p>
                <a:endParaRPr lang="en-US" altLang="zh-CN"/>
              </a:p>
              <a:p>
                <a:r>
                  <a:rPr lang="zh-CN" altLang="en-US" smtClean="0"/>
                  <a:t>以上三个截断表达式的精度从上到下依次增加，误差逐渐减少。</a:t>
                </a:r>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870" t="-3200" r="-150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15</a:t>
            </a:fld>
            <a:endParaRPr lang="zh-CN" altLang="en-US"/>
          </a:p>
        </p:txBody>
      </p:sp>
    </p:spTree>
    <p:extLst>
      <p:ext uri="{BB962C8B-B14F-4D97-AF65-F5344CB8AC3E}">
        <p14:creationId xmlns:p14="http://schemas.microsoft.com/office/powerpoint/2010/main" val="3164870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泰勒展开式近似的条件</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37323" y="1242205"/>
                <a:ext cx="5756088" cy="5262112"/>
              </a:xfrm>
            </p:spPr>
            <p:txBody>
              <a:bodyPr>
                <a:noAutofit/>
              </a:bodyPr>
              <a:lstStyle/>
              <a:p>
                <a14:m>
                  <m:oMath xmlns:m="http://schemas.openxmlformats.org/officeDocument/2006/math">
                    <m:r>
                      <a:rPr lang="en-US" altLang="zh-CN" sz="2400" b="1" i="1">
                        <a:solidFill>
                          <a:srgbClr val="FFC000"/>
                        </a:solidFill>
                        <a:latin typeface="Cambria Math" panose="02040503050406030204" pitchFamily="18" charset="0"/>
                      </a:rPr>
                      <m:t>𝒙</m:t>
                    </m:r>
                    <m:r>
                      <a:rPr lang="en-US" altLang="zh-CN" sz="2400" b="1" i="1">
                        <a:solidFill>
                          <a:srgbClr val="FFC000"/>
                        </a:solidFill>
                        <a:latin typeface="Cambria Math" panose="02040503050406030204" pitchFamily="18" charset="0"/>
                      </a:rPr>
                      <m:t>−</m:t>
                    </m:r>
                    <m:sSub>
                      <m:sSubPr>
                        <m:ctrlPr>
                          <a:rPr lang="zh-CN" altLang="zh-CN" sz="2400" b="1" i="1">
                            <a:solidFill>
                              <a:srgbClr val="FFC000"/>
                            </a:solidFill>
                            <a:latin typeface="Cambria Math" panose="02040503050406030204" pitchFamily="18" charset="0"/>
                          </a:rPr>
                        </m:ctrlPr>
                      </m:sSubPr>
                      <m:e>
                        <m:r>
                          <a:rPr lang="en-US" altLang="zh-CN" sz="2400" b="1" i="1">
                            <a:solidFill>
                              <a:srgbClr val="FFC000"/>
                            </a:solidFill>
                            <a:latin typeface="Cambria Math" panose="02040503050406030204" pitchFamily="18" charset="0"/>
                          </a:rPr>
                          <m:t>𝒙</m:t>
                        </m:r>
                      </m:e>
                      <m:sub>
                        <m:r>
                          <a:rPr lang="en-US" altLang="zh-CN" sz="2400" b="1" i="1">
                            <a:solidFill>
                              <a:srgbClr val="FFC000"/>
                            </a:solidFill>
                            <a:latin typeface="Cambria Math" panose="02040503050406030204" pitchFamily="18" charset="0"/>
                          </a:rPr>
                          <m:t>𝟎</m:t>
                        </m:r>
                      </m:sub>
                    </m:sSub>
                  </m:oMath>
                </a14:m>
                <a:r>
                  <a:rPr lang="zh-CN" altLang="en-US" sz="2400" smtClean="0"/>
                  <a:t>足够小，具体的标准要与物理问题相关联来判定。</a:t>
                </a:r>
                <a:endParaRPr lang="en-US" altLang="zh-CN" sz="2400" smtClean="0"/>
              </a:p>
              <a:p>
                <a14:m>
                  <m:oMath xmlns:m="http://schemas.openxmlformats.org/officeDocument/2006/math">
                    <m:r>
                      <a:rPr lang="en-US" altLang="zh-CN" sz="2400" b="1" i="1">
                        <a:solidFill>
                          <a:srgbClr val="FFC000"/>
                        </a:solidFill>
                        <a:latin typeface="Cambria Math" panose="02040503050406030204" pitchFamily="18" charset="0"/>
                      </a:rPr>
                      <m:t>𝒙</m:t>
                    </m:r>
                    <m:r>
                      <a:rPr lang="en-US" altLang="zh-CN" sz="2400" b="1" i="1">
                        <a:solidFill>
                          <a:srgbClr val="FFC000"/>
                        </a:solidFill>
                        <a:latin typeface="Cambria Math" panose="02040503050406030204" pitchFamily="18" charset="0"/>
                      </a:rPr>
                      <m:t>−</m:t>
                    </m:r>
                    <m:sSub>
                      <m:sSubPr>
                        <m:ctrlPr>
                          <a:rPr lang="zh-CN" altLang="zh-CN" sz="2400" b="1" i="1">
                            <a:solidFill>
                              <a:srgbClr val="FFC000"/>
                            </a:solidFill>
                            <a:latin typeface="Cambria Math" panose="02040503050406030204" pitchFamily="18" charset="0"/>
                          </a:rPr>
                        </m:ctrlPr>
                      </m:sSubPr>
                      <m:e>
                        <m:r>
                          <a:rPr lang="en-US" altLang="zh-CN" sz="2400" b="1" i="1">
                            <a:solidFill>
                              <a:srgbClr val="FFC000"/>
                            </a:solidFill>
                            <a:latin typeface="Cambria Math" panose="02040503050406030204" pitchFamily="18" charset="0"/>
                          </a:rPr>
                          <m:t>𝒙</m:t>
                        </m:r>
                      </m:e>
                      <m:sub>
                        <m:r>
                          <a:rPr lang="en-US" altLang="zh-CN" sz="2400" b="1" i="1">
                            <a:solidFill>
                              <a:srgbClr val="FFC000"/>
                            </a:solidFill>
                            <a:latin typeface="Cambria Math" panose="02040503050406030204" pitchFamily="18" charset="0"/>
                          </a:rPr>
                          <m:t>𝟎</m:t>
                        </m:r>
                      </m:sub>
                    </m:sSub>
                  </m:oMath>
                </a14:m>
                <a:r>
                  <a:rPr lang="zh-CN" altLang="en-US" sz="2400" smtClean="0"/>
                  <a:t>或者</a:t>
                </a:r>
                <a14:m>
                  <m:oMath xmlns:m="http://schemas.openxmlformats.org/officeDocument/2006/math">
                    <m:r>
                      <a:rPr lang="zh-CN" altLang="en-US" sz="2400" i="1" smtClean="0">
                        <a:latin typeface="Cambria Math" panose="02040503050406030204" pitchFamily="18" charset="0"/>
                      </a:rPr>
                      <m:t>∆</m:t>
                    </m:r>
                    <m:r>
                      <m:rPr>
                        <m:sty m:val="p"/>
                      </m:rPr>
                      <a:rPr lang="en-US" altLang="zh-CN" sz="2400" i="1">
                        <a:latin typeface="Cambria Math" panose="02040503050406030204" pitchFamily="18" charset="0"/>
                      </a:rPr>
                      <m:t>x</m:t>
                    </m:r>
                  </m:oMath>
                </a14:m>
                <a:r>
                  <a:rPr lang="zh-CN" altLang="en-US" sz="2400" smtClean="0"/>
                  <a:t>，在实际的物理计算问题中代表了</a:t>
                </a:r>
                <a:r>
                  <a:rPr lang="en-US" altLang="zh-CN" sz="2400" smtClean="0"/>
                  <a:t>x</a:t>
                </a:r>
                <a:r>
                  <a:rPr lang="zh-CN" altLang="en-US" sz="2400" smtClean="0"/>
                  <a:t>方向上</a:t>
                </a:r>
                <a:r>
                  <a:rPr lang="zh-CN" altLang="en-US" sz="2400" smtClean="0">
                    <a:solidFill>
                      <a:srgbClr val="FFFF00"/>
                    </a:solidFill>
                  </a:rPr>
                  <a:t>空间步进</a:t>
                </a:r>
                <a:r>
                  <a:rPr lang="zh-CN" altLang="en-US" sz="2400" smtClean="0"/>
                  <a:t>，即沿</a:t>
                </a:r>
                <a:r>
                  <a:rPr lang="en-US" altLang="zh-CN" sz="2400" smtClean="0"/>
                  <a:t>x</a:t>
                </a:r>
                <a:r>
                  <a:rPr lang="zh-CN" altLang="en-US" sz="2400" smtClean="0"/>
                  <a:t>轴的空间增量；同理，还存在</a:t>
                </a:r>
                <a14:m>
                  <m:oMath xmlns:m="http://schemas.openxmlformats.org/officeDocument/2006/math">
                    <m:r>
                      <a:rPr lang="zh-CN" altLang="en-US" sz="2400" i="1">
                        <a:latin typeface="Cambria Math" panose="02040503050406030204" pitchFamily="18" charset="0"/>
                      </a:rPr>
                      <m:t>∆</m:t>
                    </m:r>
                    <m:r>
                      <m:rPr>
                        <m:sty m:val="p"/>
                      </m:rPr>
                      <a:rPr lang="en-US" altLang="zh-CN" sz="2400" i="1" smtClean="0">
                        <a:latin typeface="Cambria Math" panose="02040503050406030204" pitchFamily="18" charset="0"/>
                      </a:rPr>
                      <m:t>y</m:t>
                    </m:r>
                  </m:oMath>
                </a14:m>
                <a:r>
                  <a:rPr lang="zh-CN" altLang="en-US" sz="2400" smtClean="0"/>
                  <a:t>和</a:t>
                </a:r>
                <a14:m>
                  <m:oMath xmlns:m="http://schemas.openxmlformats.org/officeDocument/2006/math">
                    <m:r>
                      <a:rPr lang="zh-CN" altLang="en-US" sz="2400" i="1">
                        <a:latin typeface="Cambria Math" panose="02040503050406030204" pitchFamily="18" charset="0"/>
                      </a:rPr>
                      <m:t>∆</m:t>
                    </m:r>
                    <m:r>
                      <m:rPr>
                        <m:sty m:val="p"/>
                      </m:rPr>
                      <a:rPr lang="en-US" altLang="zh-CN" sz="2400" i="1" smtClean="0">
                        <a:latin typeface="Cambria Math" panose="02040503050406030204" pitchFamily="18" charset="0"/>
                      </a:rPr>
                      <m:t>z</m:t>
                    </m:r>
                  </m:oMath>
                </a14:m>
                <a:r>
                  <a:rPr lang="zh-CN" altLang="en-US" sz="2400" smtClean="0"/>
                  <a:t>，分别代表</a:t>
                </a:r>
                <a:r>
                  <a:rPr lang="en-US" altLang="zh-CN" sz="2400" smtClean="0"/>
                  <a:t>y</a:t>
                </a:r>
                <a:r>
                  <a:rPr lang="zh-CN" altLang="en-US" sz="2400" smtClean="0"/>
                  <a:t>轴与</a:t>
                </a:r>
                <a:r>
                  <a:rPr lang="en-US" altLang="zh-CN" sz="2400" smtClean="0"/>
                  <a:t>z</a:t>
                </a:r>
                <a:r>
                  <a:rPr lang="zh-CN" altLang="en-US" sz="2400" smtClean="0"/>
                  <a:t>轴的空间步进量。</a:t>
                </a:r>
                <a:endParaRPr lang="en-US" altLang="zh-CN" sz="2400" smtClean="0"/>
              </a:p>
              <a:p>
                <a:r>
                  <a:rPr lang="zh-CN" altLang="en-US" sz="2400"/>
                  <a:t>在</a:t>
                </a:r>
                <a:r>
                  <a:rPr lang="zh-CN" altLang="en-US" sz="2400" smtClean="0"/>
                  <a:t>实际的流体计算中，如果采用</a:t>
                </a:r>
                <a:r>
                  <a:rPr lang="en-US" altLang="zh-CN" sz="2400" smtClean="0"/>
                  <a:t>LES</a:t>
                </a:r>
                <a:r>
                  <a:rPr lang="zh-CN" altLang="en-US" sz="2400" smtClean="0"/>
                  <a:t>（</a:t>
                </a:r>
                <a:r>
                  <a:rPr lang="en-US" altLang="zh-CN" sz="2400" smtClean="0"/>
                  <a:t>Large Eddy Simulation</a:t>
                </a:r>
                <a:r>
                  <a:rPr lang="zh-CN" altLang="en-US" sz="2400" smtClean="0"/>
                  <a:t>）方法，则网格体最大边长不能大于</a:t>
                </a:r>
                <a:r>
                  <a:rPr lang="en-US" altLang="zh-CN" sz="2400" smtClean="0"/>
                  <a:t>2mm</a:t>
                </a:r>
                <a:r>
                  <a:rPr lang="zh-CN" altLang="en-US" sz="2400" smtClean="0"/>
                  <a:t>。</a:t>
                </a:r>
                <a:endParaRPr lang="en-US" altLang="zh-CN" sz="2400" smtClean="0"/>
              </a:p>
              <a:p>
                <a:r>
                  <a:rPr lang="zh-CN" altLang="en-US" sz="2400" smtClean="0"/>
                  <a:t>如果采用</a:t>
                </a:r>
                <a:r>
                  <a:rPr lang="en-US" altLang="zh-CN" sz="2400" smtClean="0"/>
                  <a:t>DNS(Direct Numerical Simulation)</a:t>
                </a:r>
                <a:r>
                  <a:rPr lang="zh-CN" altLang="en-US" sz="2400" smtClean="0"/>
                  <a:t>方法，则网格体最大边长不能大于</a:t>
                </a:r>
                <a:r>
                  <a:rPr lang="en-US" altLang="zh-CN" sz="2400" smtClean="0"/>
                  <a:t>1mm</a:t>
                </a:r>
                <a:r>
                  <a:rPr lang="zh-CN" altLang="en-US" sz="2400" smtClean="0"/>
                  <a:t>。</a:t>
                </a:r>
                <a:endParaRPr lang="en-US" altLang="zh-CN" sz="2400" smtClean="0"/>
              </a:p>
              <a:p>
                <a:r>
                  <a:rPr lang="zh-CN" altLang="en-US" sz="2400" smtClean="0"/>
                  <a:t>具体物理含义如右图所示。</a:t>
                </a:r>
                <a:endParaRPr lang="en-US" altLang="zh-CN" sz="2400" smtClean="0"/>
              </a:p>
              <a:p>
                <a:endParaRPr lang="zh-CN" altLang="en-US" sz="240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37323" y="1242205"/>
                <a:ext cx="5756088" cy="5262112"/>
              </a:xfrm>
              <a:blipFill rotWithShape="0">
                <a:blip r:embed="rId2"/>
                <a:stretch>
                  <a:fillRect l="-2331" t="-1275" r="-424"/>
                </a:stretch>
              </a:blipFill>
            </p:spPr>
            <p:txBody>
              <a:bodyPr/>
              <a:lstStyle/>
              <a:p>
                <a:r>
                  <a:rPr lang="zh-CN" altLang="en-US">
                    <a:noFill/>
                  </a:rPr>
                  <a:t> </a:t>
                </a:r>
              </a:p>
            </p:txBody>
          </p:sp>
        </mc:Fallback>
      </mc:AlternateContent>
      <p:sp>
        <p:nvSpPr>
          <p:cNvPr id="15" name="灯片编号占位符 14"/>
          <p:cNvSpPr>
            <a:spLocks noGrp="1"/>
          </p:cNvSpPr>
          <p:nvPr>
            <p:ph type="sldNum" sz="quarter" idx="12"/>
          </p:nvPr>
        </p:nvSpPr>
        <p:spPr/>
        <p:txBody>
          <a:bodyPr/>
          <a:lstStyle/>
          <a:p>
            <a:fld id="{ACCFE6EA-02AB-4AAF-A8F0-0ED45E438EB1}" type="slidenum">
              <a:rPr lang="zh-CN" altLang="en-US" smtClean="0"/>
              <a:t>16</a:t>
            </a:fld>
            <a:endParaRPr lang="zh-CN" altLang="en-US"/>
          </a:p>
        </p:txBody>
      </p:sp>
      <p:pic>
        <p:nvPicPr>
          <p:cNvPr id="4" name="图片 3" descr="1.png"/>
          <p:cNvPicPr>
            <a:picLocks noChangeAspect="1"/>
          </p:cNvPicPr>
          <p:nvPr/>
        </p:nvPicPr>
        <p:blipFill>
          <a:blip r:embed="rId3"/>
          <a:stretch>
            <a:fillRect/>
          </a:stretch>
        </p:blipFill>
        <p:spPr>
          <a:xfrm>
            <a:off x="6768445" y="231843"/>
            <a:ext cx="5178458" cy="3183154"/>
          </a:xfrm>
          <a:prstGeom prst="rect">
            <a:avLst/>
          </a:prstGeom>
        </p:spPr>
      </p:pic>
      <p:grpSp>
        <p:nvGrpSpPr>
          <p:cNvPr id="9" name="组合 8"/>
          <p:cNvGrpSpPr/>
          <p:nvPr/>
        </p:nvGrpSpPr>
        <p:grpSpPr>
          <a:xfrm>
            <a:off x="6560605" y="3873261"/>
            <a:ext cx="2289916" cy="2043030"/>
            <a:chOff x="6560605" y="3873261"/>
            <a:chExt cx="2289916" cy="2043030"/>
          </a:xfrm>
        </p:grpSpPr>
        <p:sp>
          <p:nvSpPr>
            <p:cNvPr id="5" name="立方体 4"/>
            <p:cNvSpPr/>
            <p:nvPr/>
          </p:nvSpPr>
          <p:spPr>
            <a:xfrm>
              <a:off x="6980549" y="4232072"/>
              <a:ext cx="1624552" cy="1684219"/>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p:cNvSpPr/>
                <p:nvPr/>
              </p:nvSpPr>
              <p:spPr>
                <a:xfrm>
                  <a:off x="6560605" y="4965697"/>
                  <a:ext cx="50366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r>
                          <m:rPr>
                            <m:sty m:val="p"/>
                          </m:rPr>
                          <a:rPr lang="en-US" altLang="zh-CN" i="1">
                            <a:latin typeface="Cambria Math" panose="02040503050406030204" pitchFamily="18" charset="0"/>
                          </a:rPr>
                          <m:t>y</m:t>
                        </m:r>
                      </m:oMath>
                    </m:oMathPara>
                  </a14:m>
                  <a:endParaRPr lang="zh-CN" altLang="en-US"/>
                </a:p>
              </p:txBody>
            </p:sp>
          </mc:Choice>
          <mc:Fallback xmlns="">
            <p:sp>
              <p:nvSpPr>
                <p:cNvPr id="6" name="矩形 5"/>
                <p:cNvSpPr>
                  <a:spLocks noRot="1" noChangeAspect="1" noMove="1" noResize="1" noEditPoints="1" noAdjustHandles="1" noChangeArrowheads="1" noChangeShapeType="1" noTextEdit="1"/>
                </p:cNvSpPr>
                <p:nvPr/>
              </p:nvSpPr>
              <p:spPr>
                <a:xfrm>
                  <a:off x="6560605" y="4965697"/>
                  <a:ext cx="503664" cy="369332"/>
                </a:xfrm>
                <a:prstGeom prst="rect">
                  <a:avLst/>
                </a:prstGeom>
                <a:blipFill rotWithShape="0">
                  <a:blip r:embed="rId4"/>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359681" y="5546959"/>
                  <a:ext cx="4908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r>
                          <m:rPr>
                            <m:sty m:val="p"/>
                          </m:rPr>
                          <a:rPr lang="en-US" altLang="zh-CN" i="1">
                            <a:latin typeface="Cambria Math" panose="02040503050406030204" pitchFamily="18" charset="0"/>
                          </a:rPr>
                          <m:t>z</m:t>
                        </m:r>
                      </m:oMath>
                    </m:oMathPara>
                  </a14:m>
                  <a:endParaRPr lang="zh-CN" altLang="en-US"/>
                </a:p>
              </p:txBody>
            </p:sp>
          </mc:Choice>
          <mc:Fallback xmlns="">
            <p:sp>
              <p:nvSpPr>
                <p:cNvPr id="7" name="矩形 6"/>
                <p:cNvSpPr>
                  <a:spLocks noRot="1" noChangeAspect="1" noMove="1" noResize="1" noEditPoints="1" noAdjustHandles="1" noChangeArrowheads="1" noChangeShapeType="1" noTextEdit="1"/>
                </p:cNvSpPr>
                <p:nvPr/>
              </p:nvSpPr>
              <p:spPr>
                <a:xfrm>
                  <a:off x="8359681" y="5546959"/>
                  <a:ext cx="490840"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623142" y="387326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r>
                          <m:rPr>
                            <m:sty m:val="p"/>
                          </m:rPr>
                          <a:rPr lang="en-US" altLang="zh-CN" i="1">
                            <a:latin typeface="Cambria Math" panose="02040503050406030204" pitchFamily="18" charset="0"/>
                          </a:rPr>
                          <m:t>x</m:t>
                        </m:r>
                      </m:oMath>
                    </m:oMathPara>
                  </a14:m>
                  <a:endParaRPr lang="zh-CN" altLang="en-US"/>
                </a:p>
              </p:txBody>
            </p:sp>
          </mc:Choice>
          <mc:Fallback xmlns="">
            <p:sp>
              <p:nvSpPr>
                <p:cNvPr id="8" name="矩形 7"/>
                <p:cNvSpPr>
                  <a:spLocks noRot="1" noChangeAspect="1" noMove="1" noResize="1" noEditPoints="1" noAdjustHandles="1" noChangeArrowheads="1" noChangeShapeType="1" noTextEdit="1"/>
                </p:cNvSpPr>
                <p:nvPr/>
              </p:nvSpPr>
              <p:spPr>
                <a:xfrm>
                  <a:off x="7623142" y="3873261"/>
                  <a:ext cx="498855" cy="369332"/>
                </a:xfrm>
                <a:prstGeom prst="rect">
                  <a:avLst/>
                </a:prstGeom>
                <a:blipFill rotWithShape="0">
                  <a:blip r:embed="rId6"/>
                  <a:stretch>
                    <a:fillRect/>
                  </a:stretch>
                </a:blipFill>
              </p:spPr>
              <p:txBody>
                <a:bodyPr/>
                <a:lstStyle/>
                <a:p>
                  <a:r>
                    <a:rPr lang="zh-CN" altLang="en-US">
                      <a:noFill/>
                    </a:rPr>
                    <a:t> </a:t>
                  </a:r>
                </a:p>
              </p:txBody>
            </p:sp>
          </mc:Fallback>
        </mc:AlternateContent>
      </p:grpSp>
      <p:grpSp>
        <p:nvGrpSpPr>
          <p:cNvPr id="18" name="组合 17"/>
          <p:cNvGrpSpPr/>
          <p:nvPr/>
        </p:nvGrpSpPr>
        <p:grpSpPr>
          <a:xfrm>
            <a:off x="9034136" y="3529771"/>
            <a:ext cx="2799115" cy="2740016"/>
            <a:chOff x="9034136" y="3529771"/>
            <a:chExt cx="2799115" cy="2740016"/>
          </a:xfrm>
        </p:grpSpPr>
        <p:pic>
          <p:nvPicPr>
            <p:cNvPr id="10" name="图片 9"/>
            <p:cNvPicPr>
              <a:picLocks noChangeAspect="1"/>
            </p:cNvPicPr>
            <p:nvPr/>
          </p:nvPicPr>
          <p:blipFill>
            <a:blip r:embed="rId7"/>
            <a:stretch>
              <a:fillRect/>
            </a:stretch>
          </p:blipFill>
          <p:spPr>
            <a:xfrm>
              <a:off x="9034136" y="3529771"/>
              <a:ext cx="1035185" cy="1056311"/>
            </a:xfrm>
            <a:prstGeom prst="rect">
              <a:avLst/>
            </a:prstGeom>
          </p:spPr>
        </p:pic>
        <p:pic>
          <p:nvPicPr>
            <p:cNvPr id="11" name="图片 10"/>
            <p:cNvPicPr>
              <a:picLocks noChangeAspect="1"/>
            </p:cNvPicPr>
            <p:nvPr/>
          </p:nvPicPr>
          <p:blipFill>
            <a:blip r:embed="rId8"/>
            <a:stretch>
              <a:fillRect/>
            </a:stretch>
          </p:blipFill>
          <p:spPr>
            <a:xfrm>
              <a:off x="10510849" y="3529771"/>
              <a:ext cx="1171575" cy="1085850"/>
            </a:xfrm>
            <a:prstGeom prst="rect">
              <a:avLst/>
            </a:prstGeom>
          </p:spPr>
        </p:pic>
        <p:pic>
          <p:nvPicPr>
            <p:cNvPr id="12" name="图片 11"/>
            <p:cNvPicPr>
              <a:picLocks noChangeAspect="1"/>
            </p:cNvPicPr>
            <p:nvPr/>
          </p:nvPicPr>
          <p:blipFill>
            <a:blip r:embed="rId9"/>
            <a:stretch>
              <a:fillRect/>
            </a:stretch>
          </p:blipFill>
          <p:spPr>
            <a:xfrm>
              <a:off x="9110487" y="5193462"/>
              <a:ext cx="1009650" cy="1076325"/>
            </a:xfrm>
            <a:prstGeom prst="rect">
              <a:avLst/>
            </a:prstGeom>
          </p:spPr>
        </p:pic>
        <p:pic>
          <p:nvPicPr>
            <p:cNvPr id="13" name="图片 12"/>
            <p:cNvPicPr>
              <a:picLocks noChangeAspect="1"/>
            </p:cNvPicPr>
            <p:nvPr/>
          </p:nvPicPr>
          <p:blipFill>
            <a:blip r:embed="rId10"/>
            <a:stretch>
              <a:fillRect/>
            </a:stretch>
          </p:blipFill>
          <p:spPr>
            <a:xfrm>
              <a:off x="10568292" y="5193462"/>
              <a:ext cx="1264959" cy="1076325"/>
            </a:xfrm>
            <a:prstGeom prst="rect">
              <a:avLst/>
            </a:prstGeom>
          </p:spPr>
        </p:pic>
      </p:grpSp>
      <p:grpSp>
        <p:nvGrpSpPr>
          <p:cNvPr id="17" name="组合 16"/>
          <p:cNvGrpSpPr/>
          <p:nvPr/>
        </p:nvGrpSpPr>
        <p:grpSpPr>
          <a:xfrm>
            <a:off x="7996136" y="2168165"/>
            <a:ext cx="1185571" cy="1975818"/>
            <a:chOff x="7996136" y="2168165"/>
            <a:chExt cx="1185571" cy="1975818"/>
          </a:xfrm>
        </p:grpSpPr>
        <p:sp>
          <p:nvSpPr>
            <p:cNvPr id="14" name="椭圆 13"/>
            <p:cNvSpPr/>
            <p:nvPr/>
          </p:nvSpPr>
          <p:spPr>
            <a:xfrm>
              <a:off x="8946037" y="2168165"/>
              <a:ext cx="235670" cy="21681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4" idx="4"/>
            </p:cNvCxnSpPr>
            <p:nvPr/>
          </p:nvCxnSpPr>
          <p:spPr>
            <a:xfrm flipH="1">
              <a:off x="7996136" y="2384981"/>
              <a:ext cx="1067736" cy="175900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56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泰勒展开式的重要性</a:t>
            </a:r>
            <a:endParaRPr lang="zh-CN" altLang="en-US"/>
          </a:p>
        </p:txBody>
      </p:sp>
      <p:sp>
        <p:nvSpPr>
          <p:cNvPr id="3" name="内容占位符 2"/>
          <p:cNvSpPr>
            <a:spLocks noGrp="1"/>
          </p:cNvSpPr>
          <p:nvPr>
            <p:ph idx="1"/>
          </p:nvPr>
        </p:nvSpPr>
        <p:spPr>
          <a:xfrm>
            <a:off x="546652" y="1242205"/>
            <a:ext cx="11202525" cy="5382882"/>
          </a:xfrm>
        </p:spPr>
        <p:txBody>
          <a:bodyPr>
            <a:normAutofit/>
          </a:bodyPr>
          <a:lstStyle/>
          <a:p>
            <a:endParaRPr lang="en-US" altLang="zh-CN" sz="2400" smtClean="0">
              <a:effectLst/>
            </a:endParaRPr>
          </a:p>
          <a:p>
            <a:r>
              <a:rPr lang="en-US" altLang="zh-CN" sz="2400" smtClean="0">
                <a:effectLst/>
              </a:rPr>
              <a:t>1</a:t>
            </a:r>
            <a:r>
              <a:rPr lang="en-US" altLang="zh-CN" sz="2400">
                <a:effectLst/>
              </a:rPr>
              <a:t>. </a:t>
            </a:r>
            <a:r>
              <a:rPr lang="zh-CN" altLang="zh-CN" sz="2400">
                <a:effectLst/>
              </a:rPr>
              <a:t>幂级数的求导和积分可以逐项进行，因此求和函数相对比较容易。</a:t>
            </a:r>
          </a:p>
          <a:p>
            <a:r>
              <a:rPr lang="en-US" altLang="zh-CN" sz="2400">
                <a:effectLst/>
              </a:rPr>
              <a:t>2. </a:t>
            </a:r>
            <a:r>
              <a:rPr lang="zh-CN" altLang="zh-CN" sz="2400">
                <a:effectLst/>
              </a:rPr>
              <a:t>一个解析函数可被延伸为一个定义在复平面上的一个开片上的解析函数，并使得复分析这种手法可行。</a:t>
            </a:r>
          </a:p>
          <a:p>
            <a:r>
              <a:rPr lang="en-US" altLang="zh-CN" sz="2400" b="1">
                <a:effectLst/>
              </a:rPr>
              <a:t>3. </a:t>
            </a:r>
            <a:r>
              <a:rPr lang="zh-CN" altLang="zh-CN" sz="2400" b="1">
                <a:solidFill>
                  <a:srgbClr val="FFC000"/>
                </a:solidFill>
                <a:effectLst/>
              </a:rPr>
              <a:t>泰勒级数可以用来近似计算函数的值，并估计误差</a:t>
            </a:r>
            <a:r>
              <a:rPr lang="zh-CN" altLang="zh-CN" sz="2400" b="1">
                <a:effectLst/>
              </a:rPr>
              <a:t>。</a:t>
            </a:r>
            <a:endParaRPr lang="zh-CN" altLang="zh-CN" sz="2400">
              <a:effectLst/>
            </a:endParaRPr>
          </a:p>
          <a:p>
            <a:r>
              <a:rPr lang="en-US" altLang="zh-CN" sz="2400">
                <a:effectLst/>
              </a:rPr>
              <a:t>4. </a:t>
            </a:r>
            <a:r>
              <a:rPr lang="zh-CN" altLang="zh-CN" sz="2400">
                <a:effectLst/>
              </a:rPr>
              <a:t>证明不等式。</a:t>
            </a:r>
          </a:p>
          <a:p>
            <a:r>
              <a:rPr lang="en-US" altLang="zh-CN" sz="2400">
                <a:effectLst/>
              </a:rPr>
              <a:t>5. </a:t>
            </a:r>
            <a:r>
              <a:rPr lang="zh-CN" altLang="zh-CN" sz="2400">
                <a:effectLst/>
              </a:rPr>
              <a:t>求待定式的极限。</a:t>
            </a:r>
          </a:p>
          <a:p>
            <a:endParaRPr lang="zh-CN" altLang="en-US" sz="2400"/>
          </a:p>
        </p:txBody>
      </p:sp>
      <p:sp>
        <p:nvSpPr>
          <p:cNvPr id="4" name="灯片编号占位符 3"/>
          <p:cNvSpPr>
            <a:spLocks noGrp="1"/>
          </p:cNvSpPr>
          <p:nvPr>
            <p:ph type="sldNum" sz="quarter" idx="12"/>
          </p:nvPr>
        </p:nvSpPr>
        <p:spPr/>
        <p:txBody>
          <a:bodyPr/>
          <a:lstStyle/>
          <a:p>
            <a:fld id="{ACCFE6EA-02AB-4AAF-A8F0-0ED45E438EB1}" type="slidenum">
              <a:rPr lang="zh-CN" altLang="en-US" smtClean="0"/>
              <a:t>17</a:t>
            </a:fld>
            <a:endParaRPr lang="zh-CN" altLang="en-US"/>
          </a:p>
        </p:txBody>
      </p:sp>
    </p:spTree>
    <p:extLst>
      <p:ext uri="{BB962C8B-B14F-4D97-AF65-F5344CB8AC3E}">
        <p14:creationId xmlns:p14="http://schemas.microsoft.com/office/powerpoint/2010/main" val="3598517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举例：自然对数</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7500" lnSpcReduction="20000"/>
              </a:bodyPr>
              <a:lstStyle/>
              <a:p>
                <a:r>
                  <a:rPr lang="zh-CN" altLang="zh-CN">
                    <a:effectLst/>
                  </a:rPr>
                  <a:t>自然对数是以自然常数（</a:t>
                </a:r>
                <a:r>
                  <a:rPr lang="en-US" altLang="zh-CN">
                    <a:effectLst/>
                  </a:rPr>
                  <a:t>Natural constant</a:t>
                </a:r>
                <a:r>
                  <a:rPr lang="zh-CN" altLang="zh-CN">
                    <a:effectLst/>
                  </a:rPr>
                  <a:t>）</a:t>
                </a:r>
                <a:r>
                  <a:rPr lang="en-US" altLang="zh-CN" i="1">
                    <a:effectLst/>
                  </a:rPr>
                  <a:t>e</a:t>
                </a:r>
                <a:r>
                  <a:rPr lang="zh-CN" altLang="zh-CN">
                    <a:effectLst/>
                  </a:rPr>
                  <a:t>为底数的对数，其中</a:t>
                </a:r>
                <a:r>
                  <a:rPr lang="en-US" altLang="zh-CN" i="1">
                    <a:effectLst/>
                  </a:rPr>
                  <a:t>e</a:t>
                </a:r>
                <a:r>
                  <a:rPr lang="zh-CN" altLang="zh-CN">
                    <a:effectLst/>
                  </a:rPr>
                  <a:t>是一个重要的概念，在物理学、生物学中具有重要的意义</a:t>
                </a:r>
                <a:r>
                  <a:rPr lang="zh-CN" altLang="zh-CN" smtClean="0">
                    <a:effectLst/>
                  </a:rPr>
                  <a:t>，</a:t>
                </a:r>
                <a:r>
                  <a:rPr lang="en-US" altLang="zh-CN">
                    <a:effectLst/>
                  </a:rPr>
                  <a:t> </a:t>
                </a:r>
                <a14:m>
                  <m:oMath xmlns:m="http://schemas.openxmlformats.org/officeDocument/2006/math">
                    <m:r>
                      <a:rPr lang="en-US" altLang="zh-CN" i="1">
                        <a:effectLst/>
                        <a:latin typeface="Cambria Math" panose="02040503050406030204" pitchFamily="18" charset="0"/>
                      </a:rPr>
                      <m:t>𝑒</m:t>
                    </m:r>
                  </m:oMath>
                </a14:m>
                <a:r>
                  <a:rPr lang="zh-CN" altLang="zh-CN" smtClean="0">
                    <a:effectLst/>
                  </a:rPr>
                  <a:t>本身</a:t>
                </a:r>
                <a:r>
                  <a:rPr lang="zh-CN" altLang="zh-CN">
                    <a:effectLst/>
                  </a:rPr>
                  <a:t>是一个无限不循环小数，其值约等于</a:t>
                </a:r>
                <a:r>
                  <a:rPr lang="en-US" altLang="zh-CN">
                    <a:effectLst/>
                  </a:rPr>
                  <a:t>2.71828182845904523536…</a:t>
                </a:r>
                <a:r>
                  <a:rPr lang="zh-CN" altLang="zh-CN">
                    <a:effectLst/>
                  </a:rPr>
                  <a:t>，其物理含义可以表述为：</a:t>
                </a:r>
                <a:r>
                  <a:rPr lang="zh-CN" altLang="zh-CN" b="1">
                    <a:solidFill>
                      <a:srgbClr val="FFC000"/>
                    </a:solidFill>
                    <a:effectLst/>
                  </a:rPr>
                  <a:t>在单位时间内，持续的翻倍增长所能达到的极限值</a:t>
                </a:r>
                <a:r>
                  <a:rPr lang="zh-CN" altLang="zh-CN">
                    <a:effectLst/>
                  </a:rPr>
                  <a:t>，采用数学表达即为：</a:t>
                </a:r>
              </a:p>
              <a:p>
                <a14:m>
                  <m:oMath xmlns:m="http://schemas.openxmlformats.org/officeDocument/2006/math">
                    <m:func>
                      <m:funcPr>
                        <m:ctrlPr>
                          <a:rPr lang="zh-CN" altLang="zh-CN" i="1">
                            <a:effectLst/>
                            <a:latin typeface="Cambria Math" panose="02040503050406030204" pitchFamily="18" charset="0"/>
                          </a:rPr>
                        </m:ctrlPr>
                      </m:funcPr>
                      <m:fName>
                        <m:limLow>
                          <m:limLowPr>
                            <m:ctrlPr>
                              <a:rPr lang="zh-CN" altLang="zh-CN" i="1">
                                <a:effectLst/>
                                <a:latin typeface="Cambria Math" panose="02040503050406030204" pitchFamily="18" charset="0"/>
                              </a:rPr>
                            </m:ctrlPr>
                          </m:limLowPr>
                          <m:e>
                            <m:r>
                              <m:rPr>
                                <m:sty m:val="p"/>
                              </m:rPr>
                              <a:rPr lang="en-US" altLang="zh-CN">
                                <a:effectLst/>
                                <a:latin typeface="Cambria Math" panose="02040503050406030204" pitchFamily="18" charset="0"/>
                              </a:rPr>
                              <m:t>lim</m:t>
                            </m:r>
                          </m:e>
                          <m:lim>
                            <m:r>
                              <a:rPr lang="en-US" altLang="zh-CN" i="1">
                                <a:effectLst/>
                                <a:latin typeface="Cambria Math" panose="02040503050406030204" pitchFamily="18" charset="0"/>
                              </a:rPr>
                              <m:t>𝑛</m:t>
                            </m:r>
                            <m:r>
                              <a:rPr lang="en-US" altLang="zh-CN" i="1">
                                <a:effectLst/>
                                <a:latin typeface="Cambria Math" panose="02040503050406030204" pitchFamily="18" charset="0"/>
                              </a:rPr>
                              <m:t>→∞</m:t>
                            </m:r>
                          </m:lim>
                        </m:limLow>
                      </m:fName>
                      <m:e>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1+</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𝑛</m:t>
                                    </m:r>
                                  </m:den>
                                </m:f>
                              </m:e>
                            </m:d>
                          </m:e>
                          <m:sup>
                            <m:r>
                              <a:rPr lang="en-US" altLang="zh-CN" i="1">
                                <a:effectLst/>
                                <a:latin typeface="Cambria Math" panose="02040503050406030204" pitchFamily="18" charset="0"/>
                              </a:rPr>
                              <m:t>𝑛</m:t>
                            </m:r>
                          </m:sup>
                        </m:sSup>
                        <m:r>
                          <a:rPr lang="en-US" altLang="zh-CN" i="1">
                            <a:effectLst/>
                            <a:latin typeface="Cambria Math" panose="02040503050406030204" pitchFamily="18" charset="0"/>
                          </a:rPr>
                          <m:t>=</m:t>
                        </m:r>
                        <m:r>
                          <a:rPr lang="en-US" altLang="zh-CN" i="1">
                            <a:effectLst/>
                            <a:latin typeface="Cambria Math" panose="02040503050406030204" pitchFamily="18" charset="0"/>
                          </a:rPr>
                          <m:t>𝑒</m:t>
                        </m:r>
                      </m:e>
                    </m:func>
                  </m:oMath>
                </a14:m>
                <a:endParaRPr lang="zh-CN" altLang="zh-CN">
                  <a:effectLst/>
                </a:endParaRPr>
              </a:p>
              <a:p>
                <a:r>
                  <a:rPr lang="zh-CN" altLang="zh-CN">
                    <a:effectLst/>
                  </a:rPr>
                  <a:t>举一个简单的例子来说明自然常数</a:t>
                </a:r>
                <a:r>
                  <a:rPr lang="en-US" altLang="zh-CN" i="1">
                    <a:effectLst/>
                  </a:rPr>
                  <a:t>e</a:t>
                </a:r>
                <a:r>
                  <a:rPr lang="zh-CN" altLang="zh-CN">
                    <a:effectLst/>
                  </a:rPr>
                  <a:t>的含义，如下：</a:t>
                </a:r>
              </a:p>
              <a:p>
                <a:r>
                  <a:rPr lang="zh-CN" altLang="zh-CN">
                    <a:effectLst/>
                  </a:rPr>
                  <a:t>如果一个人于</a:t>
                </a:r>
                <a:r>
                  <a:rPr lang="en-US" altLang="zh-CN">
                    <a:effectLst/>
                  </a:rPr>
                  <a:t>1</a:t>
                </a:r>
                <a:r>
                  <a:rPr lang="zh-CN" altLang="zh-CN">
                    <a:effectLst/>
                  </a:rPr>
                  <a:t>月</a:t>
                </a:r>
                <a:r>
                  <a:rPr lang="en-US" altLang="zh-CN">
                    <a:effectLst/>
                  </a:rPr>
                  <a:t>1</a:t>
                </a:r>
                <a:r>
                  <a:rPr lang="zh-CN" altLang="zh-CN">
                    <a:effectLst/>
                  </a:rPr>
                  <a:t>号在银行存入</a:t>
                </a:r>
                <a:r>
                  <a:rPr lang="en-US" altLang="zh-CN">
                    <a:effectLst/>
                  </a:rPr>
                  <a:t>1</a:t>
                </a:r>
                <a:r>
                  <a:rPr lang="zh-CN" altLang="zh-CN">
                    <a:effectLst/>
                  </a:rPr>
                  <a:t>元钱，然后银行开始计息，分别采用如下几种计息方式：</a:t>
                </a:r>
              </a:p>
              <a:p>
                <a:r>
                  <a:rPr lang="zh-CN" altLang="zh-CN">
                    <a:effectLst/>
                  </a:rPr>
                  <a:t>（</a:t>
                </a:r>
                <a:r>
                  <a:rPr lang="en-US" altLang="zh-CN">
                    <a:effectLst/>
                  </a:rPr>
                  <a:t>1</a:t>
                </a:r>
                <a:r>
                  <a:rPr lang="zh-CN" altLang="zh-CN">
                    <a:effectLst/>
                  </a:rPr>
                  <a:t>）按年计息，到期利息率为</a:t>
                </a:r>
                <a:r>
                  <a:rPr lang="en-US" altLang="zh-CN">
                    <a:effectLst/>
                  </a:rPr>
                  <a:t>100%</a:t>
                </a:r>
                <a:r>
                  <a:rPr lang="zh-CN" altLang="zh-CN">
                    <a:effectLst/>
                  </a:rPr>
                  <a:t>；</a:t>
                </a:r>
              </a:p>
              <a:p>
                <a:r>
                  <a:rPr lang="zh-CN" altLang="zh-CN">
                    <a:effectLst/>
                  </a:rPr>
                  <a:t>（</a:t>
                </a:r>
                <a:r>
                  <a:rPr lang="en-US" altLang="zh-CN">
                    <a:effectLst/>
                  </a:rPr>
                  <a:t>2</a:t>
                </a:r>
                <a:r>
                  <a:rPr lang="zh-CN" altLang="zh-CN">
                    <a:effectLst/>
                  </a:rPr>
                  <a:t>）按</a:t>
                </a:r>
                <a:r>
                  <a:rPr lang="en-US" altLang="zh-CN">
                    <a:effectLst/>
                  </a:rPr>
                  <a:t>12</a:t>
                </a:r>
                <a:r>
                  <a:rPr lang="zh-CN" altLang="zh-CN">
                    <a:effectLst/>
                  </a:rPr>
                  <a:t>个月计息，利滚利，到期利息率为</a:t>
                </a:r>
                <a:r>
                  <a:rPr lang="en-US" altLang="zh-CN">
                    <a:effectLst/>
                  </a:rPr>
                  <a:t>100%</a:t>
                </a:r>
                <a:r>
                  <a:rPr lang="zh-CN" altLang="zh-CN">
                    <a:effectLst/>
                  </a:rPr>
                  <a:t>；</a:t>
                </a:r>
              </a:p>
              <a:p>
                <a:r>
                  <a:rPr lang="zh-CN" altLang="zh-CN">
                    <a:effectLst/>
                  </a:rPr>
                  <a:t>（</a:t>
                </a:r>
                <a:r>
                  <a:rPr lang="en-US" altLang="zh-CN">
                    <a:effectLst/>
                  </a:rPr>
                  <a:t>3</a:t>
                </a:r>
                <a:r>
                  <a:rPr lang="zh-CN" altLang="zh-CN">
                    <a:effectLst/>
                  </a:rPr>
                  <a:t>）按</a:t>
                </a:r>
                <a:r>
                  <a:rPr lang="en-US" altLang="zh-CN">
                    <a:effectLst/>
                  </a:rPr>
                  <a:t>365</a:t>
                </a:r>
                <a:r>
                  <a:rPr lang="zh-CN" altLang="zh-CN">
                    <a:effectLst/>
                  </a:rPr>
                  <a:t>天计息，利滚利，到期利息率为</a:t>
                </a:r>
                <a:r>
                  <a:rPr lang="en-US" altLang="zh-CN">
                    <a:effectLst/>
                  </a:rPr>
                  <a:t>100%</a:t>
                </a:r>
                <a:r>
                  <a:rPr lang="zh-CN" altLang="zh-CN">
                    <a:effectLst/>
                  </a:rPr>
                  <a:t>；</a:t>
                </a:r>
              </a:p>
              <a:p>
                <a:r>
                  <a:rPr lang="zh-CN" altLang="zh-CN">
                    <a:effectLst/>
                  </a:rPr>
                  <a:t>（</a:t>
                </a:r>
                <a:r>
                  <a:rPr lang="en-US" altLang="zh-CN">
                    <a:effectLst/>
                  </a:rPr>
                  <a:t>4</a:t>
                </a:r>
                <a:r>
                  <a:rPr lang="zh-CN" altLang="zh-CN">
                    <a:effectLst/>
                  </a:rPr>
                  <a:t>）按</a:t>
                </a:r>
                <a:r>
                  <a:rPr lang="en-US" altLang="zh-CN">
                    <a:effectLst/>
                  </a:rPr>
                  <a:t>8760</a:t>
                </a:r>
                <a:r>
                  <a:rPr lang="zh-CN" altLang="zh-CN">
                    <a:effectLst/>
                  </a:rPr>
                  <a:t>个小时计息，利滚利，到期利息率为</a:t>
                </a:r>
                <a:r>
                  <a:rPr lang="en-US" altLang="zh-CN">
                    <a:effectLst/>
                  </a:rPr>
                  <a:t>100%</a:t>
                </a:r>
                <a:r>
                  <a:rPr lang="zh-CN" altLang="zh-CN">
                    <a:effectLst/>
                  </a:rPr>
                  <a:t>；</a:t>
                </a:r>
              </a:p>
              <a:p>
                <a:r>
                  <a:rPr lang="zh-CN" altLang="zh-CN">
                    <a:effectLst/>
                  </a:rPr>
                  <a:t>（</a:t>
                </a:r>
                <a:r>
                  <a:rPr lang="en-US" altLang="zh-CN">
                    <a:effectLst/>
                  </a:rPr>
                  <a:t>5</a:t>
                </a:r>
                <a:r>
                  <a:rPr lang="zh-CN" altLang="zh-CN">
                    <a:effectLst/>
                  </a:rPr>
                  <a:t>）按</a:t>
                </a:r>
                <a:r>
                  <a:rPr lang="en-US" altLang="zh-CN">
                    <a:effectLst/>
                  </a:rPr>
                  <a:t>31536000</a:t>
                </a:r>
                <a:r>
                  <a:rPr lang="zh-CN" altLang="zh-CN">
                    <a:effectLst/>
                  </a:rPr>
                  <a:t>秒计息，利滚利，到期利息率为</a:t>
                </a:r>
                <a:r>
                  <a:rPr lang="en-US" altLang="zh-CN">
                    <a:effectLst/>
                  </a:rPr>
                  <a:t>100%</a:t>
                </a:r>
                <a:r>
                  <a:rPr lang="zh-CN" altLang="zh-CN">
                    <a:effectLst/>
                  </a:rPr>
                  <a:t>。</a:t>
                </a:r>
              </a:p>
              <a:p>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870" t="-3429" r="-69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18</a:t>
            </a:fld>
            <a:endParaRPr lang="zh-CN" altLang="en-US"/>
          </a:p>
        </p:txBody>
      </p:sp>
    </p:spTree>
    <p:extLst>
      <p:ext uri="{BB962C8B-B14F-4D97-AF65-F5344CB8AC3E}">
        <p14:creationId xmlns:p14="http://schemas.microsoft.com/office/powerpoint/2010/main" val="268813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举例：自然对数</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zh-CN" sz="2400">
                    <a:effectLst/>
                  </a:rPr>
                  <a:t>采用利滚利的计算公式</a:t>
                </a:r>
                <a14:m>
                  <m:oMath xmlns:m="http://schemas.openxmlformats.org/officeDocument/2006/math">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1</m:t>
                                </m:r>
                              </m:num>
                              <m:den>
                                <m:r>
                                  <a:rPr lang="en-US" altLang="zh-CN" sz="2400" i="1">
                                    <a:effectLst/>
                                    <a:latin typeface="Cambria Math" panose="02040503050406030204" pitchFamily="18" charset="0"/>
                                  </a:rPr>
                                  <m:t>𝑛</m:t>
                                </m:r>
                              </m:den>
                            </m:f>
                          </m:e>
                        </m:d>
                      </m:e>
                      <m:sup>
                        <m:r>
                          <a:rPr lang="en-US" altLang="zh-CN" sz="2400" i="1">
                            <a:effectLst/>
                            <a:latin typeface="Cambria Math" panose="02040503050406030204" pitchFamily="18" charset="0"/>
                          </a:rPr>
                          <m:t>𝑛</m:t>
                        </m:r>
                      </m:sup>
                    </m:sSup>
                  </m:oMath>
                </a14:m>
                <a:r>
                  <a:rPr lang="zh-CN" altLang="zh-CN" sz="2400">
                    <a:effectLst/>
                  </a:rPr>
                  <a:t>，可以很容易算出：</a:t>
                </a:r>
              </a:p>
              <a:p>
                <a:r>
                  <a:rPr lang="zh-CN" altLang="zh-CN" sz="2400">
                    <a:effectLst/>
                  </a:rPr>
                  <a:t>（</a:t>
                </a:r>
                <a:r>
                  <a:rPr lang="en-US" altLang="zh-CN" sz="2400">
                    <a:effectLst/>
                  </a:rPr>
                  <a:t>1</a:t>
                </a:r>
                <a:r>
                  <a:rPr lang="zh-CN" altLang="zh-CN" sz="2400">
                    <a:effectLst/>
                  </a:rPr>
                  <a:t>）当计息周期为</a:t>
                </a:r>
                <a:r>
                  <a:rPr lang="en-US" altLang="zh-CN" sz="2400">
                    <a:effectLst/>
                  </a:rPr>
                  <a:t>1</a:t>
                </a:r>
                <a:r>
                  <a:rPr lang="zh-CN" altLang="zh-CN" sz="2400">
                    <a:effectLst/>
                  </a:rPr>
                  <a:t>年时，到年末的本金</a:t>
                </a:r>
                <a:r>
                  <a:rPr lang="en-US" altLang="zh-CN" sz="2400">
                    <a:effectLst/>
                  </a:rPr>
                  <a:t>+</a:t>
                </a:r>
                <a:r>
                  <a:rPr lang="zh-CN" altLang="zh-CN" sz="2400">
                    <a:effectLst/>
                  </a:rPr>
                  <a:t>利息</a:t>
                </a:r>
                <a:r>
                  <a:rPr lang="en-US" altLang="zh-CN" sz="2400">
                    <a:effectLst/>
                  </a:rPr>
                  <a:t>=2</a:t>
                </a:r>
                <a:r>
                  <a:rPr lang="zh-CN" altLang="zh-CN" sz="2400">
                    <a:effectLst/>
                  </a:rPr>
                  <a:t>元；</a:t>
                </a:r>
              </a:p>
              <a:p>
                <a:r>
                  <a:rPr lang="zh-CN" altLang="zh-CN" sz="2400">
                    <a:effectLst/>
                  </a:rPr>
                  <a:t>（</a:t>
                </a:r>
                <a:r>
                  <a:rPr lang="en-US" altLang="zh-CN" sz="2400">
                    <a:effectLst/>
                  </a:rPr>
                  <a:t>2</a:t>
                </a:r>
                <a:r>
                  <a:rPr lang="zh-CN" altLang="zh-CN" sz="2400">
                    <a:effectLst/>
                  </a:rPr>
                  <a:t>）当计息周期为</a:t>
                </a:r>
                <a:r>
                  <a:rPr lang="en-US" altLang="zh-CN" sz="2400">
                    <a:effectLst/>
                  </a:rPr>
                  <a:t>1</a:t>
                </a:r>
                <a:r>
                  <a:rPr lang="zh-CN" altLang="zh-CN" sz="2400">
                    <a:effectLst/>
                  </a:rPr>
                  <a:t>个月时，到年末的本金</a:t>
                </a:r>
                <a:r>
                  <a:rPr lang="en-US" altLang="zh-CN" sz="2400">
                    <a:effectLst/>
                  </a:rPr>
                  <a:t>+</a:t>
                </a:r>
                <a:r>
                  <a:rPr lang="zh-CN" altLang="zh-CN" sz="2400">
                    <a:effectLst/>
                  </a:rPr>
                  <a:t>利息</a:t>
                </a:r>
                <a:r>
                  <a:rPr lang="en-US" altLang="zh-CN" sz="2400">
                    <a:effectLst/>
                  </a:rPr>
                  <a:t>=2.613</a:t>
                </a:r>
                <a:r>
                  <a:rPr lang="zh-CN" altLang="zh-CN" sz="2400">
                    <a:effectLst/>
                  </a:rPr>
                  <a:t>元；</a:t>
                </a:r>
              </a:p>
              <a:p>
                <a:r>
                  <a:rPr lang="zh-CN" altLang="zh-CN" sz="2400">
                    <a:effectLst/>
                  </a:rPr>
                  <a:t>（</a:t>
                </a:r>
                <a:r>
                  <a:rPr lang="en-US" altLang="zh-CN" sz="2400">
                    <a:effectLst/>
                  </a:rPr>
                  <a:t>3</a:t>
                </a:r>
                <a:r>
                  <a:rPr lang="zh-CN" altLang="zh-CN" sz="2400">
                    <a:effectLst/>
                  </a:rPr>
                  <a:t>）当计息周期为</a:t>
                </a:r>
                <a:r>
                  <a:rPr lang="en-US" altLang="zh-CN" sz="2400">
                    <a:effectLst/>
                  </a:rPr>
                  <a:t>1</a:t>
                </a:r>
                <a:r>
                  <a:rPr lang="zh-CN" altLang="zh-CN" sz="2400">
                    <a:effectLst/>
                  </a:rPr>
                  <a:t>天时，到年末的本金</a:t>
                </a:r>
                <a:r>
                  <a:rPr lang="en-US" altLang="zh-CN" sz="2400">
                    <a:effectLst/>
                  </a:rPr>
                  <a:t>+</a:t>
                </a:r>
                <a:r>
                  <a:rPr lang="zh-CN" altLang="zh-CN" sz="2400">
                    <a:effectLst/>
                  </a:rPr>
                  <a:t>利息</a:t>
                </a:r>
                <a:r>
                  <a:rPr lang="en-US" altLang="zh-CN" sz="2400">
                    <a:effectLst/>
                  </a:rPr>
                  <a:t>=2.715</a:t>
                </a:r>
                <a:r>
                  <a:rPr lang="zh-CN" altLang="zh-CN" sz="2400">
                    <a:effectLst/>
                  </a:rPr>
                  <a:t>元；</a:t>
                </a:r>
              </a:p>
              <a:p>
                <a:r>
                  <a:rPr lang="zh-CN" altLang="zh-CN" sz="2400">
                    <a:effectLst/>
                  </a:rPr>
                  <a:t>（</a:t>
                </a:r>
                <a:r>
                  <a:rPr lang="en-US" altLang="zh-CN" sz="2400">
                    <a:effectLst/>
                  </a:rPr>
                  <a:t>4</a:t>
                </a:r>
                <a:r>
                  <a:rPr lang="zh-CN" altLang="zh-CN" sz="2400">
                    <a:effectLst/>
                  </a:rPr>
                  <a:t>）当计息周期为</a:t>
                </a:r>
                <a:r>
                  <a:rPr lang="en-US" altLang="zh-CN" sz="2400">
                    <a:effectLst/>
                  </a:rPr>
                  <a:t>1</a:t>
                </a:r>
                <a:r>
                  <a:rPr lang="zh-CN" altLang="zh-CN" sz="2400">
                    <a:effectLst/>
                  </a:rPr>
                  <a:t>小时时，到年末的本金</a:t>
                </a:r>
                <a:r>
                  <a:rPr lang="en-US" altLang="zh-CN" sz="2400">
                    <a:effectLst/>
                  </a:rPr>
                  <a:t>+</a:t>
                </a:r>
                <a:r>
                  <a:rPr lang="zh-CN" altLang="zh-CN" sz="2400">
                    <a:effectLst/>
                  </a:rPr>
                  <a:t>利息</a:t>
                </a:r>
                <a:r>
                  <a:rPr lang="en-US" altLang="zh-CN" sz="2400">
                    <a:effectLst/>
                  </a:rPr>
                  <a:t>=2.7181</a:t>
                </a:r>
                <a:r>
                  <a:rPr lang="zh-CN" altLang="zh-CN" sz="2400">
                    <a:effectLst/>
                  </a:rPr>
                  <a:t>元；</a:t>
                </a:r>
              </a:p>
              <a:p>
                <a:r>
                  <a:rPr lang="zh-CN" altLang="zh-CN" sz="2400">
                    <a:effectLst/>
                  </a:rPr>
                  <a:t>（</a:t>
                </a:r>
                <a:r>
                  <a:rPr lang="en-US" altLang="zh-CN" sz="2400">
                    <a:effectLst/>
                  </a:rPr>
                  <a:t>5</a:t>
                </a:r>
                <a:r>
                  <a:rPr lang="zh-CN" altLang="zh-CN" sz="2400">
                    <a:effectLst/>
                  </a:rPr>
                  <a:t>）当计息周期为</a:t>
                </a:r>
                <a:r>
                  <a:rPr lang="en-US" altLang="zh-CN" sz="2400">
                    <a:effectLst/>
                  </a:rPr>
                  <a:t>1</a:t>
                </a:r>
                <a:r>
                  <a:rPr lang="zh-CN" altLang="zh-CN" sz="2400">
                    <a:effectLst/>
                  </a:rPr>
                  <a:t>秒时，到年末的本金</a:t>
                </a:r>
                <a:r>
                  <a:rPr lang="en-US" altLang="zh-CN" sz="2400">
                    <a:effectLst/>
                  </a:rPr>
                  <a:t>+</a:t>
                </a:r>
                <a:r>
                  <a:rPr lang="zh-CN" altLang="zh-CN" sz="2400">
                    <a:effectLst/>
                  </a:rPr>
                  <a:t>利息</a:t>
                </a:r>
                <a:r>
                  <a:rPr lang="en-US" altLang="zh-CN" sz="2400">
                    <a:effectLst/>
                  </a:rPr>
                  <a:t>=2.718281</a:t>
                </a:r>
                <a:r>
                  <a:rPr lang="zh-CN" altLang="zh-CN" sz="2400">
                    <a:effectLst/>
                  </a:rPr>
                  <a:t>元。</a:t>
                </a:r>
              </a:p>
              <a:p>
                <a:endParaRPr lang="en-US" altLang="zh-CN" sz="2400" smtClean="0"/>
              </a:p>
              <a:p>
                <a:r>
                  <a:rPr lang="zh-CN" altLang="zh-CN" sz="2400">
                    <a:effectLst/>
                  </a:rPr>
                  <a:t>从上面的例子可以看出，随着计息周期的急剧缩短，最后得到的本金</a:t>
                </a:r>
                <a:r>
                  <a:rPr lang="en-US" altLang="zh-CN" sz="2400">
                    <a:effectLst/>
                  </a:rPr>
                  <a:t>+</a:t>
                </a:r>
                <a:r>
                  <a:rPr lang="zh-CN" altLang="zh-CN" sz="2400">
                    <a:effectLst/>
                  </a:rPr>
                  <a:t>利息并没有相应的急剧增加，而是不断的趋近于一个极限值，即前文中的自然常数</a:t>
                </a:r>
                <a14:m>
                  <m:oMath xmlns:m="http://schemas.openxmlformats.org/officeDocument/2006/math">
                    <m:r>
                      <a:rPr lang="en-US" altLang="zh-CN" sz="2400" i="1">
                        <a:effectLst/>
                        <a:latin typeface="Cambria Math" panose="02040503050406030204" pitchFamily="18" charset="0"/>
                      </a:rPr>
                      <m:t>𝑒</m:t>
                    </m:r>
                    <m:r>
                      <a:rPr lang="en-US" altLang="zh-CN" sz="2400" i="1">
                        <a:effectLst/>
                        <a:latin typeface="Cambria Math" panose="02040503050406030204" pitchFamily="18" charset="0"/>
                      </a:rPr>
                      <m:t> </m:t>
                    </m:r>
                  </m:oMath>
                </a14:m>
                <a:r>
                  <a:rPr lang="zh-CN" altLang="zh-CN" sz="2400">
                    <a:effectLst/>
                  </a:rPr>
                  <a:t>。</a:t>
                </a:r>
                <a:endParaRPr lang="zh-CN" altLang="en-US" sz="240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812" r="-4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19</a:t>
            </a:fld>
            <a:endParaRPr lang="zh-CN" altLang="en-US"/>
          </a:p>
        </p:txBody>
      </p:sp>
    </p:spTree>
    <p:extLst>
      <p:ext uri="{BB962C8B-B14F-4D97-AF65-F5344CB8AC3E}">
        <p14:creationId xmlns:p14="http://schemas.microsoft.com/office/powerpoint/2010/main" val="11011714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复习与回顾</a:t>
            </a:r>
            <a:endParaRPr lang="zh-CN" altLang="en-US"/>
          </a:p>
        </p:txBody>
      </p:sp>
      <p:sp>
        <p:nvSpPr>
          <p:cNvPr id="3" name="内容占位符 2"/>
          <p:cNvSpPr>
            <a:spLocks noGrp="1"/>
          </p:cNvSpPr>
          <p:nvPr>
            <p:ph idx="1"/>
          </p:nvPr>
        </p:nvSpPr>
        <p:spPr>
          <a:xfrm>
            <a:off x="1141413" y="1173192"/>
            <a:ext cx="10607764" cy="5382882"/>
          </a:xfrm>
        </p:spPr>
        <p:txBody>
          <a:bodyPr>
            <a:normAutofit/>
          </a:bodyPr>
          <a:lstStyle/>
          <a:p>
            <a:r>
              <a:rPr lang="zh-CN" altLang="en-US" sz="2400" smtClean="0"/>
              <a:t>已经讨论过的内容包括：</a:t>
            </a:r>
            <a:endParaRPr lang="en-US" altLang="zh-CN" sz="2400" smtClean="0"/>
          </a:p>
          <a:p>
            <a:pPr lvl="1"/>
            <a:r>
              <a:rPr lang="zh-CN" altLang="en-US" sz="2000" smtClean="0"/>
              <a:t>典型物理</a:t>
            </a:r>
            <a:r>
              <a:rPr lang="en-US" altLang="zh-CN" sz="2000" smtClean="0"/>
              <a:t>/</a:t>
            </a:r>
            <a:r>
              <a:rPr lang="zh-CN" altLang="en-US" sz="2000" smtClean="0"/>
              <a:t>热物理现象</a:t>
            </a:r>
            <a:endParaRPr lang="en-US" altLang="zh-CN" sz="2000" smtClean="0"/>
          </a:p>
          <a:p>
            <a:pPr lvl="1"/>
            <a:r>
              <a:rPr lang="zh-CN" altLang="en-US" sz="2000" smtClean="0"/>
              <a:t>科学研究与科学计算的定义、步骤</a:t>
            </a:r>
            <a:endParaRPr lang="en-US" altLang="zh-CN" sz="2000"/>
          </a:p>
          <a:p>
            <a:endParaRPr lang="zh-CN" altLang="en-US" sz="2400"/>
          </a:p>
        </p:txBody>
      </p:sp>
      <p:sp>
        <p:nvSpPr>
          <p:cNvPr id="5" name="灯片编号占位符 4"/>
          <p:cNvSpPr>
            <a:spLocks noGrp="1"/>
          </p:cNvSpPr>
          <p:nvPr>
            <p:ph type="sldNum" sz="quarter" idx="12"/>
          </p:nvPr>
        </p:nvSpPr>
        <p:spPr/>
        <p:txBody>
          <a:bodyPr/>
          <a:lstStyle/>
          <a:p>
            <a:fld id="{ACCFE6EA-02AB-4AAF-A8F0-0ED45E438EB1}" type="slidenum">
              <a:rPr lang="zh-CN" altLang="en-US" smtClean="0"/>
              <a:t>2</a:t>
            </a:fld>
            <a:endParaRPr lang="zh-CN" altLang="en-US"/>
          </a:p>
        </p:txBody>
      </p:sp>
      <p:graphicFrame>
        <p:nvGraphicFramePr>
          <p:cNvPr id="4" name="内容占位符 3"/>
          <p:cNvGraphicFramePr>
            <a:graphicFrameLocks/>
          </p:cNvGraphicFramePr>
          <p:nvPr>
            <p:extLst>
              <p:ext uri="{D42A27DB-BD31-4B8C-83A1-F6EECF244321}">
                <p14:modId xmlns:p14="http://schemas.microsoft.com/office/powerpoint/2010/main" val="3824361040"/>
              </p:ext>
            </p:extLst>
          </p:nvPr>
        </p:nvGraphicFramePr>
        <p:xfrm>
          <a:off x="1528509" y="2510721"/>
          <a:ext cx="9444037" cy="4347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23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举例：自然对数</a:t>
            </a:r>
          </a:p>
        </p:txBody>
      </p:sp>
      <p:sp>
        <p:nvSpPr>
          <p:cNvPr id="3" name="灯片编号占位符 2"/>
          <p:cNvSpPr>
            <a:spLocks noGrp="1"/>
          </p:cNvSpPr>
          <p:nvPr>
            <p:ph type="sldNum" sz="quarter" idx="12"/>
          </p:nvPr>
        </p:nvSpPr>
        <p:spPr/>
        <p:txBody>
          <a:bodyPr/>
          <a:lstStyle/>
          <a:p>
            <a:fld id="{ACCFE6EA-02AB-4AAF-A8F0-0ED45E438EB1}" type="slidenum">
              <a:rPr lang="zh-CN" altLang="en-US" smtClean="0"/>
              <a:t>20</a:t>
            </a:fld>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563116" y="1868424"/>
            <a:ext cx="3904996" cy="3947160"/>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600444" y="1868424"/>
            <a:ext cx="3947160" cy="3947160"/>
          </a:xfrm>
          <a:prstGeom prst="rect">
            <a:avLst/>
          </a:prstGeom>
        </p:spPr>
      </p:pic>
    </p:spTree>
    <p:extLst>
      <p:ext uri="{BB962C8B-B14F-4D97-AF65-F5344CB8AC3E}">
        <p14:creationId xmlns:p14="http://schemas.microsoft.com/office/powerpoint/2010/main" val="23530020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举例：自然对数</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85800" y="1242205"/>
                <a:ext cx="11063377" cy="5382882"/>
              </a:xfrm>
            </p:spPr>
            <p:txBody>
              <a:bodyPr>
                <a:normAutofit fontScale="77500" lnSpcReduction="20000"/>
              </a:bodyPr>
              <a:lstStyle/>
              <a:p>
                <a:r>
                  <a:rPr lang="zh-CN" altLang="en-US" smtClean="0"/>
                  <a:t>如何计算得到自然对数的值？</a:t>
                </a:r>
                <a:endParaRPr lang="en-US" altLang="zh-CN" smtClean="0"/>
              </a:p>
              <a:p>
                <a:r>
                  <a:rPr lang="zh-CN" altLang="zh-CN">
                    <a:effectLst/>
                  </a:rPr>
                  <a:t>实质上就是计算</a:t>
                </a:r>
                <a14:m>
                  <m:oMath xmlns:m="http://schemas.openxmlformats.org/officeDocument/2006/math">
                    <m:func>
                      <m:funcPr>
                        <m:ctrlPr>
                          <a:rPr lang="zh-CN" altLang="zh-CN" i="1">
                            <a:effectLst/>
                            <a:latin typeface="Cambria Math" panose="02040503050406030204" pitchFamily="18" charset="0"/>
                          </a:rPr>
                        </m:ctrlPr>
                      </m:funcPr>
                      <m:fName>
                        <m:limLow>
                          <m:limLowPr>
                            <m:ctrlPr>
                              <a:rPr lang="zh-CN" altLang="zh-CN" i="1">
                                <a:effectLst/>
                                <a:latin typeface="Cambria Math" panose="02040503050406030204" pitchFamily="18" charset="0"/>
                              </a:rPr>
                            </m:ctrlPr>
                          </m:limLowPr>
                          <m:e>
                            <m:r>
                              <m:rPr>
                                <m:sty m:val="p"/>
                              </m:rPr>
                              <a:rPr lang="en-US" altLang="zh-CN">
                                <a:effectLst/>
                                <a:latin typeface="Cambria Math" panose="02040503050406030204" pitchFamily="18" charset="0"/>
                              </a:rPr>
                              <m:t>lim</m:t>
                            </m:r>
                          </m:e>
                          <m:lim>
                            <m:r>
                              <a:rPr lang="en-US" altLang="zh-CN" i="1">
                                <a:effectLst/>
                                <a:latin typeface="Cambria Math" panose="02040503050406030204" pitchFamily="18" charset="0"/>
                              </a:rPr>
                              <m:t>𝑛</m:t>
                            </m:r>
                            <m:r>
                              <a:rPr lang="en-US" altLang="zh-CN" i="1">
                                <a:effectLst/>
                                <a:latin typeface="Cambria Math" panose="02040503050406030204" pitchFamily="18" charset="0"/>
                              </a:rPr>
                              <m:t>→∞</m:t>
                            </m:r>
                          </m:lim>
                        </m:limLow>
                      </m:fName>
                      <m:e>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1+</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𝑛</m:t>
                                    </m:r>
                                  </m:den>
                                </m:f>
                              </m:e>
                            </m:d>
                          </m:e>
                          <m:sup>
                            <m:r>
                              <a:rPr lang="en-US" altLang="zh-CN" i="1">
                                <a:effectLst/>
                                <a:latin typeface="Cambria Math" panose="02040503050406030204" pitchFamily="18" charset="0"/>
                              </a:rPr>
                              <m:t>𝑛</m:t>
                            </m:r>
                          </m:sup>
                        </m:sSup>
                      </m:e>
                    </m:func>
                  </m:oMath>
                </a14:m>
                <a:r>
                  <a:rPr lang="zh-CN" altLang="zh-CN">
                    <a:effectLst/>
                  </a:rPr>
                  <a:t>的近似值，并可以根据泰勒公式给出其误差估计</a:t>
                </a:r>
                <a:r>
                  <a:rPr lang="zh-CN" altLang="zh-CN" smtClean="0">
                    <a:effectLst/>
                  </a:rPr>
                  <a:t>。</a:t>
                </a:r>
                <a:endParaRPr lang="en-US" altLang="zh-CN" smtClean="0">
                  <a:effectLst/>
                </a:endParaRPr>
              </a:p>
              <a:p>
                <a:r>
                  <a:rPr lang="zh-CN" altLang="zh-CN">
                    <a:effectLst/>
                  </a:rPr>
                  <a:t>因为</a:t>
                </a:r>
                <a14:m>
                  <m:oMath xmlns:m="http://schemas.openxmlformats.org/officeDocument/2006/math">
                    <m:func>
                      <m:funcPr>
                        <m:ctrlPr>
                          <a:rPr lang="zh-CN" altLang="zh-CN" i="1">
                            <a:effectLst/>
                            <a:latin typeface="Cambria Math" panose="02040503050406030204" pitchFamily="18" charset="0"/>
                          </a:rPr>
                        </m:ctrlPr>
                      </m:funcPr>
                      <m:fName>
                        <m:limLow>
                          <m:limLowPr>
                            <m:ctrlPr>
                              <a:rPr lang="zh-CN" altLang="zh-CN" i="1">
                                <a:effectLst/>
                                <a:latin typeface="Cambria Math" panose="02040503050406030204" pitchFamily="18" charset="0"/>
                              </a:rPr>
                            </m:ctrlPr>
                          </m:limLowPr>
                          <m:e>
                            <m:r>
                              <m:rPr>
                                <m:sty m:val="p"/>
                              </m:rPr>
                              <a:rPr lang="en-US" altLang="zh-CN">
                                <a:effectLst/>
                                <a:latin typeface="Cambria Math" panose="02040503050406030204" pitchFamily="18" charset="0"/>
                              </a:rPr>
                              <m:t>lim</m:t>
                            </m:r>
                          </m:e>
                          <m:lim>
                            <m:r>
                              <a:rPr lang="en-US" altLang="zh-CN" i="1">
                                <a:effectLst/>
                                <a:latin typeface="Cambria Math" panose="02040503050406030204" pitchFamily="18" charset="0"/>
                              </a:rPr>
                              <m:t>𝑛</m:t>
                            </m:r>
                            <m:r>
                              <a:rPr lang="en-US" altLang="zh-CN" i="1">
                                <a:effectLst/>
                                <a:latin typeface="Cambria Math" panose="02040503050406030204" pitchFamily="18" charset="0"/>
                              </a:rPr>
                              <m:t>→∞</m:t>
                            </m:r>
                          </m:lim>
                        </m:limLow>
                      </m:fName>
                      <m:e>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1+</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𝑛</m:t>
                                    </m:r>
                                  </m:den>
                                </m:f>
                              </m:e>
                            </m:d>
                          </m:e>
                          <m:sup>
                            <m:r>
                              <a:rPr lang="en-US" altLang="zh-CN" i="1">
                                <a:effectLst/>
                                <a:latin typeface="Cambria Math" panose="02040503050406030204" pitchFamily="18" charset="0"/>
                              </a:rPr>
                              <m:t>𝑛</m:t>
                            </m:r>
                          </m:sup>
                        </m:sSup>
                      </m:e>
                    </m:func>
                    <m:r>
                      <a:rPr lang="en-US" altLang="zh-CN" i="1">
                        <a:effectLst/>
                        <a:latin typeface="Cambria Math" panose="02040503050406030204" pitchFamily="18" charset="0"/>
                      </a:rPr>
                      <m:t>=</m:t>
                    </m:r>
                    <m:r>
                      <a:rPr lang="en-US" altLang="zh-CN" i="1">
                        <a:effectLst/>
                        <a:latin typeface="Cambria Math" panose="02040503050406030204" pitchFamily="18" charset="0"/>
                      </a:rPr>
                      <m:t>𝑒</m:t>
                    </m:r>
                  </m:oMath>
                </a14:m>
                <a:r>
                  <a:rPr lang="zh-CN" altLang="zh-CN">
                    <a:effectLst/>
                  </a:rPr>
                  <a:t>，记</a:t>
                </a:r>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𝑒</m:t>
                        </m:r>
                      </m:e>
                      <m:sup>
                        <m:r>
                          <a:rPr lang="en-US" altLang="zh-CN" i="1">
                            <a:effectLst/>
                            <a:latin typeface="Cambria Math" panose="02040503050406030204" pitchFamily="18" charset="0"/>
                          </a:rPr>
                          <m:t>𝑥</m:t>
                        </m:r>
                      </m:sup>
                    </m:sSup>
                  </m:oMath>
                </a14:m>
                <a:r>
                  <a:rPr lang="zh-CN" altLang="zh-CN">
                    <a:effectLst/>
                  </a:rPr>
                  <a:t>，则</a:t>
                </a:r>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0</m:t>
                        </m:r>
                      </m:e>
                    </m:d>
                    <m:r>
                      <a:rPr lang="en-US" altLang="zh-CN" i="1">
                        <a:effectLst/>
                        <a:latin typeface="Cambria Math" panose="02040503050406030204" pitchFamily="18" charset="0"/>
                      </a:rPr>
                      <m:t>=1</m:t>
                    </m:r>
                  </m:oMath>
                </a14:m>
                <a:r>
                  <a:rPr lang="zh-CN" altLang="zh-CN">
                    <a:effectLst/>
                  </a:rPr>
                  <a:t>，</a:t>
                </a:r>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1</m:t>
                        </m:r>
                      </m:e>
                    </m:d>
                    <m:r>
                      <a:rPr lang="en-US" altLang="zh-CN" i="1">
                        <a:effectLst/>
                        <a:latin typeface="Cambria Math" panose="02040503050406030204" pitchFamily="18" charset="0"/>
                      </a:rPr>
                      <m:t>=</m:t>
                    </m:r>
                    <m:r>
                      <a:rPr lang="en-US" altLang="zh-CN" i="1">
                        <a:effectLst/>
                        <a:latin typeface="Cambria Math" panose="02040503050406030204" pitchFamily="18" charset="0"/>
                      </a:rPr>
                      <m:t>𝑒</m:t>
                    </m:r>
                  </m:oMath>
                </a14:m>
                <a:r>
                  <a:rPr lang="zh-CN" altLang="zh-CN">
                    <a:effectLst/>
                  </a:rPr>
                  <a:t>，实际上将上述问题转换成了求解</a:t>
                </a:r>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1</m:t>
                        </m:r>
                      </m:e>
                    </m:d>
                  </m:oMath>
                </a14:m>
                <a:r>
                  <a:rPr lang="zh-CN" altLang="zh-CN">
                    <a:effectLst/>
                  </a:rPr>
                  <a:t>。</a:t>
                </a:r>
              </a:p>
              <a:p>
                <a:r>
                  <a:rPr lang="zh-CN" altLang="zh-CN">
                    <a:effectLst/>
                  </a:rPr>
                  <a:t>将</a:t>
                </a:r>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oMath>
                </a14:m>
                <a:r>
                  <a:rPr lang="zh-CN" altLang="zh-CN">
                    <a:effectLst/>
                  </a:rPr>
                  <a:t>展开，带入</a:t>
                </a:r>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0</m:t>
                        </m:r>
                      </m:e>
                    </m:d>
                    <m:r>
                      <a:rPr lang="en-US" altLang="zh-CN" i="1">
                        <a:effectLst/>
                        <a:latin typeface="Cambria Math" panose="02040503050406030204" pitchFamily="18" charset="0"/>
                      </a:rPr>
                      <m:t>=1</m:t>
                    </m:r>
                  </m:oMath>
                </a14:m>
                <a:r>
                  <a:rPr lang="zh-CN" altLang="zh-CN">
                    <a:effectLst/>
                  </a:rPr>
                  <a:t>，舍弃余项，得到如下方程：</a:t>
                </a:r>
              </a:p>
              <a:p>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r>
                      <a:rPr lang="en-US" altLang="zh-CN" i="1">
                        <a:effectLst/>
                        <a:latin typeface="Cambria Math" panose="02040503050406030204" pitchFamily="18" charset="0"/>
                      </a:rPr>
                      <m:t>≈1+</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num>
                      <m:den>
                        <m:r>
                          <a:rPr lang="en-US" altLang="zh-CN" i="1">
                            <a:effectLst/>
                            <a:latin typeface="Cambria Math" panose="02040503050406030204" pitchFamily="18" charset="0"/>
                          </a:rPr>
                          <m:t>2!</m:t>
                        </m:r>
                      </m:den>
                    </m:f>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3</m:t>
                            </m:r>
                          </m:sup>
                        </m:sSup>
                      </m:num>
                      <m:den>
                        <m:r>
                          <a:rPr lang="en-US" altLang="zh-CN" i="1">
                            <a:effectLst/>
                            <a:latin typeface="Cambria Math" panose="02040503050406030204" pitchFamily="18" charset="0"/>
                          </a:rPr>
                          <m:t>3!</m:t>
                        </m:r>
                      </m:den>
                    </m:f>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4</m:t>
                            </m:r>
                          </m:sup>
                        </m:sSup>
                      </m:num>
                      <m:den>
                        <m:r>
                          <a:rPr lang="en-US" altLang="zh-CN" i="1">
                            <a:effectLst/>
                            <a:latin typeface="Cambria Math" panose="02040503050406030204" pitchFamily="18" charset="0"/>
                          </a:rPr>
                          <m:t>4!</m:t>
                        </m:r>
                      </m:den>
                    </m:f>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𝑛</m:t>
                            </m:r>
                          </m:sup>
                        </m:sSup>
                      </m:num>
                      <m:den>
                        <m:r>
                          <a:rPr lang="en-US" altLang="zh-CN" i="1">
                            <a:effectLst/>
                            <a:latin typeface="Cambria Math" panose="02040503050406030204" pitchFamily="18" charset="0"/>
                          </a:rPr>
                          <m:t>𝑛</m:t>
                        </m:r>
                        <m:r>
                          <a:rPr lang="en-US" altLang="zh-CN" i="1">
                            <a:effectLst/>
                            <a:latin typeface="Cambria Math" panose="02040503050406030204" pitchFamily="18" charset="0"/>
                          </a:rPr>
                          <m:t>!</m:t>
                        </m:r>
                      </m:den>
                    </m:f>
                  </m:oMath>
                </a14:m>
                <a:endParaRPr lang="zh-CN" altLang="zh-CN">
                  <a:effectLst/>
                </a:endParaRPr>
              </a:p>
              <a:p>
                <a:r>
                  <a:rPr lang="zh-CN" altLang="zh-CN">
                    <a:effectLst/>
                  </a:rPr>
                  <a:t>当</a:t>
                </a:r>
                <a14:m>
                  <m:oMath xmlns:m="http://schemas.openxmlformats.org/officeDocument/2006/math">
                    <m:r>
                      <a:rPr lang="en-US" altLang="zh-CN" i="1">
                        <a:effectLst/>
                        <a:latin typeface="Cambria Math" panose="02040503050406030204" pitchFamily="18" charset="0"/>
                      </a:rPr>
                      <m:t>𝑥</m:t>
                    </m:r>
                    <m:r>
                      <a:rPr lang="en-US" altLang="zh-CN" i="1">
                        <a:effectLst/>
                        <a:latin typeface="Cambria Math" panose="02040503050406030204" pitchFamily="18" charset="0"/>
                      </a:rPr>
                      <m:t>=1</m:t>
                    </m:r>
                  </m:oMath>
                </a14:m>
                <a:r>
                  <a:rPr lang="zh-CN" altLang="zh-CN">
                    <a:effectLst/>
                  </a:rPr>
                  <a:t>时，上式变为：</a:t>
                </a:r>
              </a:p>
              <a:p>
                <a14:m>
                  <m:oMath xmlns:m="http://schemas.openxmlformats.org/officeDocument/2006/math">
                    <m:r>
                      <a:rPr lang="en-US" altLang="zh-CN" i="1">
                        <a:effectLst/>
                        <a:latin typeface="Cambria Math" panose="02040503050406030204" pitchFamily="18" charset="0"/>
                      </a:rPr>
                      <m:t>𝑒</m:t>
                    </m:r>
                    <m:r>
                      <a:rPr lang="en-US" altLang="zh-CN" i="1">
                        <a:effectLst/>
                        <a:latin typeface="Cambria Math" panose="02040503050406030204" pitchFamily="18" charset="0"/>
                      </a:rPr>
                      <m:t>≈1+</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2!</m:t>
                        </m:r>
                      </m:den>
                    </m:f>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3!</m:t>
                        </m:r>
                      </m:den>
                    </m:f>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4!</m:t>
                        </m:r>
                      </m:den>
                    </m:f>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𝑛</m:t>
                        </m:r>
                        <m:r>
                          <a:rPr lang="en-US" altLang="zh-CN" i="1">
                            <a:effectLst/>
                            <a:latin typeface="Cambria Math" panose="02040503050406030204" pitchFamily="18" charset="0"/>
                          </a:rPr>
                          <m:t>!</m:t>
                        </m:r>
                      </m:den>
                    </m:f>
                  </m:oMath>
                </a14:m>
                <a:endParaRPr lang="zh-CN" altLang="zh-CN">
                  <a:effectLst/>
                </a:endParaRPr>
              </a:p>
              <a:p>
                <a:r>
                  <a:rPr lang="zh-CN" altLang="zh-CN">
                    <a:effectLst/>
                  </a:rPr>
                  <a:t>分别取</a:t>
                </a:r>
                <a:r>
                  <a:rPr lang="en-US" altLang="zh-CN">
                    <a:effectLst/>
                  </a:rPr>
                  <a:t>n=10</a:t>
                </a:r>
                <a:r>
                  <a:rPr lang="zh-CN" altLang="zh-CN">
                    <a:effectLst/>
                  </a:rPr>
                  <a:t>和</a:t>
                </a:r>
                <a:r>
                  <a:rPr lang="en-US" altLang="zh-CN">
                    <a:effectLst/>
                  </a:rPr>
                  <a:t>n=20</a:t>
                </a:r>
                <a:r>
                  <a:rPr lang="zh-CN" altLang="zh-CN">
                    <a:effectLst/>
                  </a:rPr>
                  <a:t>，可以计算出</a:t>
                </a:r>
                <a14:m>
                  <m:oMath xmlns:m="http://schemas.openxmlformats.org/officeDocument/2006/math">
                    <m:r>
                      <a:rPr lang="en-US" altLang="zh-CN" i="1">
                        <a:effectLst/>
                        <a:latin typeface="Cambria Math" panose="02040503050406030204" pitchFamily="18" charset="0"/>
                      </a:rPr>
                      <m:t>𝑒</m:t>
                    </m:r>
                  </m:oMath>
                </a14:m>
                <a:r>
                  <a:rPr lang="zh-CN" altLang="zh-CN">
                    <a:effectLst/>
                  </a:rPr>
                  <a:t>的相应近似值：</a:t>
                </a:r>
              </a:p>
              <a:p>
                <a:r>
                  <a:rPr lang="en-US" altLang="zh-CN">
                    <a:effectLst/>
                  </a:rPr>
                  <a:t>2.71828180114638</a:t>
                </a:r>
                <a:r>
                  <a:rPr lang="zh-CN" altLang="zh-CN">
                    <a:effectLst/>
                  </a:rPr>
                  <a:t>；</a:t>
                </a:r>
              </a:p>
              <a:p>
                <a:r>
                  <a:rPr lang="en-US" altLang="zh-CN">
                    <a:effectLst/>
                  </a:rPr>
                  <a:t>2.71828182845905</a:t>
                </a:r>
                <a:r>
                  <a:rPr lang="zh-CN" altLang="zh-CN">
                    <a:effectLst/>
                  </a:rPr>
                  <a:t>。</a:t>
                </a:r>
              </a:p>
              <a:p>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5800" y="1242205"/>
                <a:ext cx="11063377" cy="5382882"/>
              </a:xfrm>
              <a:blipFill rotWithShape="0">
                <a:blip r:embed="rId2"/>
                <a:stretch>
                  <a:fillRect l="-827" t="-3398" r="-606" b="-113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21</a:t>
            </a:fld>
            <a:endParaRPr lang="zh-CN" altLang="en-US"/>
          </a:p>
        </p:txBody>
      </p:sp>
    </p:spTree>
    <p:extLst>
      <p:ext uri="{BB962C8B-B14F-4D97-AF65-F5344CB8AC3E}">
        <p14:creationId xmlns:p14="http://schemas.microsoft.com/office/powerpoint/2010/main" val="413910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举例：自然对数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46652" y="1242205"/>
                <a:ext cx="11202525" cy="5382882"/>
              </a:xfrm>
            </p:spPr>
            <p:txBody>
              <a:bodyPr>
                <a:normAutofit/>
              </a:bodyPr>
              <a:lstStyle/>
              <a:p>
                <a:r>
                  <a:rPr lang="zh-CN" altLang="zh-CN" sz="2400">
                    <a:effectLst/>
                  </a:rPr>
                  <a:t>分别取</a:t>
                </a:r>
                <a:r>
                  <a:rPr lang="en-US" altLang="zh-CN" sz="2400">
                    <a:effectLst/>
                  </a:rPr>
                  <a:t>n=10</a:t>
                </a:r>
                <a:r>
                  <a:rPr lang="zh-CN" altLang="zh-CN" sz="2400">
                    <a:effectLst/>
                  </a:rPr>
                  <a:t>和</a:t>
                </a:r>
                <a:r>
                  <a:rPr lang="en-US" altLang="zh-CN" sz="2400">
                    <a:effectLst/>
                  </a:rPr>
                  <a:t>n=20</a:t>
                </a:r>
                <a:r>
                  <a:rPr lang="zh-CN" altLang="zh-CN" sz="2400">
                    <a:effectLst/>
                  </a:rPr>
                  <a:t>，可以计算出相应误差：</a:t>
                </a:r>
              </a:p>
              <a:p>
                <a14:m>
                  <m:oMath xmlns:m="http://schemas.openxmlformats.org/officeDocument/2006/math">
                    <m:r>
                      <a:rPr lang="en-US" altLang="zh-CN" sz="2400" i="1">
                        <a:effectLst/>
                        <a:latin typeface="Cambria Math" panose="02040503050406030204" pitchFamily="18" charset="0"/>
                      </a:rPr>
                      <m:t>𝛿</m:t>
                    </m:r>
                    <m:r>
                      <a:rPr lang="en-US" altLang="zh-CN" sz="2400" i="1">
                        <a:effectLst/>
                        <a:latin typeface="Cambria Math" panose="02040503050406030204" pitchFamily="18" charset="0"/>
                      </a:rPr>
                      <m:t>=</m:t>
                    </m:r>
                    <m:d>
                      <m:dPr>
                        <m:begChr m:val="|"/>
                        <m:endChr m:val="|"/>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𝑅</m:t>
                            </m:r>
                          </m:e>
                          <m:sub>
                            <m:r>
                              <a:rPr lang="en-US" altLang="zh-CN" sz="2400" i="1">
                                <a:effectLst/>
                                <a:latin typeface="Cambria Math" panose="02040503050406030204" pitchFamily="18" charset="0"/>
                              </a:rPr>
                              <m:t>10</m:t>
                            </m:r>
                          </m:sub>
                        </m:sSub>
                      </m:e>
                    </m:d>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1</m:t>
                        </m:r>
                      </m:num>
                      <m:den>
                        <m:r>
                          <a:rPr lang="en-US" altLang="zh-CN" sz="2400" i="1">
                            <a:effectLst/>
                            <a:latin typeface="Cambria Math" panose="02040503050406030204" pitchFamily="18" charset="0"/>
                          </a:rPr>
                          <m:t>11!</m:t>
                        </m:r>
                      </m:den>
                    </m:f>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1</m:t>
                        </m:r>
                      </m:num>
                      <m:den>
                        <m:r>
                          <a:rPr lang="en-US" altLang="zh-CN" sz="2400" i="1">
                            <a:effectLst/>
                            <a:latin typeface="Cambria Math" panose="02040503050406030204" pitchFamily="18" charset="0"/>
                          </a:rPr>
                          <m:t>12!</m:t>
                        </m:r>
                      </m:den>
                    </m:f>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1</m:t>
                        </m:r>
                      </m:num>
                      <m:den>
                        <m:r>
                          <a:rPr lang="en-US" altLang="zh-CN" sz="2400" i="1">
                            <a:effectLst/>
                            <a:latin typeface="Cambria Math" panose="02040503050406030204" pitchFamily="18" charset="0"/>
                          </a:rPr>
                          <m:t>13!</m:t>
                        </m:r>
                      </m:den>
                    </m:f>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1</m:t>
                        </m:r>
                      </m:num>
                      <m:den>
                        <m:r>
                          <a:rPr lang="en-US" altLang="zh-CN" sz="2400" i="1">
                            <a:effectLst/>
                            <a:latin typeface="Cambria Math" panose="02040503050406030204" pitchFamily="18" charset="0"/>
                          </a:rPr>
                          <m:t>11!</m:t>
                        </m:r>
                      </m:den>
                    </m:f>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1</m:t>
                            </m:r>
                          </m:num>
                          <m:den>
                            <m:r>
                              <a:rPr lang="en-US" altLang="zh-CN" sz="2400" i="1">
                                <a:effectLst/>
                                <a:latin typeface="Cambria Math" panose="02040503050406030204" pitchFamily="18" charset="0"/>
                              </a:rPr>
                              <m:t>12</m:t>
                            </m:r>
                          </m:den>
                        </m:f>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1</m:t>
                            </m:r>
                          </m:num>
                          <m:den>
                            <m:r>
                              <a:rPr lang="en-US" altLang="zh-CN" sz="2400" i="1">
                                <a:effectLst/>
                                <a:latin typeface="Cambria Math" panose="02040503050406030204" pitchFamily="18" charset="0"/>
                              </a:rPr>
                              <m:t>12∗13</m:t>
                            </m:r>
                          </m:den>
                        </m:f>
                        <m:r>
                          <a:rPr lang="en-US" altLang="zh-CN" sz="2400" i="1">
                            <a:effectLst/>
                            <a:latin typeface="Cambria Math" panose="02040503050406030204" pitchFamily="18" charset="0"/>
                          </a:rPr>
                          <m:t>+⋯</m:t>
                        </m:r>
                      </m:e>
                    </m:d>
                    <m:r>
                      <a:rPr lang="en-US" altLang="zh-CN" sz="2400">
                        <a:effectLst/>
                        <a:latin typeface="Cambria Math" panose="02040503050406030204" pitchFamily="18" charset="0"/>
                      </a:rPr>
                      <m:t>&lt;</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1</m:t>
                        </m:r>
                      </m:num>
                      <m:den>
                        <m:r>
                          <a:rPr lang="en-US" altLang="zh-CN" sz="2400" i="1">
                            <a:effectLst/>
                            <a:latin typeface="Cambria Math" panose="02040503050406030204" pitchFamily="18" charset="0"/>
                          </a:rPr>
                          <m:t>11!</m:t>
                        </m:r>
                      </m:den>
                    </m:f>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1</m:t>
                            </m:r>
                          </m:num>
                          <m:den>
                            <m:r>
                              <a:rPr lang="en-US" altLang="zh-CN" sz="2400" i="1">
                                <a:effectLst/>
                                <a:latin typeface="Cambria Math" panose="02040503050406030204" pitchFamily="18" charset="0"/>
                              </a:rPr>
                              <m:t>12</m:t>
                            </m:r>
                          </m:den>
                        </m:f>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1</m:t>
                            </m:r>
                          </m:num>
                          <m:den>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12</m:t>
                                </m:r>
                              </m:e>
                              <m:sup>
                                <m:r>
                                  <a:rPr lang="en-US" altLang="zh-CN" sz="2400" i="1">
                                    <a:effectLst/>
                                    <a:latin typeface="Cambria Math" panose="02040503050406030204" pitchFamily="18" charset="0"/>
                                  </a:rPr>
                                  <m:t>2</m:t>
                                </m:r>
                              </m:sup>
                            </m:sSup>
                          </m:den>
                        </m:f>
                        <m:r>
                          <a:rPr lang="en-US" altLang="zh-CN" sz="2400" i="1">
                            <a:effectLst/>
                            <a:latin typeface="Cambria Math" panose="02040503050406030204" pitchFamily="18" charset="0"/>
                          </a:rPr>
                          <m:t>+⋯</m:t>
                        </m:r>
                      </m:e>
                    </m:d>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12</m:t>
                        </m:r>
                      </m:num>
                      <m:den>
                        <m:r>
                          <a:rPr lang="en-US" altLang="zh-CN" sz="2400" i="1">
                            <a:effectLst/>
                            <a:latin typeface="Cambria Math" panose="02040503050406030204" pitchFamily="18" charset="0"/>
                          </a:rPr>
                          <m:t>11×11!</m:t>
                        </m:r>
                      </m:den>
                    </m:f>
                    <m:r>
                      <a:rPr lang="en-US" altLang="zh-CN" sz="2400" i="1">
                        <a:effectLst/>
                        <a:latin typeface="Cambria Math" panose="02040503050406030204" pitchFamily="18" charset="0"/>
                      </a:rPr>
                      <m:t>=2.73296×</m:t>
                    </m:r>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10</m:t>
                        </m:r>
                      </m:e>
                      <m:sup>
                        <m:r>
                          <a:rPr lang="en-US" altLang="zh-CN" sz="2400" i="1">
                            <a:effectLst/>
                            <a:latin typeface="Cambria Math" panose="02040503050406030204" pitchFamily="18" charset="0"/>
                          </a:rPr>
                          <m:t>−8</m:t>
                        </m:r>
                      </m:sup>
                    </m:sSup>
                  </m:oMath>
                </a14:m>
                <a:endParaRPr lang="zh-CN" altLang="zh-CN" sz="2400">
                  <a:effectLst/>
                </a:endParaRPr>
              </a:p>
              <a:p>
                <a:r>
                  <a:rPr lang="en-US" altLang="zh-CN" sz="2400">
                    <a:effectLst/>
                  </a:rPr>
                  <a:t>n=20</a:t>
                </a:r>
                <a:r>
                  <a:rPr lang="zh-CN" altLang="zh-CN" sz="2400">
                    <a:effectLst/>
                  </a:rPr>
                  <a:t>时的误差请自行计算。</a:t>
                </a:r>
              </a:p>
              <a:p>
                <a:endParaRPr lang="zh-CN" altLang="en-US" sz="240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46652" y="1242205"/>
                <a:ext cx="11202525" cy="5382882"/>
              </a:xfrm>
              <a:blipFill rotWithShape="0">
                <a:blip r:embed="rId2"/>
                <a:stretch>
                  <a:fillRect l="-76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22</a:t>
            </a:fld>
            <a:endParaRPr lang="zh-CN" altLang="en-US"/>
          </a:p>
        </p:txBody>
      </p:sp>
    </p:spTree>
    <p:extLst>
      <p:ext uri="{BB962C8B-B14F-4D97-AF65-F5344CB8AC3E}">
        <p14:creationId xmlns:p14="http://schemas.microsoft.com/office/powerpoint/2010/main" val="8050840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误差</a:t>
            </a:r>
            <a:endParaRPr lang="zh-CN" altLang="en-US"/>
          </a:p>
        </p:txBody>
      </p:sp>
      <p:sp>
        <p:nvSpPr>
          <p:cNvPr id="3" name="内容占位符 2"/>
          <p:cNvSpPr>
            <a:spLocks noGrp="1"/>
          </p:cNvSpPr>
          <p:nvPr>
            <p:ph idx="1"/>
          </p:nvPr>
        </p:nvSpPr>
        <p:spPr/>
        <p:txBody>
          <a:bodyPr>
            <a:normAutofit fontScale="85000" lnSpcReduction="20000"/>
          </a:bodyPr>
          <a:lstStyle/>
          <a:p>
            <a:r>
              <a:rPr lang="zh-CN" altLang="zh-CN">
                <a:effectLst/>
              </a:rPr>
              <a:t>误差本身是实验科学术语，指测量结果偏离真值的程度，即测量值与真实值之间的差异。然而在科学计算领域，误差具有了不同的含义，可以表述为计算结果与真实值之间的差异，大致可以分为以下几类</a:t>
            </a:r>
            <a:r>
              <a:rPr lang="zh-CN" altLang="zh-CN" smtClean="0">
                <a:effectLst/>
              </a:rPr>
              <a:t>：</a:t>
            </a:r>
            <a:endParaRPr lang="zh-CN" altLang="zh-CN">
              <a:effectLst/>
            </a:endParaRPr>
          </a:p>
          <a:p>
            <a:r>
              <a:rPr lang="zh-CN" altLang="zh-CN">
                <a:effectLst/>
              </a:rPr>
              <a:t>（</a:t>
            </a:r>
            <a:r>
              <a:rPr lang="en-US" altLang="zh-CN">
                <a:effectLst/>
              </a:rPr>
              <a:t>1</a:t>
            </a:r>
            <a:r>
              <a:rPr lang="zh-CN" altLang="zh-CN">
                <a:effectLst/>
              </a:rPr>
              <a:t>）</a:t>
            </a:r>
            <a:r>
              <a:rPr lang="zh-CN" altLang="zh-CN" b="1">
                <a:solidFill>
                  <a:srgbClr val="FFFF00"/>
                </a:solidFill>
                <a:effectLst/>
              </a:rPr>
              <a:t>模型误差（</a:t>
            </a:r>
            <a:r>
              <a:rPr lang="en-US" altLang="zh-CN" b="1">
                <a:solidFill>
                  <a:srgbClr val="FFFF00"/>
                </a:solidFill>
                <a:effectLst/>
              </a:rPr>
              <a:t>Modeling errors</a:t>
            </a:r>
            <a:r>
              <a:rPr lang="zh-CN" altLang="zh-CN" b="1" smtClean="0">
                <a:solidFill>
                  <a:srgbClr val="FFFF00"/>
                </a:solidFill>
                <a:effectLst/>
              </a:rPr>
              <a:t>）</a:t>
            </a:r>
            <a:endParaRPr lang="en-US" altLang="zh-CN" b="1" smtClean="0">
              <a:solidFill>
                <a:srgbClr val="FFFF00"/>
              </a:solidFill>
              <a:effectLst/>
            </a:endParaRPr>
          </a:p>
          <a:p>
            <a:pPr lvl="1"/>
            <a:r>
              <a:rPr lang="zh-CN" altLang="zh-CN">
                <a:effectLst/>
              </a:rPr>
              <a:t>在科学计算中所使用的模型均为数学模型，大多数采用偏微分方程来描述，然而在模型建立过程中，一般是抓住其中主要因素，而忽略次要因素，因此，所建立的模型需要考量一些问题：对主要因素的描述是否准确，对次要因素的忽略是否合理，模型所描述的现象是否完整等，这一系列问题中都可能隐含着误差。</a:t>
            </a:r>
          </a:p>
          <a:p>
            <a:r>
              <a:rPr lang="zh-CN" altLang="zh-CN">
                <a:effectLst/>
              </a:rPr>
              <a:t>（</a:t>
            </a:r>
            <a:r>
              <a:rPr lang="en-US" altLang="zh-CN">
                <a:effectLst/>
              </a:rPr>
              <a:t>2</a:t>
            </a:r>
            <a:r>
              <a:rPr lang="zh-CN" altLang="zh-CN">
                <a:effectLst/>
              </a:rPr>
              <a:t>）</a:t>
            </a:r>
            <a:r>
              <a:rPr lang="zh-CN" altLang="zh-CN" b="1">
                <a:solidFill>
                  <a:srgbClr val="FFFF00"/>
                </a:solidFill>
                <a:effectLst/>
              </a:rPr>
              <a:t>截断误差（</a:t>
            </a:r>
            <a:r>
              <a:rPr lang="en-US" altLang="zh-CN" b="1">
                <a:solidFill>
                  <a:srgbClr val="FFFF00"/>
                </a:solidFill>
                <a:effectLst/>
              </a:rPr>
              <a:t>Truncation errors</a:t>
            </a:r>
            <a:r>
              <a:rPr lang="zh-CN" altLang="zh-CN" b="1" smtClean="0">
                <a:solidFill>
                  <a:srgbClr val="FFFF00"/>
                </a:solidFill>
                <a:effectLst/>
              </a:rPr>
              <a:t>）</a:t>
            </a:r>
            <a:endParaRPr lang="en-US" altLang="zh-CN" b="1" smtClean="0">
              <a:solidFill>
                <a:srgbClr val="FFFF00"/>
              </a:solidFill>
              <a:effectLst/>
            </a:endParaRPr>
          </a:p>
          <a:p>
            <a:pPr lvl="1"/>
            <a:r>
              <a:rPr lang="zh-CN" altLang="zh-CN">
                <a:effectLst/>
              </a:rPr>
              <a:t>在无法获取精确解的时候，需要使用数值方法获取其近似解，由此产生的误差被称为截断误差或方法误差。</a:t>
            </a:r>
          </a:p>
          <a:p>
            <a:r>
              <a:rPr lang="zh-CN" altLang="zh-CN">
                <a:effectLst/>
              </a:rPr>
              <a:t>（</a:t>
            </a:r>
            <a:r>
              <a:rPr lang="en-US" altLang="zh-CN">
                <a:effectLst/>
              </a:rPr>
              <a:t>3</a:t>
            </a:r>
            <a:r>
              <a:rPr lang="zh-CN" altLang="zh-CN">
                <a:effectLst/>
              </a:rPr>
              <a:t>）</a:t>
            </a:r>
            <a:r>
              <a:rPr lang="zh-CN" altLang="zh-CN" b="1">
                <a:solidFill>
                  <a:srgbClr val="FFFF00"/>
                </a:solidFill>
                <a:effectLst/>
              </a:rPr>
              <a:t>舍入误差（</a:t>
            </a:r>
            <a:r>
              <a:rPr lang="en-US" altLang="zh-CN" b="1">
                <a:solidFill>
                  <a:srgbClr val="FFFF00"/>
                </a:solidFill>
                <a:effectLst/>
              </a:rPr>
              <a:t>Roundoff errors</a:t>
            </a:r>
            <a:r>
              <a:rPr lang="zh-CN" altLang="zh-CN" b="1" smtClean="0">
                <a:solidFill>
                  <a:srgbClr val="FFFF00"/>
                </a:solidFill>
                <a:effectLst/>
              </a:rPr>
              <a:t>）</a:t>
            </a:r>
            <a:endParaRPr lang="en-US" altLang="zh-CN" b="1" smtClean="0">
              <a:solidFill>
                <a:srgbClr val="FFFF00"/>
              </a:solidFill>
              <a:effectLst/>
            </a:endParaRPr>
          </a:p>
          <a:p>
            <a:pPr lvl="1"/>
            <a:r>
              <a:rPr lang="zh-CN" altLang="zh-CN">
                <a:effectLst/>
              </a:rPr>
              <a:t>由于目前计算机字长有限制，原始数据的输入与输出、浮点运算等均可能造成误差，这样的误差被称为舍入误差。</a:t>
            </a:r>
          </a:p>
          <a:p>
            <a:endParaRPr lang="zh-CN" altLang="en-US"/>
          </a:p>
        </p:txBody>
      </p:sp>
      <p:sp>
        <p:nvSpPr>
          <p:cNvPr id="4" name="灯片编号占位符 3"/>
          <p:cNvSpPr>
            <a:spLocks noGrp="1"/>
          </p:cNvSpPr>
          <p:nvPr>
            <p:ph type="sldNum" sz="quarter" idx="12"/>
          </p:nvPr>
        </p:nvSpPr>
        <p:spPr/>
        <p:txBody>
          <a:bodyPr/>
          <a:lstStyle/>
          <a:p>
            <a:fld id="{ACCFE6EA-02AB-4AAF-A8F0-0ED45E438EB1}" type="slidenum">
              <a:rPr lang="zh-CN" altLang="en-US" smtClean="0"/>
              <a:t>23</a:t>
            </a:fld>
            <a:endParaRPr lang="zh-CN" altLang="en-US"/>
          </a:p>
        </p:txBody>
      </p:sp>
    </p:spTree>
    <p:extLst>
      <p:ext uri="{BB962C8B-B14F-4D97-AF65-F5344CB8AC3E}">
        <p14:creationId xmlns:p14="http://schemas.microsoft.com/office/powerpoint/2010/main" val="33585807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误差分析的重要性</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r>
                  <a:rPr lang="zh-CN" altLang="zh-CN">
                    <a:effectLst/>
                  </a:rPr>
                  <a:t>试分别求解以下两个方程组：</a:t>
                </a:r>
              </a:p>
              <a:p>
                <a14:m>
                  <m:oMath xmlns:m="http://schemas.openxmlformats.org/officeDocument/2006/math">
                    <m:d>
                      <m:dPr>
                        <m:begChr m:val="{"/>
                        <m:endChr m:val=""/>
                        <m:ctrlPr>
                          <a:rPr lang="zh-CN" altLang="zh-CN" i="1">
                            <a:effectLst/>
                            <a:latin typeface="Cambria Math" panose="02040503050406030204" pitchFamily="18" charset="0"/>
                          </a:rPr>
                        </m:ctrlPr>
                      </m:dPr>
                      <m:e>
                        <m:eqArr>
                          <m:eqArrPr>
                            <m:ctrlPr>
                              <a:rPr lang="zh-CN" altLang="zh-CN" i="1">
                                <a:effectLst/>
                                <a:latin typeface="Cambria Math" panose="02040503050406030204" pitchFamily="18" charset="0"/>
                              </a:rPr>
                            </m:ctrlPr>
                          </m:eqArr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1</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2</m:t>
                                </m:r>
                              </m:sub>
                            </m:sSub>
                            <m:r>
                              <a:rPr lang="en-US" altLang="zh-CN" i="1">
                                <a:effectLst/>
                                <a:latin typeface="Cambria Math" panose="02040503050406030204" pitchFamily="18" charset="0"/>
                              </a:rPr>
                              <m:t>=2</m:t>
                            </m:r>
                          </m:e>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1</m:t>
                                </m:r>
                              </m:sub>
                            </m:sSub>
                            <m:r>
                              <a:rPr lang="en-US" altLang="zh-CN" i="1">
                                <a:effectLst/>
                                <a:latin typeface="Cambria Math" panose="02040503050406030204" pitchFamily="18" charset="0"/>
                              </a:rPr>
                              <m:t>+0.9999</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2</m:t>
                                </m:r>
                              </m:sub>
                            </m:sSub>
                            <m:r>
                              <a:rPr lang="en-US" altLang="zh-CN" i="1">
                                <a:effectLst/>
                                <a:latin typeface="Cambria Math" panose="02040503050406030204" pitchFamily="18" charset="0"/>
                              </a:rPr>
                              <m:t>=1.9999</m:t>
                            </m:r>
                          </m:e>
                        </m:eqArr>
                      </m:e>
                    </m:d>
                  </m:oMath>
                </a14:m>
                <a:endParaRPr lang="zh-CN" altLang="zh-CN">
                  <a:effectLst/>
                </a:endParaRPr>
              </a:p>
              <a:p>
                <a14:m>
                  <m:oMath xmlns:m="http://schemas.openxmlformats.org/officeDocument/2006/math">
                    <m:d>
                      <m:dPr>
                        <m:begChr m:val="{"/>
                        <m:endChr m:val=""/>
                        <m:ctrlPr>
                          <a:rPr lang="zh-CN" altLang="zh-CN" i="1">
                            <a:effectLst/>
                            <a:latin typeface="Cambria Math" panose="02040503050406030204" pitchFamily="18" charset="0"/>
                          </a:rPr>
                        </m:ctrlPr>
                      </m:dPr>
                      <m:e>
                        <m:eqArr>
                          <m:eqArrPr>
                            <m:ctrlPr>
                              <a:rPr lang="zh-CN" altLang="zh-CN" i="1">
                                <a:effectLst/>
                                <a:latin typeface="Cambria Math" panose="02040503050406030204" pitchFamily="18" charset="0"/>
                              </a:rPr>
                            </m:ctrlPr>
                          </m:eqArr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1</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2</m:t>
                                </m:r>
                              </m:sub>
                            </m:sSub>
                            <m:r>
                              <a:rPr lang="en-US" altLang="zh-CN" i="1">
                                <a:effectLst/>
                                <a:latin typeface="Cambria Math" panose="02040503050406030204" pitchFamily="18" charset="0"/>
                              </a:rPr>
                              <m:t>=2</m:t>
                            </m:r>
                          </m:e>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1</m:t>
                                </m:r>
                              </m:sub>
                            </m:sSub>
                            <m:r>
                              <a:rPr lang="en-US" altLang="zh-CN" i="1">
                                <a:effectLst/>
                                <a:latin typeface="Cambria Math" panose="02040503050406030204" pitchFamily="18" charset="0"/>
                              </a:rPr>
                              <m:t>+0.9999</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2</m:t>
                                </m:r>
                              </m:sub>
                            </m:sSub>
                            <m:r>
                              <a:rPr lang="en-US" altLang="zh-CN" i="1">
                                <a:effectLst/>
                                <a:latin typeface="Cambria Math" panose="02040503050406030204" pitchFamily="18" charset="0"/>
                              </a:rPr>
                              <m:t>=2.0001</m:t>
                            </m:r>
                          </m:e>
                        </m:eqArr>
                      </m:e>
                    </m:d>
                  </m:oMath>
                </a14:m>
                <a:endParaRPr lang="zh-CN" altLang="zh-CN">
                  <a:effectLst/>
                </a:endParaRPr>
              </a:p>
              <a:p>
                <a:r>
                  <a:rPr lang="zh-CN" altLang="zh-CN">
                    <a:effectLst/>
                  </a:rPr>
                  <a:t>将其转换为矩阵方式描述，如下：</a:t>
                </a:r>
              </a:p>
              <a:p>
                <a14:m>
                  <m:oMath xmlns:m="http://schemas.openxmlformats.org/officeDocument/2006/math">
                    <m:d>
                      <m:dPr>
                        <m:begChr m:val="["/>
                        <m:endChr m:val="]"/>
                        <m:ctrlPr>
                          <a:rPr lang="zh-CN" altLang="zh-CN" i="1">
                            <a:effectLst/>
                            <a:latin typeface="Cambria Math" panose="02040503050406030204" pitchFamily="18" charset="0"/>
                          </a:rPr>
                        </m:ctrlPr>
                      </m:dPr>
                      <m:e>
                        <m:m>
                          <m:mPr>
                            <m:mcs>
                              <m:mc>
                                <m:mcPr>
                                  <m:count m:val="2"/>
                                  <m:mcJc m:val="center"/>
                                </m:mcPr>
                              </m:mc>
                            </m:mcs>
                            <m:ctrlPr>
                              <a:rPr lang="zh-CN" altLang="zh-CN" i="1">
                                <a:effectLst/>
                                <a:latin typeface="Cambria Math" panose="02040503050406030204" pitchFamily="18" charset="0"/>
                              </a:rPr>
                            </m:ctrlPr>
                          </m:mPr>
                          <m:mr>
                            <m:e>
                              <m:r>
                                <a:rPr lang="en-US" altLang="zh-CN" i="1">
                                  <a:effectLst/>
                                  <a:latin typeface="Cambria Math" panose="02040503050406030204" pitchFamily="18" charset="0"/>
                                </a:rPr>
                                <m:t>1</m:t>
                              </m:r>
                            </m:e>
                            <m:e>
                              <m:r>
                                <a:rPr lang="en-US" altLang="zh-CN" i="1">
                                  <a:effectLst/>
                                  <a:latin typeface="Cambria Math" panose="02040503050406030204" pitchFamily="18" charset="0"/>
                                </a:rPr>
                                <m:t>1</m:t>
                              </m:r>
                            </m:e>
                          </m:mr>
                          <m:mr>
                            <m:e>
                              <m:r>
                                <a:rPr lang="en-US" altLang="zh-CN" i="1">
                                  <a:effectLst/>
                                  <a:latin typeface="Cambria Math" panose="02040503050406030204" pitchFamily="18" charset="0"/>
                                </a:rPr>
                                <m:t>1</m:t>
                              </m:r>
                            </m:e>
                            <m:e>
                              <m:r>
                                <a:rPr lang="en-US" altLang="zh-CN" i="1">
                                  <a:effectLst/>
                                  <a:latin typeface="Cambria Math" panose="02040503050406030204" pitchFamily="18" charset="0"/>
                                </a:rPr>
                                <m:t>0.9999</m:t>
                              </m:r>
                            </m:e>
                          </m:mr>
                        </m:m>
                      </m:e>
                    </m:d>
                    <m:d>
                      <m:dPr>
                        <m:begChr m:val="["/>
                        <m:endChr m:val="]"/>
                        <m:ctrlPr>
                          <a:rPr lang="zh-CN" altLang="zh-CN" i="1">
                            <a:effectLst/>
                            <a:latin typeface="Cambria Math" panose="02040503050406030204" pitchFamily="18" charset="0"/>
                          </a:rPr>
                        </m:ctrlPr>
                      </m:dPr>
                      <m:e>
                        <m:m>
                          <m:mPr>
                            <m:mcs>
                              <m:mc>
                                <m:mcPr>
                                  <m:count m:val="1"/>
                                  <m:mcJc m:val="center"/>
                                </m:mcPr>
                              </m:mc>
                            </m:mcs>
                            <m:ctrlPr>
                              <a:rPr lang="zh-CN" altLang="zh-CN" i="1">
                                <a:effectLst/>
                                <a:latin typeface="Cambria Math" panose="02040503050406030204" pitchFamily="18" charset="0"/>
                              </a:rPr>
                            </m:ctrlPr>
                          </m:mPr>
                          <m:m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1</m:t>
                                  </m:r>
                                </m:sub>
                              </m:sSub>
                            </m:e>
                          </m:mr>
                          <m:m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2</m:t>
                                  </m:r>
                                </m:sub>
                              </m:sSub>
                            </m:e>
                          </m:mr>
                        </m:m>
                      </m:e>
                    </m:d>
                    <m:r>
                      <a:rPr lang="en-US" altLang="zh-CN" i="1">
                        <a:effectLst/>
                        <a:latin typeface="Cambria Math" panose="02040503050406030204" pitchFamily="18" charset="0"/>
                      </a:rPr>
                      <m:t>=</m:t>
                    </m:r>
                    <m:d>
                      <m:dPr>
                        <m:begChr m:val="["/>
                        <m:endChr m:val="]"/>
                        <m:ctrlPr>
                          <a:rPr lang="zh-CN" altLang="zh-CN" i="1">
                            <a:effectLst/>
                            <a:latin typeface="Cambria Math" panose="02040503050406030204" pitchFamily="18" charset="0"/>
                          </a:rPr>
                        </m:ctrlPr>
                      </m:dPr>
                      <m:e>
                        <m:m>
                          <m:mPr>
                            <m:mcs>
                              <m:mc>
                                <m:mcPr>
                                  <m:count m:val="1"/>
                                  <m:mcJc m:val="center"/>
                                </m:mcPr>
                              </m:mc>
                            </m:mcs>
                            <m:ctrlPr>
                              <a:rPr lang="zh-CN" altLang="zh-CN" i="1">
                                <a:effectLst/>
                                <a:latin typeface="Cambria Math" panose="02040503050406030204" pitchFamily="18" charset="0"/>
                              </a:rPr>
                            </m:ctrlPr>
                          </m:mPr>
                          <m:mr>
                            <m:e>
                              <m:r>
                                <a:rPr lang="en-US" altLang="zh-CN" i="1">
                                  <a:effectLst/>
                                  <a:latin typeface="Cambria Math" panose="02040503050406030204" pitchFamily="18" charset="0"/>
                                </a:rPr>
                                <m:t>2</m:t>
                              </m:r>
                            </m:e>
                          </m:mr>
                          <m:mr>
                            <m:e>
                              <m:r>
                                <a:rPr lang="en-US" altLang="zh-CN" i="1">
                                  <a:effectLst/>
                                  <a:latin typeface="Cambria Math" panose="02040503050406030204" pitchFamily="18" charset="0"/>
                                </a:rPr>
                                <m:t>1.9999</m:t>
                              </m:r>
                            </m:e>
                          </m:mr>
                        </m:m>
                      </m:e>
                    </m:d>
                  </m:oMath>
                </a14:m>
                <a:endParaRPr lang="zh-CN" altLang="zh-CN">
                  <a:effectLst/>
                </a:endParaRPr>
              </a:p>
              <a:p>
                <a14:m>
                  <m:oMath xmlns:m="http://schemas.openxmlformats.org/officeDocument/2006/math">
                    <m:d>
                      <m:dPr>
                        <m:begChr m:val="["/>
                        <m:endChr m:val="]"/>
                        <m:ctrlPr>
                          <a:rPr lang="zh-CN" altLang="zh-CN" i="1">
                            <a:effectLst/>
                            <a:latin typeface="Cambria Math" panose="02040503050406030204" pitchFamily="18" charset="0"/>
                          </a:rPr>
                        </m:ctrlPr>
                      </m:dPr>
                      <m:e>
                        <m:m>
                          <m:mPr>
                            <m:mcs>
                              <m:mc>
                                <m:mcPr>
                                  <m:count m:val="2"/>
                                  <m:mcJc m:val="center"/>
                                </m:mcPr>
                              </m:mc>
                            </m:mcs>
                            <m:ctrlPr>
                              <a:rPr lang="zh-CN" altLang="zh-CN" i="1">
                                <a:effectLst/>
                                <a:latin typeface="Cambria Math" panose="02040503050406030204" pitchFamily="18" charset="0"/>
                              </a:rPr>
                            </m:ctrlPr>
                          </m:mPr>
                          <m:mr>
                            <m:e>
                              <m:r>
                                <a:rPr lang="en-US" altLang="zh-CN" i="1">
                                  <a:effectLst/>
                                  <a:latin typeface="Cambria Math" panose="02040503050406030204" pitchFamily="18" charset="0"/>
                                </a:rPr>
                                <m:t>1</m:t>
                              </m:r>
                            </m:e>
                            <m:e>
                              <m:r>
                                <a:rPr lang="en-US" altLang="zh-CN" i="1">
                                  <a:effectLst/>
                                  <a:latin typeface="Cambria Math" panose="02040503050406030204" pitchFamily="18" charset="0"/>
                                </a:rPr>
                                <m:t>1</m:t>
                              </m:r>
                            </m:e>
                          </m:mr>
                          <m:mr>
                            <m:e>
                              <m:r>
                                <a:rPr lang="en-US" altLang="zh-CN" i="1">
                                  <a:effectLst/>
                                  <a:latin typeface="Cambria Math" panose="02040503050406030204" pitchFamily="18" charset="0"/>
                                </a:rPr>
                                <m:t>1</m:t>
                              </m:r>
                            </m:e>
                            <m:e>
                              <m:r>
                                <a:rPr lang="en-US" altLang="zh-CN" i="1">
                                  <a:effectLst/>
                                  <a:latin typeface="Cambria Math" panose="02040503050406030204" pitchFamily="18" charset="0"/>
                                </a:rPr>
                                <m:t>0.9999</m:t>
                              </m:r>
                            </m:e>
                          </m:mr>
                        </m:m>
                      </m:e>
                    </m:d>
                    <m:d>
                      <m:dPr>
                        <m:begChr m:val="["/>
                        <m:endChr m:val="]"/>
                        <m:ctrlPr>
                          <a:rPr lang="zh-CN" altLang="zh-CN" i="1">
                            <a:effectLst/>
                            <a:latin typeface="Cambria Math" panose="02040503050406030204" pitchFamily="18" charset="0"/>
                          </a:rPr>
                        </m:ctrlPr>
                      </m:dPr>
                      <m:e>
                        <m:m>
                          <m:mPr>
                            <m:mcs>
                              <m:mc>
                                <m:mcPr>
                                  <m:count m:val="1"/>
                                  <m:mcJc m:val="center"/>
                                </m:mcPr>
                              </m:mc>
                            </m:mcs>
                            <m:ctrlPr>
                              <a:rPr lang="zh-CN" altLang="zh-CN" i="1">
                                <a:effectLst/>
                                <a:latin typeface="Cambria Math" panose="02040503050406030204" pitchFamily="18" charset="0"/>
                              </a:rPr>
                            </m:ctrlPr>
                          </m:mPr>
                          <m:m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1</m:t>
                                  </m:r>
                                </m:sub>
                              </m:sSub>
                            </m:e>
                          </m:mr>
                          <m:m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2</m:t>
                                  </m:r>
                                </m:sub>
                              </m:sSub>
                            </m:e>
                          </m:mr>
                        </m:m>
                      </m:e>
                    </m:d>
                    <m:r>
                      <a:rPr lang="en-US" altLang="zh-CN" i="1">
                        <a:effectLst/>
                        <a:latin typeface="Cambria Math" panose="02040503050406030204" pitchFamily="18" charset="0"/>
                      </a:rPr>
                      <m:t>=</m:t>
                    </m:r>
                    <m:d>
                      <m:dPr>
                        <m:begChr m:val="["/>
                        <m:endChr m:val="]"/>
                        <m:ctrlPr>
                          <a:rPr lang="zh-CN" altLang="zh-CN" i="1">
                            <a:effectLst/>
                            <a:latin typeface="Cambria Math" panose="02040503050406030204" pitchFamily="18" charset="0"/>
                          </a:rPr>
                        </m:ctrlPr>
                      </m:dPr>
                      <m:e>
                        <m:m>
                          <m:mPr>
                            <m:mcs>
                              <m:mc>
                                <m:mcPr>
                                  <m:count m:val="1"/>
                                  <m:mcJc m:val="center"/>
                                </m:mcPr>
                              </m:mc>
                            </m:mcs>
                            <m:ctrlPr>
                              <a:rPr lang="zh-CN" altLang="zh-CN" i="1">
                                <a:effectLst/>
                                <a:latin typeface="Cambria Math" panose="02040503050406030204" pitchFamily="18" charset="0"/>
                              </a:rPr>
                            </m:ctrlPr>
                          </m:mPr>
                          <m:mr>
                            <m:e>
                              <m:r>
                                <a:rPr lang="en-US" altLang="zh-CN" i="1">
                                  <a:effectLst/>
                                  <a:latin typeface="Cambria Math" panose="02040503050406030204" pitchFamily="18" charset="0"/>
                                </a:rPr>
                                <m:t>2</m:t>
                              </m:r>
                            </m:e>
                          </m:mr>
                          <m:mr>
                            <m:e>
                              <m:r>
                                <a:rPr lang="en-US" altLang="zh-CN" i="1">
                                  <a:effectLst/>
                                  <a:latin typeface="Cambria Math" panose="02040503050406030204" pitchFamily="18" charset="0"/>
                                </a:rPr>
                                <m:t>2.0001</m:t>
                              </m:r>
                            </m:e>
                          </m:mr>
                        </m:m>
                      </m:e>
                    </m:d>
                  </m:oMath>
                </a14:m>
                <a:endParaRPr lang="zh-CN" altLang="zh-CN">
                  <a:effectLst/>
                </a:endParaRPr>
              </a:p>
              <a:p>
                <a:r>
                  <a:rPr lang="zh-CN" altLang="zh-CN">
                    <a:effectLst/>
                  </a:rPr>
                  <a:t>求解这两个矩阵方程，可以很容易得到两个方程组的解分别为</a:t>
                </a:r>
                <a:r>
                  <a:rPr lang="zh-CN" altLang="zh-CN" smtClean="0">
                    <a:effectLst/>
                  </a:rPr>
                  <a:t>：</a:t>
                </a:r>
                <a:r>
                  <a:rPr lang="zh-CN" altLang="en-US" smtClean="0">
                    <a:effectLst/>
                  </a:rPr>
                  <a:t>？</a:t>
                </a:r>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86" t="-297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24</a:t>
            </a:fld>
            <a:endParaRPr lang="zh-CN" altLang="en-US"/>
          </a:p>
        </p:txBody>
      </p:sp>
    </p:spTree>
    <p:extLst>
      <p:ext uri="{BB962C8B-B14F-4D97-AF65-F5344CB8AC3E}">
        <p14:creationId xmlns:p14="http://schemas.microsoft.com/office/powerpoint/2010/main" val="24899864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误差分析</a:t>
            </a:r>
            <a:r>
              <a:rPr lang="zh-CN" altLang="en-US" smtClean="0"/>
              <a:t>的重要性</a:t>
            </a:r>
            <a:endParaRPr lang="zh-CN" altLang="en-US"/>
          </a:p>
        </p:txBody>
      </p:sp>
      <p:sp>
        <p:nvSpPr>
          <p:cNvPr id="3" name="内容占位符 2"/>
          <p:cNvSpPr>
            <a:spLocks noGrp="1"/>
          </p:cNvSpPr>
          <p:nvPr>
            <p:ph idx="1"/>
          </p:nvPr>
        </p:nvSpPr>
        <p:spPr/>
        <p:txBody>
          <a:bodyPr>
            <a:normAutofit fontScale="92500" lnSpcReduction="20000"/>
          </a:bodyPr>
          <a:lstStyle/>
          <a:p>
            <a:r>
              <a:rPr lang="zh-CN" altLang="zh-CN">
                <a:effectLst/>
              </a:rPr>
              <a:t>很容易发现，系数的微小变动，得到的解差异非常大，这也是为什么误差分析在数值计算中具有如此重要的意义</a:t>
            </a:r>
            <a:r>
              <a:rPr lang="zh-CN" altLang="zh-CN" smtClean="0">
                <a:effectLst/>
              </a:rPr>
              <a:t>。</a:t>
            </a:r>
            <a:endParaRPr lang="en-US" altLang="zh-CN">
              <a:effectLst/>
            </a:endParaRPr>
          </a:p>
          <a:p>
            <a:endParaRPr lang="en-US" altLang="zh-CN" smtClean="0">
              <a:effectLst/>
            </a:endParaRPr>
          </a:p>
          <a:p>
            <a:r>
              <a:rPr lang="zh-CN" altLang="en-US" smtClean="0">
                <a:effectLst/>
              </a:rPr>
              <a:t>除此之外，数值计算中的求解稳定性等也是需要重点考虑的问题。</a:t>
            </a:r>
            <a:endParaRPr lang="en-US" altLang="zh-CN" smtClean="0">
              <a:effectLst/>
            </a:endParaRPr>
          </a:p>
          <a:p>
            <a:endParaRPr lang="en-US" altLang="zh-CN">
              <a:effectLst/>
            </a:endParaRPr>
          </a:p>
          <a:p>
            <a:endParaRPr lang="en-US" altLang="zh-CN" smtClean="0">
              <a:effectLst/>
            </a:endParaRPr>
          </a:p>
          <a:p>
            <a:r>
              <a:rPr lang="zh-CN" altLang="zh-CN">
                <a:effectLst/>
              </a:rPr>
              <a:t>需要注意的是，随着计算机计算能力的增强，计算精度也不断提高，但是片面地追求计算精度，会导致计算量、存储量的急剧增加。例如，在计算机中，偏微分方程一般最终都会转换为矩阵计算，一个</a:t>
            </a:r>
            <a:r>
              <a:rPr lang="en-US" altLang="zh-CN">
                <a:effectLst/>
              </a:rPr>
              <a:t>10000X10000</a:t>
            </a:r>
            <a:r>
              <a:rPr lang="zh-CN" altLang="zh-CN">
                <a:effectLst/>
              </a:rPr>
              <a:t>的单精度矩阵所消耗的存储量远小于双精度矩阵，所以最终的选择一定是不同因素的综合考量结果，但是误差分析是必不可少的。</a:t>
            </a:r>
            <a:endParaRPr lang="zh-CN" altLang="en-US"/>
          </a:p>
        </p:txBody>
      </p:sp>
      <p:sp>
        <p:nvSpPr>
          <p:cNvPr id="4" name="灯片编号占位符 3"/>
          <p:cNvSpPr>
            <a:spLocks noGrp="1"/>
          </p:cNvSpPr>
          <p:nvPr>
            <p:ph type="sldNum" sz="quarter" idx="12"/>
          </p:nvPr>
        </p:nvSpPr>
        <p:spPr/>
        <p:txBody>
          <a:bodyPr/>
          <a:lstStyle/>
          <a:p>
            <a:fld id="{ACCFE6EA-02AB-4AAF-A8F0-0ED45E438EB1}" type="slidenum">
              <a:rPr lang="zh-CN" altLang="en-US" smtClean="0"/>
              <a:t>25</a:t>
            </a:fld>
            <a:endParaRPr lang="zh-CN" altLang="en-US"/>
          </a:p>
        </p:txBody>
      </p:sp>
    </p:spTree>
    <p:extLst>
      <p:ext uri="{BB962C8B-B14F-4D97-AF65-F5344CB8AC3E}">
        <p14:creationId xmlns:p14="http://schemas.microsoft.com/office/powerpoint/2010/main" val="28826165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绝对误差与相对误差</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62500" lnSpcReduction="20000"/>
              </a:bodyPr>
              <a:lstStyle/>
              <a:p>
                <a:r>
                  <a:rPr lang="zh-CN" altLang="en-US" smtClean="0"/>
                  <a:t>问题：</a:t>
                </a:r>
                <a:r>
                  <a:rPr lang="zh-CN" altLang="zh-CN">
                    <a:effectLst/>
                  </a:rPr>
                  <a:t>采用两个热电偶测量温度，其中一个热电偶在</a:t>
                </a:r>
                <a:r>
                  <a:rPr lang="en-US" altLang="zh-CN">
                    <a:effectLst/>
                  </a:rPr>
                  <a:t>1000</a:t>
                </a:r>
                <a:r>
                  <a:rPr lang="zh-CN" altLang="zh-CN">
                    <a:effectLst/>
                  </a:rPr>
                  <a:t>℃时的绝对测量误差为</a:t>
                </a:r>
                <a:r>
                  <a:rPr lang="en-US" altLang="zh-CN">
                    <a:effectLst/>
                  </a:rPr>
                  <a:t>2</a:t>
                </a:r>
                <a:r>
                  <a:rPr lang="zh-CN" altLang="zh-CN">
                    <a:effectLst/>
                  </a:rPr>
                  <a:t>℃，另外一个在</a:t>
                </a:r>
                <a:r>
                  <a:rPr lang="en-US" altLang="zh-CN">
                    <a:effectLst/>
                  </a:rPr>
                  <a:t>2000</a:t>
                </a:r>
                <a:r>
                  <a:rPr lang="zh-CN" altLang="zh-CN">
                    <a:effectLst/>
                  </a:rPr>
                  <a:t>℃时绝对测量误差为</a:t>
                </a:r>
                <a:r>
                  <a:rPr lang="en-US" altLang="zh-CN">
                    <a:effectLst/>
                  </a:rPr>
                  <a:t>2</a:t>
                </a:r>
                <a:r>
                  <a:rPr lang="zh-CN" altLang="zh-CN">
                    <a:effectLst/>
                  </a:rPr>
                  <a:t>℃，哪一个热电偶测温更加精确</a:t>
                </a:r>
                <a:r>
                  <a:rPr lang="zh-CN" altLang="zh-CN" smtClean="0">
                    <a:effectLst/>
                  </a:rPr>
                  <a:t>？</a:t>
                </a:r>
                <a:endParaRPr lang="en-US" altLang="zh-CN">
                  <a:effectLst/>
                </a:endParaRPr>
              </a:p>
              <a:p>
                <a:r>
                  <a:rPr lang="zh-CN" altLang="zh-CN">
                    <a:effectLst/>
                  </a:rPr>
                  <a:t>很显然，尽管两个热电偶的绝对测量误差都为</a:t>
                </a:r>
                <a:r>
                  <a:rPr lang="en-US" altLang="zh-CN">
                    <a:effectLst/>
                  </a:rPr>
                  <a:t>2</a:t>
                </a:r>
                <a:r>
                  <a:rPr lang="zh-CN" altLang="zh-CN">
                    <a:effectLst/>
                  </a:rPr>
                  <a:t>℃，后一个热电偶测量的精度更高，这意味着在衡量近似值的精确度时，除了要看绝对误差的的大小外，还要考虑到该量（在这里指温度）本身的大小范围</a:t>
                </a:r>
                <a:r>
                  <a:rPr lang="zh-CN" altLang="zh-CN" smtClean="0">
                    <a:effectLst/>
                  </a:rPr>
                  <a:t>。</a:t>
                </a:r>
                <a:endParaRPr lang="en-US" altLang="zh-CN" smtClean="0"/>
              </a:p>
              <a:p>
                <a:r>
                  <a:rPr lang="zh-CN" altLang="en-US" smtClean="0"/>
                  <a:t>因此，引入绝对误差与相对误差的概念，如下：</a:t>
                </a:r>
                <a:endParaRPr lang="en-US" altLang="zh-CN" smtClean="0"/>
              </a:p>
              <a:p>
                <a:r>
                  <a:rPr lang="zh-CN" altLang="en-US" smtClean="0"/>
                  <a:t>绝对误差</a:t>
                </a:r>
                <a:endParaRPr lang="en-US" altLang="zh-CN" smtClean="0"/>
              </a:p>
              <a:p>
                <a:pPr lvl="1"/>
                <a:r>
                  <a:rPr lang="zh-CN" altLang="zh-CN">
                    <a:effectLst/>
                  </a:rPr>
                  <a:t>指近似值与精确值之间的差，其值可正可负，其绝对值大小标志着精确度，该误差往往未知。引入一个适当小的正数</a:t>
                </a:r>
                <a14:m>
                  <m:oMath xmlns:m="http://schemas.openxmlformats.org/officeDocument/2006/math">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𝜀</m:t>
                        </m:r>
                      </m:e>
                      <m:sup>
                        <m:r>
                          <a:rPr lang="en-US" altLang="zh-CN" i="1">
                            <a:effectLst/>
                            <a:latin typeface="Cambria Math" panose="02040503050406030204" pitchFamily="18" charset="0"/>
                          </a:rPr>
                          <m:t>∗</m:t>
                        </m:r>
                      </m:sup>
                    </m:sSup>
                  </m:oMath>
                </a14:m>
                <a:r>
                  <a:rPr lang="zh-CN" altLang="zh-CN">
                    <a:effectLst/>
                  </a:rPr>
                  <a:t>，记近似值为</a:t>
                </a:r>
                <a14:m>
                  <m:oMath xmlns:m="http://schemas.openxmlformats.org/officeDocument/2006/math">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m:t>
                        </m:r>
                      </m:sup>
                    </m:sSup>
                  </m:oMath>
                </a14:m>
                <a:r>
                  <a:rPr lang="zh-CN" altLang="zh-CN">
                    <a:effectLst/>
                  </a:rPr>
                  <a:t>，真实值为</a:t>
                </a:r>
                <a14:m>
                  <m:oMath xmlns:m="http://schemas.openxmlformats.org/officeDocument/2006/math">
                    <m:r>
                      <a:rPr lang="en-US" altLang="zh-CN" i="1">
                        <a:effectLst/>
                        <a:latin typeface="Cambria Math" panose="02040503050406030204" pitchFamily="18" charset="0"/>
                      </a:rPr>
                      <m:t>𝑥</m:t>
                    </m:r>
                  </m:oMath>
                </a14:m>
                <a:r>
                  <a:rPr lang="zh-CN" altLang="zh-CN">
                    <a:effectLst/>
                  </a:rPr>
                  <a:t>，绝对误差为</a:t>
                </a:r>
                <a14:m>
                  <m:oMath xmlns:m="http://schemas.openxmlformats.org/officeDocument/2006/math">
                    <m:r>
                      <a:rPr lang="en-US" altLang="zh-CN" i="1">
                        <a:effectLst/>
                        <a:latin typeface="Cambria Math" panose="02040503050406030204" pitchFamily="18" charset="0"/>
                      </a:rPr>
                      <m:t>𝑒</m:t>
                    </m:r>
                    <m:r>
                      <a:rPr lang="en-US" altLang="zh-CN">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m:t>
                        </m:r>
                      </m:sup>
                    </m:sSup>
                    <m:r>
                      <a:rPr lang="en-US" altLang="zh-CN">
                        <a:effectLst/>
                        <a:latin typeface="Cambria Math" panose="02040503050406030204" pitchFamily="18" charset="0"/>
                      </a:rPr>
                      <m:t>)</m:t>
                    </m:r>
                  </m:oMath>
                </a14:m>
                <a:r>
                  <a:rPr lang="zh-CN" altLang="zh-CN">
                    <a:effectLst/>
                  </a:rPr>
                  <a:t>，满足以下不等式：</a:t>
                </a:r>
                <a:endParaRPr lang="zh-CN" altLang="zh-CN" sz="1400">
                  <a:effectLst/>
                </a:endParaRPr>
              </a:p>
              <a:p>
                <a:pPr lvl="1"/>
                <a14:m>
                  <m:oMath xmlns:m="http://schemas.openxmlformats.org/officeDocument/2006/math">
                    <m:d>
                      <m:dPr>
                        <m:begChr m:val="|"/>
                        <m:endChr m:val="|"/>
                        <m:ctrlPr>
                          <a:rPr lang="zh-CN" altLang="zh-CN" i="1">
                            <a:effectLst/>
                            <a:latin typeface="Cambria Math" panose="02040503050406030204" pitchFamily="18" charset="0"/>
                          </a:rPr>
                        </m:ctrlPr>
                      </m:dPr>
                      <m:e>
                        <m:r>
                          <a:rPr lang="en-US" altLang="zh-CN" i="1">
                            <a:effectLst/>
                            <a:latin typeface="Cambria Math" panose="02040503050406030204" pitchFamily="18" charset="0"/>
                          </a:rPr>
                          <m:t>𝑒</m:t>
                        </m:r>
                        <m:d>
                          <m:dPr>
                            <m:ctrlPr>
                              <a:rPr lang="zh-CN" altLang="zh-CN" i="1">
                                <a:effectLst/>
                                <a:latin typeface="Cambria Math" panose="02040503050406030204" pitchFamily="18" charset="0"/>
                              </a:rPr>
                            </m:ctrlPr>
                          </m:dPr>
                          <m:e>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m:t>
                                </m:r>
                              </m:sup>
                            </m:sSup>
                          </m:e>
                        </m:d>
                      </m:e>
                    </m:d>
                    <m:r>
                      <a:rPr lang="en-US" altLang="zh-CN">
                        <a:effectLst/>
                        <a:latin typeface="Cambria Math" panose="02040503050406030204" pitchFamily="18" charset="0"/>
                      </a:rPr>
                      <m:t>=</m:t>
                    </m:r>
                    <m:d>
                      <m:dPr>
                        <m:begChr m:val="|"/>
                        <m:endChr m:val="|"/>
                        <m:ctrlPr>
                          <a:rPr lang="zh-CN" altLang="zh-CN" i="1">
                            <a:effectLst/>
                            <a:latin typeface="Cambria Math" panose="02040503050406030204" pitchFamily="18" charset="0"/>
                          </a:rPr>
                        </m:ctrlPr>
                      </m:dPr>
                      <m:e>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m:t>
                            </m:r>
                          </m:sup>
                        </m:sSup>
                        <m:r>
                          <a:rPr lang="en-US" altLang="zh-CN" i="1">
                            <a:effectLst/>
                            <a:latin typeface="Cambria Math" panose="02040503050406030204" pitchFamily="18" charset="0"/>
                          </a:rPr>
                          <m:t>−</m:t>
                        </m:r>
                        <m:r>
                          <a:rPr lang="en-US" altLang="zh-CN" i="1">
                            <a:effectLst/>
                            <a:latin typeface="Cambria Math" panose="02040503050406030204" pitchFamily="18" charset="0"/>
                          </a:rPr>
                          <m:t>𝑥</m:t>
                        </m:r>
                      </m:e>
                    </m:d>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𝜀</m:t>
                        </m:r>
                      </m:e>
                      <m:sup>
                        <m:r>
                          <a:rPr lang="en-US" altLang="zh-CN" i="1">
                            <a:effectLst/>
                            <a:latin typeface="Cambria Math" panose="02040503050406030204" pitchFamily="18" charset="0"/>
                          </a:rPr>
                          <m:t>∗</m:t>
                        </m:r>
                      </m:sup>
                    </m:sSup>
                  </m:oMath>
                </a14:m>
                <a:endParaRPr lang="zh-CN" altLang="zh-CN" sz="1400">
                  <a:effectLst/>
                </a:endParaRPr>
              </a:p>
              <a:p>
                <a:pPr lvl="1"/>
                <a:r>
                  <a:rPr lang="zh-CN" altLang="zh-CN">
                    <a:effectLst/>
                  </a:rPr>
                  <a:t>则称</a:t>
                </a:r>
                <a14:m>
                  <m:oMath xmlns:m="http://schemas.openxmlformats.org/officeDocument/2006/math">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𝜀</m:t>
                        </m:r>
                      </m:e>
                      <m:sup>
                        <m:r>
                          <a:rPr lang="en-US" altLang="zh-CN" i="1">
                            <a:effectLst/>
                            <a:latin typeface="Cambria Math" panose="02040503050406030204" pitchFamily="18" charset="0"/>
                          </a:rPr>
                          <m:t>∗</m:t>
                        </m:r>
                      </m:sup>
                    </m:sSup>
                  </m:oMath>
                </a14:m>
                <a:r>
                  <a:rPr lang="zh-CN" altLang="zh-CN">
                    <a:effectLst/>
                  </a:rPr>
                  <a:t>为近似值</a:t>
                </a:r>
                <a14:m>
                  <m:oMath xmlns:m="http://schemas.openxmlformats.org/officeDocument/2006/math">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m:t>
                        </m:r>
                      </m:sup>
                    </m:sSup>
                  </m:oMath>
                </a14:m>
                <a:r>
                  <a:rPr lang="zh-CN" altLang="zh-CN">
                    <a:effectLst/>
                  </a:rPr>
                  <a:t>的绝对误差限，亦可采用</a:t>
                </a:r>
                <a14:m>
                  <m:oMath xmlns:m="http://schemas.openxmlformats.org/officeDocument/2006/math">
                    <m:r>
                      <a:rPr lang="en-US" altLang="zh-CN" i="1">
                        <a:effectLst/>
                        <a:latin typeface="Cambria Math" panose="02040503050406030204" pitchFamily="18" charset="0"/>
                      </a:rPr>
                      <m:t>𝑥</m:t>
                    </m:r>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m:t>
                        </m:r>
                      </m:sup>
                    </m:sSup>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𝜀</m:t>
                        </m:r>
                      </m:e>
                      <m:sup>
                        <m:r>
                          <a:rPr lang="en-US" altLang="zh-CN" i="1">
                            <a:effectLst/>
                            <a:latin typeface="Cambria Math" panose="02040503050406030204" pitchFamily="18" charset="0"/>
                          </a:rPr>
                          <m:t>∗</m:t>
                        </m:r>
                      </m:sup>
                    </m:sSup>
                  </m:oMath>
                </a14:m>
                <a:r>
                  <a:rPr lang="zh-CN" altLang="zh-CN">
                    <a:effectLst/>
                  </a:rPr>
                  <a:t>的方式来表示近似值</a:t>
                </a:r>
                <a14:m>
                  <m:oMath xmlns:m="http://schemas.openxmlformats.org/officeDocument/2006/math">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m:t>
                        </m:r>
                      </m:sup>
                    </m:sSup>
                  </m:oMath>
                </a14:m>
                <a:r>
                  <a:rPr lang="zh-CN" altLang="zh-CN">
                    <a:effectLst/>
                  </a:rPr>
                  <a:t>的精度或准确值的范围。</a:t>
                </a:r>
                <a:endParaRPr lang="en-US" altLang="zh-CN"/>
              </a:p>
              <a:p>
                <a:r>
                  <a:rPr lang="zh-CN" altLang="en-US" smtClean="0"/>
                  <a:t>相对误差</a:t>
                </a:r>
                <a:endParaRPr lang="en-US" altLang="zh-CN" smtClean="0"/>
              </a:p>
              <a:p>
                <a:pPr lvl="1"/>
                <a:r>
                  <a:rPr lang="zh-CN" altLang="zh-CN">
                    <a:effectLst/>
                  </a:rPr>
                  <a:t>是绝对误差与准确值之比，其数学表达式如下：</a:t>
                </a:r>
                <a:endParaRPr lang="zh-CN" altLang="zh-CN" sz="1400">
                  <a:effectLst/>
                </a:endParaRPr>
              </a:p>
              <a:p>
                <a:pPr lvl="1"/>
                <a14:m>
                  <m:oMath xmlns:m="http://schemas.openxmlformats.org/officeDocument/2006/math">
                    <m:sSubSup>
                      <m:sSubSupPr>
                        <m:ctrlPr>
                          <a:rPr lang="zh-CN" altLang="zh-CN" i="1">
                            <a:effectLst/>
                            <a:latin typeface="Cambria Math" panose="02040503050406030204" pitchFamily="18" charset="0"/>
                          </a:rPr>
                        </m:ctrlPr>
                      </m:sSubSupPr>
                      <m:e>
                        <m:r>
                          <a:rPr lang="en-US" altLang="zh-CN" i="1">
                            <a:effectLst/>
                            <a:latin typeface="Cambria Math" panose="02040503050406030204" pitchFamily="18" charset="0"/>
                          </a:rPr>
                          <m:t>𝑒</m:t>
                        </m:r>
                      </m:e>
                      <m:sub>
                        <m:r>
                          <a:rPr lang="en-US" altLang="zh-CN" i="1">
                            <a:effectLst/>
                            <a:latin typeface="Cambria Math" panose="02040503050406030204" pitchFamily="18" charset="0"/>
                          </a:rPr>
                          <m:t>𝑟</m:t>
                        </m:r>
                      </m:sub>
                      <m:sup>
                        <m:r>
                          <a:rPr lang="en-US" altLang="zh-CN" i="1">
                            <a:effectLst/>
                            <a:latin typeface="Cambria Math" panose="02040503050406030204" pitchFamily="18" charset="0"/>
                          </a:rPr>
                          <m:t>∗</m:t>
                        </m:r>
                      </m:sup>
                    </m:sSubSup>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𝑒</m:t>
                        </m:r>
                      </m:e>
                      <m:sub>
                        <m:r>
                          <a:rPr lang="en-US" altLang="zh-CN" i="1">
                            <a:effectLst/>
                            <a:latin typeface="Cambria Math" panose="02040503050406030204" pitchFamily="18" charset="0"/>
                          </a:rPr>
                          <m:t>𝑟</m:t>
                        </m:r>
                      </m:sub>
                    </m:sSub>
                    <m:d>
                      <m:dPr>
                        <m:ctrlPr>
                          <a:rPr lang="zh-CN" altLang="zh-CN" i="1">
                            <a:effectLst/>
                            <a:latin typeface="Cambria Math" panose="02040503050406030204" pitchFamily="18" charset="0"/>
                          </a:rPr>
                        </m:ctrlPr>
                      </m:dPr>
                      <m:e>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m:t>
                            </m:r>
                          </m:sup>
                        </m:sSup>
                      </m:e>
                    </m:d>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𝑒</m:t>
                        </m:r>
                        <m:d>
                          <m:dPr>
                            <m:ctrlPr>
                              <a:rPr lang="zh-CN" altLang="zh-CN" i="1">
                                <a:effectLst/>
                                <a:latin typeface="Cambria Math" panose="02040503050406030204" pitchFamily="18" charset="0"/>
                              </a:rPr>
                            </m:ctrlPr>
                          </m:dPr>
                          <m:e>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m:t>
                                </m:r>
                              </m:sup>
                            </m:sSup>
                          </m:e>
                        </m:d>
                      </m:num>
                      <m:den>
                        <m:r>
                          <a:rPr lang="en-US" altLang="zh-CN" i="1">
                            <a:effectLst/>
                            <a:latin typeface="Cambria Math" panose="02040503050406030204" pitchFamily="18" charset="0"/>
                          </a:rPr>
                          <m:t>𝑥</m:t>
                        </m:r>
                      </m:den>
                    </m:f>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m:t>
                            </m:r>
                          </m:sup>
                        </m:sSup>
                        <m:r>
                          <a:rPr lang="en-US" altLang="zh-CN" i="1">
                            <a:effectLst/>
                            <a:latin typeface="Cambria Math" panose="02040503050406030204" pitchFamily="18" charset="0"/>
                          </a:rPr>
                          <m:t>−</m:t>
                        </m:r>
                        <m:r>
                          <a:rPr lang="en-US" altLang="zh-CN" i="1">
                            <a:effectLst/>
                            <a:latin typeface="Cambria Math" panose="02040503050406030204" pitchFamily="18" charset="0"/>
                          </a:rPr>
                          <m:t>𝑥</m:t>
                        </m:r>
                      </m:num>
                      <m:den>
                        <m:r>
                          <a:rPr lang="en-US" altLang="zh-CN" i="1">
                            <a:effectLst/>
                            <a:latin typeface="Cambria Math" panose="02040503050406030204" pitchFamily="18" charset="0"/>
                          </a:rPr>
                          <m:t>𝑥</m:t>
                        </m:r>
                      </m:den>
                    </m:f>
                    <m:r>
                      <a:rPr lang="en-US" altLang="zh-CN" i="1">
                        <a:effectLst/>
                        <a:latin typeface="Cambria Math" panose="02040503050406030204" pitchFamily="18" charset="0"/>
                      </a:rPr>
                      <m:t>, </m:t>
                    </m:r>
                    <m:r>
                      <a:rPr lang="en-US" altLang="zh-CN" i="1">
                        <a:effectLst/>
                        <a:latin typeface="Cambria Math" panose="02040503050406030204" pitchFamily="18" charset="0"/>
                      </a:rPr>
                      <m:t>𝑥</m:t>
                    </m:r>
                    <m:r>
                      <a:rPr lang="en-US" altLang="zh-CN" i="1">
                        <a:effectLst/>
                        <a:latin typeface="Cambria Math" panose="02040503050406030204" pitchFamily="18" charset="0"/>
                      </a:rPr>
                      <m:t>≠0</m:t>
                    </m:r>
                  </m:oMath>
                </a14:m>
                <a:endParaRPr lang="en-US" altLang="zh-CN" sz="1400" smtClean="0">
                  <a:effectLst/>
                </a:endParaRPr>
              </a:p>
              <a:p>
                <a:pPr lvl="1"/>
                <a:r>
                  <a:rPr lang="zh-CN" altLang="zh-CN" sz="1400">
                    <a:effectLst/>
                  </a:rPr>
                  <a:t>（</a:t>
                </a:r>
                <a:r>
                  <a:rPr lang="en-US" altLang="zh-CN" sz="1400">
                    <a:effectLst/>
                  </a:rPr>
                  <a:t>1</a:t>
                </a:r>
                <a:r>
                  <a:rPr lang="zh-CN" altLang="zh-CN" sz="1400">
                    <a:effectLst/>
                  </a:rPr>
                  <a:t>）相对误差无量纲，可以采用百分比描述，其绝对值越小，精度越高；</a:t>
                </a:r>
              </a:p>
              <a:p>
                <a:pPr lvl="1"/>
                <a:r>
                  <a:rPr lang="zh-CN" altLang="zh-CN" sz="1400">
                    <a:effectLst/>
                  </a:rPr>
                  <a:t>（</a:t>
                </a:r>
                <a:r>
                  <a:rPr lang="en-US" altLang="zh-CN" sz="1400">
                    <a:effectLst/>
                  </a:rPr>
                  <a:t>2</a:t>
                </a:r>
                <a:r>
                  <a:rPr lang="zh-CN" altLang="zh-CN" sz="1400">
                    <a:effectLst/>
                  </a:rPr>
                  <a:t>）鉴于准确值很难得到，在实际问题中，常采用如下定义：</a:t>
                </a:r>
              </a:p>
              <a:p>
                <a:pPr lvl="1"/>
                <a14:m>
                  <m:oMath xmlns:m="http://schemas.openxmlformats.org/officeDocument/2006/math">
                    <m:sSub>
                      <m:sSubPr>
                        <m:ctrlPr>
                          <a:rPr lang="zh-CN" altLang="zh-CN" sz="1400" i="1">
                            <a:effectLst/>
                            <a:latin typeface="Cambria Math" panose="02040503050406030204" pitchFamily="18" charset="0"/>
                          </a:rPr>
                        </m:ctrlPr>
                      </m:sSubPr>
                      <m:e>
                        <m:r>
                          <a:rPr lang="en-US" altLang="zh-CN" sz="1400" i="1">
                            <a:effectLst/>
                            <a:latin typeface="Cambria Math" panose="02040503050406030204" pitchFamily="18" charset="0"/>
                          </a:rPr>
                          <m:t>𝑒</m:t>
                        </m:r>
                      </m:e>
                      <m:sub>
                        <m:r>
                          <a:rPr lang="en-US" altLang="zh-CN" sz="1400" i="1">
                            <a:effectLst/>
                            <a:latin typeface="Cambria Math" panose="02040503050406030204" pitchFamily="18" charset="0"/>
                          </a:rPr>
                          <m:t>𝑟</m:t>
                        </m:r>
                      </m:sub>
                    </m:sSub>
                    <m:d>
                      <m:dPr>
                        <m:ctrlPr>
                          <a:rPr lang="zh-CN" altLang="zh-CN" sz="1400" i="1">
                            <a:effectLst/>
                            <a:latin typeface="Cambria Math" panose="02040503050406030204" pitchFamily="18" charset="0"/>
                          </a:rPr>
                        </m:ctrlPr>
                      </m:dPr>
                      <m:e>
                        <m:sSup>
                          <m:sSupPr>
                            <m:ctrlPr>
                              <a:rPr lang="zh-CN" altLang="zh-CN" sz="1400" i="1">
                                <a:effectLst/>
                                <a:latin typeface="Cambria Math" panose="02040503050406030204" pitchFamily="18" charset="0"/>
                              </a:rPr>
                            </m:ctrlPr>
                          </m:sSupPr>
                          <m:e>
                            <m:r>
                              <a:rPr lang="en-US" altLang="zh-CN" sz="1400" i="1">
                                <a:effectLst/>
                                <a:latin typeface="Cambria Math" panose="02040503050406030204" pitchFamily="18" charset="0"/>
                              </a:rPr>
                              <m:t>𝑥</m:t>
                            </m:r>
                          </m:e>
                          <m:sup>
                            <m:r>
                              <a:rPr lang="en-US" altLang="zh-CN" sz="1400" i="1">
                                <a:effectLst/>
                                <a:latin typeface="Cambria Math" panose="02040503050406030204" pitchFamily="18" charset="0"/>
                              </a:rPr>
                              <m:t>∗</m:t>
                            </m:r>
                          </m:sup>
                        </m:sSup>
                      </m:e>
                    </m:d>
                    <m:r>
                      <a:rPr lang="en-US" altLang="zh-CN" sz="1400" i="1">
                        <a:effectLst/>
                        <a:latin typeface="Cambria Math" panose="02040503050406030204" pitchFamily="18" charset="0"/>
                      </a:rPr>
                      <m:t>=</m:t>
                    </m:r>
                    <m:f>
                      <m:fPr>
                        <m:ctrlPr>
                          <a:rPr lang="zh-CN" altLang="zh-CN" sz="1400" i="1">
                            <a:effectLst/>
                            <a:latin typeface="Cambria Math" panose="02040503050406030204" pitchFamily="18" charset="0"/>
                          </a:rPr>
                        </m:ctrlPr>
                      </m:fPr>
                      <m:num>
                        <m:r>
                          <a:rPr lang="en-US" altLang="zh-CN" sz="1400" i="1">
                            <a:effectLst/>
                            <a:latin typeface="Cambria Math" panose="02040503050406030204" pitchFamily="18" charset="0"/>
                          </a:rPr>
                          <m:t>𝑒</m:t>
                        </m:r>
                        <m:d>
                          <m:dPr>
                            <m:ctrlPr>
                              <a:rPr lang="zh-CN" altLang="zh-CN" sz="1400" i="1">
                                <a:effectLst/>
                                <a:latin typeface="Cambria Math" panose="02040503050406030204" pitchFamily="18" charset="0"/>
                              </a:rPr>
                            </m:ctrlPr>
                          </m:dPr>
                          <m:e>
                            <m:sSup>
                              <m:sSupPr>
                                <m:ctrlPr>
                                  <a:rPr lang="zh-CN" altLang="zh-CN" sz="1400" i="1">
                                    <a:effectLst/>
                                    <a:latin typeface="Cambria Math" panose="02040503050406030204" pitchFamily="18" charset="0"/>
                                  </a:rPr>
                                </m:ctrlPr>
                              </m:sSupPr>
                              <m:e>
                                <m:r>
                                  <a:rPr lang="en-US" altLang="zh-CN" sz="1400" i="1">
                                    <a:effectLst/>
                                    <a:latin typeface="Cambria Math" panose="02040503050406030204" pitchFamily="18" charset="0"/>
                                  </a:rPr>
                                  <m:t>𝑥</m:t>
                                </m:r>
                              </m:e>
                              <m:sup>
                                <m:r>
                                  <a:rPr lang="en-US" altLang="zh-CN" sz="1400" i="1">
                                    <a:effectLst/>
                                    <a:latin typeface="Cambria Math" panose="02040503050406030204" pitchFamily="18" charset="0"/>
                                  </a:rPr>
                                  <m:t>∗</m:t>
                                </m:r>
                              </m:sup>
                            </m:sSup>
                          </m:e>
                        </m:d>
                      </m:num>
                      <m:den>
                        <m:r>
                          <a:rPr lang="en-US" altLang="zh-CN" sz="1400" i="1">
                            <a:effectLst/>
                            <a:latin typeface="Cambria Math" panose="02040503050406030204" pitchFamily="18" charset="0"/>
                          </a:rPr>
                          <m:t>𝑥</m:t>
                        </m:r>
                      </m:den>
                    </m:f>
                  </m:oMath>
                </a14:m>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22" t="-2629" r="-23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26</a:t>
            </a:fld>
            <a:endParaRPr lang="zh-CN" altLang="en-US"/>
          </a:p>
        </p:txBody>
      </p:sp>
    </p:spTree>
    <p:extLst>
      <p:ext uri="{BB962C8B-B14F-4D97-AF65-F5344CB8AC3E}">
        <p14:creationId xmlns:p14="http://schemas.microsoft.com/office/powerpoint/2010/main" val="40946269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相对误差举例</a:t>
            </a:r>
            <a:endParaRPr lang="zh-CN" altLang="en-US"/>
          </a:p>
        </p:txBody>
      </p:sp>
      <p:sp>
        <p:nvSpPr>
          <p:cNvPr id="6" name="文本占位符 5"/>
          <p:cNvSpPr>
            <a:spLocks noGrp="1"/>
          </p:cNvSpPr>
          <p:nvPr>
            <p:ph type="body" idx="1"/>
          </p:nvPr>
        </p:nvSpPr>
        <p:spPr/>
        <p:txBody>
          <a:bodyPr/>
          <a:lstStyle/>
          <a:p>
            <a:r>
              <a:rPr lang="zh-CN" altLang="en-US" smtClean="0"/>
              <a:t>实验仪器测量精度描述</a:t>
            </a:r>
            <a:endParaRPr lang="zh-CN" altLang="en-US"/>
          </a:p>
        </p:txBody>
      </p:sp>
      <mc:AlternateContent xmlns:mc="http://schemas.openxmlformats.org/markup-compatibility/2006" xmlns:a14="http://schemas.microsoft.com/office/drawing/2010/main">
        <mc:Choice Requires="a14">
          <p:graphicFrame>
            <p:nvGraphicFramePr>
              <p:cNvPr id="10" name="内容占位符 9"/>
              <p:cNvGraphicFramePr>
                <a:graphicFrameLocks noGrp="1"/>
              </p:cNvGraphicFramePr>
              <p:nvPr>
                <p:ph sz="half" idx="2"/>
                <p:extLst>
                  <p:ext uri="{D42A27DB-BD31-4B8C-83A1-F6EECF244321}">
                    <p14:modId xmlns:p14="http://schemas.microsoft.com/office/powerpoint/2010/main" val="4103785791"/>
                  </p:ext>
                </p:extLst>
              </p:nvPr>
            </p:nvGraphicFramePr>
            <p:xfrm>
              <a:off x="493777" y="2606041"/>
              <a:ext cx="5524436" cy="3333625"/>
            </p:xfrm>
            <a:graphic>
              <a:graphicData uri="http://schemas.openxmlformats.org/drawingml/2006/table">
                <a:tbl>
                  <a:tblPr firstRow="1" firstCol="1" bandRow="1">
                    <a:tableStyleId>{5C22544A-7EE6-4342-B048-85BDC9FD1C3A}</a:tableStyleId>
                  </a:tblPr>
                  <a:tblGrid>
                    <a:gridCol w="1381109"/>
                    <a:gridCol w="1381109"/>
                    <a:gridCol w="1381109"/>
                    <a:gridCol w="1381109"/>
                  </a:tblGrid>
                  <a:tr h="256662">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Measuring </a:t>
                          </a:r>
                          <a:r>
                            <a:rPr lang="en-US" sz="800" kern="100">
                              <a:effectLst/>
                              <a:latin typeface="幼圆" panose="02010509060101010101" pitchFamily="49" charset="-122"/>
                              <a:ea typeface="幼圆" panose="02010509060101010101" pitchFamily="49" charset="-122"/>
                            </a:rPr>
                            <a:t>instrumentation</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800" kern="100">
                              <a:effectLst/>
                              <a:latin typeface="幼圆" panose="02010509060101010101" pitchFamily="49" charset="-122"/>
                              <a:ea typeface="幼圆" panose="02010509060101010101" pitchFamily="49" charset="-122"/>
                            </a:rPr>
                            <a:t>Manufacturer/Model</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800" kern="100">
                              <a:effectLst/>
                              <a:latin typeface="幼圆" panose="02010509060101010101" pitchFamily="49" charset="-122"/>
                              <a:ea typeface="幼圆" panose="02010509060101010101" pitchFamily="49" charset="-122"/>
                            </a:rPr>
                            <a:t>Specification</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800" kern="100">
                              <a:effectLst/>
                              <a:latin typeface="幼圆" panose="02010509060101010101" pitchFamily="49" charset="-122"/>
                              <a:ea typeface="幼圆" panose="02010509060101010101" pitchFamily="49" charset="-122"/>
                            </a:rPr>
                            <a:t>Uncertainty</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r>
                  <a:tr h="513324">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Pressure gauge</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SHH/EN 837-1</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For injection pressure (0-250MPa)</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±1.6%</m:t>
                                </m:r>
                              </m:oMath>
                            </m:oMathPara>
                          </a14:m>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r>
                  <a:tr h="513324">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Pressure gauge</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Sycif instrument/YN-100</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For ambient pressure (0-10MPa)</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±1.6%</m:t>
                                </m:r>
                              </m:oMath>
                            </m:oMathPara>
                          </a14:m>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r>
                  <a:tr h="760506">
                    <a:tc>
                      <a:txBody>
                        <a:bodyPr/>
                        <a:lstStyle/>
                        <a:p>
                          <a:pPr algn="ctr">
                            <a:lnSpc>
                              <a:spcPct val="200000"/>
                            </a:lnSpc>
                            <a:spcAft>
                              <a:spcPts val="0"/>
                            </a:spcAft>
                          </a:pPr>
                          <a:r>
                            <a:rPr lang="en-US" sz="800" kern="100">
                              <a:effectLst/>
                              <a:latin typeface="幼圆" panose="02010509060101010101" pitchFamily="49" charset="-122"/>
                              <a:ea typeface="幼圆" panose="02010509060101010101" pitchFamily="49" charset="-122"/>
                            </a:rPr>
                            <a:t>Thermocouple NO.1</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Shanghai Mingyi instrument  factory/WRNK-231</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For ambient temperature (273-1273K)</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±1</m:t>
                                </m:r>
                                <m:r>
                                  <m:rPr>
                                    <m:sty m:val="p"/>
                                  </m:rPr>
                                  <a:rPr lang="en-US" sz="1000" kern="100">
                                    <a:effectLst/>
                                    <a:latin typeface="Cambria Math" panose="02040503050406030204" pitchFamily="18" charset="0"/>
                                  </a:rPr>
                                  <m:t>K</m:t>
                                </m:r>
                              </m:oMath>
                            </m:oMathPara>
                          </a14:m>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r>
                  <a:tr h="760506">
                    <a:tc>
                      <a:txBody>
                        <a:bodyPr/>
                        <a:lstStyle/>
                        <a:p>
                          <a:pPr algn="ctr">
                            <a:lnSpc>
                              <a:spcPct val="200000"/>
                            </a:lnSpc>
                            <a:spcAft>
                              <a:spcPts val="0"/>
                            </a:spcAft>
                          </a:pPr>
                          <a:r>
                            <a:rPr lang="en-US" sz="800" kern="100">
                              <a:effectLst/>
                              <a:latin typeface="幼圆" panose="02010509060101010101" pitchFamily="49" charset="-122"/>
                              <a:ea typeface="幼圆" panose="02010509060101010101" pitchFamily="49" charset="-122"/>
                            </a:rPr>
                            <a:t>Thermocouple NO.2</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Shanghai Mingyi instrument  factory/WRNK-231</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For ambient temperature (273-1273K)</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±1</m:t>
                                </m:r>
                                <m:r>
                                  <m:rPr>
                                    <m:sty m:val="p"/>
                                  </m:rPr>
                                  <a:rPr lang="en-US" sz="1000" kern="100">
                                    <a:effectLst/>
                                    <a:latin typeface="Cambria Math" panose="02040503050406030204" pitchFamily="18" charset="0"/>
                                  </a:rPr>
                                  <m:t>K</m:t>
                                </m:r>
                              </m:oMath>
                            </m:oMathPara>
                          </a14:m>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r>
                </a:tbl>
              </a:graphicData>
            </a:graphic>
          </p:graphicFrame>
        </mc:Choice>
        <mc:Fallback xmlns="">
          <p:graphicFrame>
            <p:nvGraphicFramePr>
              <p:cNvPr id="10" name="内容占位符 9"/>
              <p:cNvGraphicFramePr>
                <a:graphicFrameLocks noGrp="1"/>
              </p:cNvGraphicFramePr>
              <p:nvPr>
                <p:ph sz="half" idx="2"/>
                <p:extLst>
                  <p:ext uri="{D42A27DB-BD31-4B8C-83A1-F6EECF244321}">
                    <p14:modId xmlns:p14="http://schemas.microsoft.com/office/powerpoint/2010/main" val="4103785791"/>
                  </p:ext>
                </p:extLst>
              </p:nvPr>
            </p:nvGraphicFramePr>
            <p:xfrm>
              <a:off x="493777" y="2606041"/>
              <a:ext cx="5524436" cy="3333625"/>
            </p:xfrm>
            <a:graphic>
              <a:graphicData uri="http://schemas.openxmlformats.org/drawingml/2006/table">
                <a:tbl>
                  <a:tblPr firstRow="1" firstCol="1" bandRow="1">
                    <a:tableStyleId>{5C22544A-7EE6-4342-B048-85BDC9FD1C3A}</a:tableStyleId>
                  </a:tblPr>
                  <a:tblGrid>
                    <a:gridCol w="1381109"/>
                    <a:gridCol w="1381109"/>
                    <a:gridCol w="1381109"/>
                    <a:gridCol w="1381109"/>
                  </a:tblGrid>
                  <a:tr h="504825">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Measuring </a:t>
                          </a:r>
                          <a:r>
                            <a:rPr lang="en-US" sz="800" kern="100">
                              <a:effectLst/>
                              <a:latin typeface="幼圆" panose="02010509060101010101" pitchFamily="49" charset="-122"/>
                              <a:ea typeface="幼圆" panose="02010509060101010101" pitchFamily="49" charset="-122"/>
                            </a:rPr>
                            <a:t>instrumentation</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800" kern="100">
                              <a:effectLst/>
                              <a:latin typeface="幼圆" panose="02010509060101010101" pitchFamily="49" charset="-122"/>
                              <a:ea typeface="幼圆" panose="02010509060101010101" pitchFamily="49" charset="-122"/>
                            </a:rPr>
                            <a:t>Manufacturer/Model</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800" kern="100">
                              <a:effectLst/>
                              <a:latin typeface="幼圆" panose="02010509060101010101" pitchFamily="49" charset="-122"/>
                              <a:ea typeface="幼圆" panose="02010509060101010101" pitchFamily="49" charset="-122"/>
                            </a:rPr>
                            <a:t>Specification</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800" kern="100">
                              <a:effectLst/>
                              <a:latin typeface="幼圆" panose="02010509060101010101" pitchFamily="49" charset="-122"/>
                              <a:ea typeface="幼圆" panose="02010509060101010101" pitchFamily="49" charset="-122"/>
                            </a:rPr>
                            <a:t>Uncertainty</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r>
                  <a:tr h="554800">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Pressure gauge</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SHH/EN 837-1</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For injection pressure (0-250MPa)</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endParaRPr lang="zh-CN"/>
                        </a:p>
                      </a:txBody>
                      <a:tcPr marL="50372" marR="50372" marT="0" marB="0" anchor="ctr">
                        <a:blipFill rotWithShape="0">
                          <a:blip r:embed="rId2"/>
                          <a:stretch>
                            <a:fillRect l="-300441" t="-92308" r="-1762" b="-425275"/>
                          </a:stretch>
                        </a:blipFill>
                      </a:tcPr>
                    </a:tc>
                  </a:tr>
                  <a:tr h="554800">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Pressure gauge</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Sycif instrument/YN-100</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For ambient pressure (0-10MPa)</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endParaRPr lang="zh-CN"/>
                        </a:p>
                      </a:txBody>
                      <a:tcPr marL="50372" marR="50372" marT="0" marB="0" anchor="ctr">
                        <a:blipFill rotWithShape="0">
                          <a:blip r:embed="rId2"/>
                          <a:stretch>
                            <a:fillRect l="-300441" t="-192308" r="-1762" b="-325275"/>
                          </a:stretch>
                        </a:blipFill>
                      </a:tcPr>
                    </a:tc>
                  </a:tr>
                  <a:tr h="859600">
                    <a:tc>
                      <a:txBody>
                        <a:bodyPr/>
                        <a:lstStyle/>
                        <a:p>
                          <a:pPr algn="ctr">
                            <a:lnSpc>
                              <a:spcPct val="200000"/>
                            </a:lnSpc>
                            <a:spcAft>
                              <a:spcPts val="0"/>
                            </a:spcAft>
                          </a:pPr>
                          <a:r>
                            <a:rPr lang="en-US" sz="800" kern="100">
                              <a:effectLst/>
                              <a:latin typeface="幼圆" panose="02010509060101010101" pitchFamily="49" charset="-122"/>
                              <a:ea typeface="幼圆" panose="02010509060101010101" pitchFamily="49" charset="-122"/>
                            </a:rPr>
                            <a:t>Thermocouple NO.1</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Shanghai Mingyi instrument  factory/WRNK-231</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For ambient temperature (273-1273K)</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endParaRPr lang="zh-CN"/>
                        </a:p>
                      </a:txBody>
                      <a:tcPr marL="50372" marR="50372" marT="0" marB="0" anchor="ctr">
                        <a:blipFill rotWithShape="0">
                          <a:blip r:embed="rId2"/>
                          <a:stretch>
                            <a:fillRect l="-300441" t="-187324" r="-1762" b="-108451"/>
                          </a:stretch>
                        </a:blipFill>
                      </a:tcPr>
                    </a:tc>
                  </a:tr>
                  <a:tr h="859600">
                    <a:tc>
                      <a:txBody>
                        <a:bodyPr/>
                        <a:lstStyle/>
                        <a:p>
                          <a:pPr algn="ctr">
                            <a:lnSpc>
                              <a:spcPct val="200000"/>
                            </a:lnSpc>
                            <a:spcAft>
                              <a:spcPts val="0"/>
                            </a:spcAft>
                          </a:pPr>
                          <a:r>
                            <a:rPr lang="en-US" sz="800" kern="100">
                              <a:effectLst/>
                              <a:latin typeface="幼圆" panose="02010509060101010101" pitchFamily="49" charset="-122"/>
                              <a:ea typeface="幼圆" panose="02010509060101010101" pitchFamily="49" charset="-122"/>
                            </a:rPr>
                            <a:t>Thermocouple NO.2</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Shanghai Mingyi instrument  factory/WRNK-231</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pPr algn="ctr">
                            <a:lnSpc>
                              <a:spcPct val="200000"/>
                            </a:lnSpc>
                            <a:spcAft>
                              <a:spcPts val="0"/>
                            </a:spcAft>
                          </a:pPr>
                          <a:r>
                            <a:rPr lang="en-US" sz="1000" kern="100">
                              <a:effectLst/>
                              <a:latin typeface="幼圆" panose="02010509060101010101" pitchFamily="49" charset="-122"/>
                              <a:ea typeface="幼圆" panose="02010509060101010101" pitchFamily="49" charset="-122"/>
                            </a:rPr>
                            <a:t>For ambient temperature (273-1273K)</a:t>
                          </a:r>
                          <a:endParaRPr lang="zh-CN" sz="1000" kern="100">
                            <a:effectLst/>
                            <a:latin typeface="幼圆" panose="02010509060101010101" pitchFamily="49" charset="-122"/>
                            <a:ea typeface="幼圆" panose="02010509060101010101" pitchFamily="49" charset="-122"/>
                            <a:cs typeface="Times New Roman" panose="02020603050405020304" pitchFamily="18" charset="0"/>
                          </a:endParaRPr>
                        </a:p>
                      </a:txBody>
                      <a:tcPr marL="50372" marR="50372" marT="0" marB="0" anchor="ctr"/>
                    </a:tc>
                    <a:tc>
                      <a:txBody>
                        <a:bodyPr/>
                        <a:lstStyle/>
                        <a:p>
                          <a:endParaRPr lang="zh-CN"/>
                        </a:p>
                      </a:txBody>
                      <a:tcPr marL="50372" marR="50372" marT="0" marB="0" anchor="ctr">
                        <a:blipFill rotWithShape="0">
                          <a:blip r:embed="rId2"/>
                          <a:stretch>
                            <a:fillRect l="-300441" t="-289362" r="-1762" b="-9220"/>
                          </a:stretch>
                        </a:blipFill>
                      </a:tcPr>
                    </a:tc>
                  </a:tr>
                </a:tbl>
              </a:graphicData>
            </a:graphic>
          </p:graphicFrame>
        </mc:Fallback>
      </mc:AlternateContent>
      <p:sp>
        <p:nvSpPr>
          <p:cNvPr id="8" name="文本占位符 7"/>
          <p:cNvSpPr>
            <a:spLocks noGrp="1"/>
          </p:cNvSpPr>
          <p:nvPr>
            <p:ph type="body" sz="quarter" idx="3"/>
          </p:nvPr>
        </p:nvSpPr>
        <p:spPr/>
        <p:txBody>
          <a:bodyPr/>
          <a:lstStyle/>
          <a:p>
            <a:r>
              <a:rPr lang="zh-CN" altLang="en-US" smtClean="0"/>
              <a:t>实验值的误差描述</a:t>
            </a:r>
            <a:endParaRPr lang="zh-CN" altLang="en-US"/>
          </a:p>
        </p:txBody>
      </p:sp>
      <p:pic>
        <p:nvPicPr>
          <p:cNvPr id="11" name="内容占位符 10"/>
          <p:cNvPicPr>
            <a:picLocks noGrp="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218021" y="2547663"/>
            <a:ext cx="5091545" cy="3599411"/>
          </a:xfrm>
          <a:prstGeom prst="rect">
            <a:avLst/>
          </a:prstGeom>
        </p:spPr>
      </p:pic>
      <p:sp>
        <p:nvSpPr>
          <p:cNvPr id="3" name="灯片编号占位符 2"/>
          <p:cNvSpPr>
            <a:spLocks noGrp="1"/>
          </p:cNvSpPr>
          <p:nvPr>
            <p:ph type="sldNum" sz="quarter" idx="12"/>
          </p:nvPr>
        </p:nvSpPr>
        <p:spPr/>
        <p:txBody>
          <a:bodyPr/>
          <a:lstStyle/>
          <a:p>
            <a:fld id="{ACCFE6EA-02AB-4AAF-A8F0-0ED45E438EB1}" type="slidenum">
              <a:rPr lang="zh-CN" altLang="en-US" smtClean="0"/>
              <a:t>27</a:t>
            </a:fld>
            <a:endParaRPr lang="zh-CN" altLang="en-US"/>
          </a:p>
        </p:txBody>
      </p:sp>
    </p:spTree>
    <p:extLst>
      <p:ext uri="{BB962C8B-B14F-4D97-AF65-F5344CB8AC3E}">
        <p14:creationId xmlns:p14="http://schemas.microsoft.com/office/powerpoint/2010/main" val="36623680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有限差分法</a:t>
            </a:r>
            <a:endParaRPr lang="zh-CN" altLang="en-US"/>
          </a:p>
        </p:txBody>
      </p:sp>
      <p:sp>
        <p:nvSpPr>
          <p:cNvPr id="3" name="内容占位符 2"/>
          <p:cNvSpPr>
            <a:spLocks noGrp="1"/>
          </p:cNvSpPr>
          <p:nvPr>
            <p:ph idx="1"/>
          </p:nvPr>
        </p:nvSpPr>
        <p:spPr/>
        <p:txBody>
          <a:bodyPr>
            <a:normAutofit fontScale="92500" lnSpcReduction="10000"/>
          </a:bodyPr>
          <a:lstStyle/>
          <a:p>
            <a:r>
              <a:rPr lang="zh-CN" altLang="zh-CN">
                <a:effectLst/>
              </a:rPr>
              <a:t>有限差分法是一种求解偏微分（或者常微分）方程或方程组定解问题的数值解的方法，简称差分方法</a:t>
            </a:r>
            <a:r>
              <a:rPr lang="zh-CN" altLang="zh-CN" smtClean="0">
                <a:effectLst/>
              </a:rPr>
              <a:t>。</a:t>
            </a:r>
            <a:endParaRPr lang="en-US" altLang="zh-CN" smtClean="0">
              <a:effectLst/>
            </a:endParaRPr>
          </a:p>
          <a:p>
            <a:endParaRPr lang="zh-CN" altLang="zh-CN">
              <a:effectLst/>
            </a:endParaRPr>
          </a:p>
          <a:p>
            <a:r>
              <a:rPr lang="zh-CN" altLang="zh-CN">
                <a:effectLst/>
              </a:rPr>
              <a:t>纯粹数学意义上的微分方程求解单纯指对微分方程的求解，而物理意义上的微分方程求解则是指满足一定定解条件下的微分方程的解。定解条件包括空间上的约束或时间上的约束，细分为</a:t>
            </a:r>
            <a:r>
              <a:rPr lang="zh-CN" altLang="zh-CN" smtClean="0">
                <a:effectLst/>
              </a:rPr>
              <a:t>：</a:t>
            </a:r>
            <a:endParaRPr lang="en-US" altLang="zh-CN" smtClean="0">
              <a:effectLst/>
            </a:endParaRPr>
          </a:p>
          <a:p>
            <a:endParaRPr lang="zh-CN" altLang="zh-CN">
              <a:effectLst/>
            </a:endParaRPr>
          </a:p>
          <a:p>
            <a:r>
              <a:rPr lang="zh-CN" altLang="zh-CN">
                <a:effectLst/>
              </a:rPr>
              <a:t>（</a:t>
            </a:r>
            <a:r>
              <a:rPr lang="en-US" altLang="zh-CN">
                <a:effectLst/>
              </a:rPr>
              <a:t>1</a:t>
            </a:r>
            <a:r>
              <a:rPr lang="zh-CN" altLang="zh-CN">
                <a:effectLst/>
              </a:rPr>
              <a:t>）在空间域的边界、内部空间上满足的定解条件；</a:t>
            </a:r>
          </a:p>
          <a:p>
            <a:r>
              <a:rPr lang="zh-CN" altLang="zh-CN">
                <a:effectLst/>
              </a:rPr>
              <a:t>（</a:t>
            </a:r>
            <a:r>
              <a:rPr lang="en-US" altLang="zh-CN">
                <a:effectLst/>
              </a:rPr>
              <a:t>2</a:t>
            </a:r>
            <a:r>
              <a:rPr lang="zh-CN" altLang="zh-CN">
                <a:effectLst/>
              </a:rPr>
              <a:t>）如果问题与时间有关，在初始时刻要满足的定解条件；</a:t>
            </a:r>
          </a:p>
          <a:p>
            <a:r>
              <a:rPr lang="zh-CN" altLang="zh-CN">
                <a:effectLst/>
              </a:rPr>
              <a:t>（</a:t>
            </a:r>
            <a:r>
              <a:rPr lang="en-US" altLang="zh-CN">
                <a:effectLst/>
              </a:rPr>
              <a:t>3</a:t>
            </a:r>
            <a:r>
              <a:rPr lang="zh-CN" altLang="zh-CN">
                <a:effectLst/>
              </a:rPr>
              <a:t>）以上两者同时满足。</a:t>
            </a:r>
          </a:p>
          <a:p>
            <a:endParaRPr lang="zh-CN" altLang="en-US"/>
          </a:p>
        </p:txBody>
      </p:sp>
      <p:sp>
        <p:nvSpPr>
          <p:cNvPr id="4" name="灯片编号占位符 3"/>
          <p:cNvSpPr>
            <a:spLocks noGrp="1"/>
          </p:cNvSpPr>
          <p:nvPr>
            <p:ph type="sldNum" sz="quarter" idx="12"/>
          </p:nvPr>
        </p:nvSpPr>
        <p:spPr/>
        <p:txBody>
          <a:bodyPr/>
          <a:lstStyle/>
          <a:p>
            <a:fld id="{ACCFE6EA-02AB-4AAF-A8F0-0ED45E438EB1}" type="slidenum">
              <a:rPr lang="zh-CN" altLang="en-US" smtClean="0"/>
              <a:t>28</a:t>
            </a:fld>
            <a:endParaRPr lang="zh-CN" altLang="en-US"/>
          </a:p>
        </p:txBody>
      </p:sp>
    </p:spTree>
    <p:extLst>
      <p:ext uri="{BB962C8B-B14F-4D97-AF65-F5344CB8AC3E}">
        <p14:creationId xmlns:p14="http://schemas.microsoft.com/office/powerpoint/2010/main" val="10055846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基本思路</a:t>
            </a:r>
            <a:endParaRPr lang="zh-CN" altLang="en-US"/>
          </a:p>
        </p:txBody>
      </p:sp>
      <p:sp>
        <p:nvSpPr>
          <p:cNvPr id="3" name="内容占位符 2"/>
          <p:cNvSpPr>
            <a:spLocks noGrp="1"/>
          </p:cNvSpPr>
          <p:nvPr>
            <p:ph idx="1"/>
          </p:nvPr>
        </p:nvSpPr>
        <p:spPr/>
        <p:txBody>
          <a:bodyPr>
            <a:normAutofit fontScale="92500"/>
          </a:bodyPr>
          <a:lstStyle/>
          <a:p>
            <a:r>
              <a:rPr lang="zh-CN" altLang="zh-CN">
                <a:effectLst/>
              </a:rPr>
              <a:t>有限差分法就是一种数值解法，其基本思路是利用</a:t>
            </a:r>
            <a:r>
              <a:rPr lang="zh-CN" altLang="zh-CN" b="1">
                <a:effectLst/>
              </a:rPr>
              <a:t>插值多项式</a:t>
            </a:r>
            <a:r>
              <a:rPr lang="zh-CN" altLang="zh-CN">
                <a:effectLst/>
              </a:rPr>
              <a:t>及其微分来替代偏微分方程的解，首先要把所给出的方程的求解区域网格剖分（</a:t>
            </a:r>
            <a:r>
              <a:rPr lang="zh-CN" altLang="zh-CN" b="1">
                <a:solidFill>
                  <a:srgbClr val="FFC000"/>
                </a:solidFill>
                <a:effectLst/>
              </a:rPr>
              <a:t>空间离散</a:t>
            </a:r>
            <a:r>
              <a:rPr lang="zh-CN" altLang="zh-CN">
                <a:effectLst/>
              </a:rPr>
              <a:t>），然后根据方程中的导数进行充分近似，得到网格点上的未知函数的线性代数方程组，如果存在时间项，还需要考虑时间的离散（</a:t>
            </a:r>
            <a:r>
              <a:rPr lang="zh-CN" altLang="zh-CN" b="1">
                <a:solidFill>
                  <a:srgbClr val="FFC000"/>
                </a:solidFill>
                <a:effectLst/>
              </a:rPr>
              <a:t>时间离散</a:t>
            </a:r>
            <a:r>
              <a:rPr lang="zh-CN" altLang="zh-CN">
                <a:effectLst/>
              </a:rPr>
              <a:t>）方式与时间层的推进，通过差分方程（组）来求解数值解</a:t>
            </a:r>
            <a:r>
              <a:rPr lang="zh-CN" altLang="zh-CN" smtClean="0">
                <a:effectLst/>
              </a:rPr>
              <a:t>。</a:t>
            </a:r>
            <a:endParaRPr lang="en-US" altLang="zh-CN" smtClean="0">
              <a:effectLst/>
            </a:endParaRPr>
          </a:p>
          <a:p>
            <a:endParaRPr lang="en-US" altLang="zh-CN">
              <a:effectLst/>
            </a:endParaRPr>
          </a:p>
          <a:p>
            <a:r>
              <a:rPr lang="zh-CN" altLang="zh-CN">
                <a:effectLst/>
              </a:rPr>
              <a:t>空间</a:t>
            </a:r>
            <a:r>
              <a:rPr lang="zh-CN" altLang="zh-CN" smtClean="0">
                <a:effectLst/>
              </a:rPr>
              <a:t>离散</a:t>
            </a:r>
            <a:endParaRPr lang="en-US" altLang="zh-CN" smtClean="0">
              <a:effectLst/>
            </a:endParaRPr>
          </a:p>
          <a:p>
            <a:r>
              <a:rPr lang="zh-CN" altLang="zh-CN">
                <a:effectLst/>
              </a:rPr>
              <a:t>在求解问题之前，需要将连续的空间离散为不同的子区域，通俗说就是构造计算空间的网格。网格种类有很多种，从结构化网格，到非结构化网格，以及贴体网格、多重网格等等</a:t>
            </a:r>
            <a:endParaRPr lang="zh-CN" altLang="en-US"/>
          </a:p>
        </p:txBody>
      </p:sp>
      <p:sp>
        <p:nvSpPr>
          <p:cNvPr id="8" name="灯片编号占位符 7"/>
          <p:cNvSpPr>
            <a:spLocks noGrp="1"/>
          </p:cNvSpPr>
          <p:nvPr>
            <p:ph type="sldNum" sz="quarter" idx="12"/>
          </p:nvPr>
        </p:nvSpPr>
        <p:spPr/>
        <p:txBody>
          <a:bodyPr/>
          <a:lstStyle/>
          <a:p>
            <a:fld id="{ACCFE6EA-02AB-4AAF-A8F0-0ED45E438EB1}" type="slidenum">
              <a:rPr lang="zh-CN" altLang="en-US" smtClean="0"/>
              <a:t>29</a:t>
            </a:fld>
            <a:endParaRPr lang="zh-CN" altLang="en-US"/>
          </a:p>
        </p:txBody>
      </p:sp>
      <p:grpSp>
        <p:nvGrpSpPr>
          <p:cNvPr id="7" name="组合 6"/>
          <p:cNvGrpSpPr/>
          <p:nvPr/>
        </p:nvGrpSpPr>
        <p:grpSpPr>
          <a:xfrm>
            <a:off x="1645031" y="3190684"/>
            <a:ext cx="8925432" cy="3382646"/>
            <a:chOff x="1645031" y="3190684"/>
            <a:chExt cx="8925432" cy="3382646"/>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645031" y="3190685"/>
              <a:ext cx="3945890" cy="3382645"/>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632066" y="3190684"/>
              <a:ext cx="3938397" cy="3382645"/>
            </a:xfrm>
            <a:prstGeom prst="rect">
              <a:avLst/>
            </a:prstGeom>
          </p:spPr>
        </p:pic>
        <p:sp>
          <p:nvSpPr>
            <p:cNvPr id="6" name="右箭头 5"/>
            <p:cNvSpPr/>
            <p:nvPr/>
          </p:nvSpPr>
          <p:spPr>
            <a:xfrm>
              <a:off x="5788152" y="4599432"/>
              <a:ext cx="649224" cy="420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767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复习与回顾</a:t>
            </a:r>
            <a:endParaRPr lang="zh-CN" altLang="en-US"/>
          </a:p>
        </p:txBody>
      </p:sp>
      <p:sp>
        <p:nvSpPr>
          <p:cNvPr id="3" name="内容占位符 2"/>
          <p:cNvSpPr>
            <a:spLocks noGrp="1"/>
          </p:cNvSpPr>
          <p:nvPr>
            <p:ph idx="1"/>
          </p:nvPr>
        </p:nvSpPr>
        <p:spPr>
          <a:xfrm>
            <a:off x="1141413" y="1402461"/>
            <a:ext cx="10512874" cy="5262112"/>
          </a:xfrm>
        </p:spPr>
        <p:txBody>
          <a:bodyPr/>
          <a:lstStyle/>
          <a:p>
            <a:r>
              <a:rPr lang="zh-CN" altLang="en-US"/>
              <a:t>计算机实现</a:t>
            </a:r>
            <a:endParaRPr lang="en-US" altLang="zh-CN"/>
          </a:p>
          <a:p>
            <a:endParaRPr lang="zh-CN" altLang="en-US"/>
          </a:p>
        </p:txBody>
      </p:sp>
      <p:sp>
        <p:nvSpPr>
          <p:cNvPr id="4" name="灯片编号占位符 3"/>
          <p:cNvSpPr>
            <a:spLocks noGrp="1"/>
          </p:cNvSpPr>
          <p:nvPr>
            <p:ph type="sldNum" sz="quarter" idx="12"/>
          </p:nvPr>
        </p:nvSpPr>
        <p:spPr/>
        <p:txBody>
          <a:bodyPr/>
          <a:lstStyle/>
          <a:p>
            <a:fld id="{ACCFE6EA-02AB-4AAF-A8F0-0ED45E438EB1}" type="slidenum">
              <a:rPr lang="zh-CN" altLang="en-US" smtClean="0"/>
              <a:t>3</a:t>
            </a:fld>
            <a:endParaRPr lang="zh-CN" altLang="en-US"/>
          </a:p>
        </p:txBody>
      </p:sp>
      <p:graphicFrame>
        <p:nvGraphicFramePr>
          <p:cNvPr id="5" name="内容占位符 3"/>
          <p:cNvGraphicFramePr>
            <a:graphicFrameLocks/>
          </p:cNvGraphicFramePr>
          <p:nvPr>
            <p:extLst>
              <p:ext uri="{D42A27DB-BD31-4B8C-83A1-F6EECF244321}">
                <p14:modId xmlns:p14="http://schemas.microsoft.com/office/powerpoint/2010/main" val="1135535104"/>
              </p:ext>
            </p:extLst>
          </p:nvPr>
        </p:nvGraphicFramePr>
        <p:xfrm>
          <a:off x="1675831" y="2068761"/>
          <a:ext cx="9444037" cy="4595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316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9BE0E536-5C1A-4E4B-B673-1759F4A4982D}"/>
                                            </p:graphicEl>
                                          </p:spTgt>
                                        </p:tgtEl>
                                        <p:attrNameLst>
                                          <p:attrName>style.visibility</p:attrName>
                                        </p:attrNameLst>
                                      </p:cBhvr>
                                      <p:to>
                                        <p:strVal val="visible"/>
                                      </p:to>
                                    </p:set>
                                    <p:animEffect transition="in" filter="fade">
                                      <p:cBhvr>
                                        <p:cTn id="7" dur="1000"/>
                                        <p:tgtEl>
                                          <p:spTgt spid="5">
                                            <p:graphicEl>
                                              <a:dgm id="{9BE0E536-5C1A-4E4B-B673-1759F4A4982D}"/>
                                            </p:graphicEl>
                                          </p:spTgt>
                                        </p:tgtEl>
                                      </p:cBhvr>
                                    </p:animEffect>
                                    <p:anim calcmode="lin" valueType="num">
                                      <p:cBhvr>
                                        <p:cTn id="8" dur="1000" fill="hold"/>
                                        <p:tgtEl>
                                          <p:spTgt spid="5">
                                            <p:graphicEl>
                                              <a:dgm id="{9BE0E536-5C1A-4E4B-B673-1759F4A4982D}"/>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9BE0E536-5C1A-4E4B-B673-1759F4A4982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7F854630-181A-427A-AD30-653A461D451D}"/>
                                            </p:graphicEl>
                                          </p:spTgt>
                                        </p:tgtEl>
                                        <p:attrNameLst>
                                          <p:attrName>style.visibility</p:attrName>
                                        </p:attrNameLst>
                                      </p:cBhvr>
                                      <p:to>
                                        <p:strVal val="visible"/>
                                      </p:to>
                                    </p:set>
                                    <p:animEffect transition="in" filter="fade">
                                      <p:cBhvr>
                                        <p:cTn id="12" dur="1000"/>
                                        <p:tgtEl>
                                          <p:spTgt spid="5">
                                            <p:graphicEl>
                                              <a:dgm id="{7F854630-181A-427A-AD30-653A461D451D}"/>
                                            </p:graphicEl>
                                          </p:spTgt>
                                        </p:tgtEl>
                                      </p:cBhvr>
                                    </p:animEffect>
                                    <p:anim calcmode="lin" valueType="num">
                                      <p:cBhvr>
                                        <p:cTn id="13" dur="1000" fill="hold"/>
                                        <p:tgtEl>
                                          <p:spTgt spid="5">
                                            <p:graphicEl>
                                              <a:dgm id="{7F854630-181A-427A-AD30-653A461D451D}"/>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7F854630-181A-427A-AD30-653A461D451D}"/>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31AD8FD4-986D-416E-89E9-066F13107366}"/>
                                            </p:graphicEl>
                                          </p:spTgt>
                                        </p:tgtEl>
                                        <p:attrNameLst>
                                          <p:attrName>style.visibility</p:attrName>
                                        </p:attrNameLst>
                                      </p:cBhvr>
                                      <p:to>
                                        <p:strVal val="visible"/>
                                      </p:to>
                                    </p:set>
                                    <p:animEffect transition="in" filter="fade">
                                      <p:cBhvr>
                                        <p:cTn id="19" dur="1000"/>
                                        <p:tgtEl>
                                          <p:spTgt spid="5">
                                            <p:graphicEl>
                                              <a:dgm id="{31AD8FD4-986D-416E-89E9-066F13107366}"/>
                                            </p:graphicEl>
                                          </p:spTgt>
                                        </p:tgtEl>
                                      </p:cBhvr>
                                    </p:animEffect>
                                    <p:anim calcmode="lin" valueType="num">
                                      <p:cBhvr>
                                        <p:cTn id="20" dur="1000" fill="hold"/>
                                        <p:tgtEl>
                                          <p:spTgt spid="5">
                                            <p:graphicEl>
                                              <a:dgm id="{31AD8FD4-986D-416E-89E9-066F13107366}"/>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31AD8FD4-986D-416E-89E9-066F13107366}"/>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graphicEl>
                                              <a:dgm id="{0B054232-659D-4BD2-A356-CC7E4C9800E7}"/>
                                            </p:graphicEl>
                                          </p:spTgt>
                                        </p:tgtEl>
                                        <p:attrNameLst>
                                          <p:attrName>style.visibility</p:attrName>
                                        </p:attrNameLst>
                                      </p:cBhvr>
                                      <p:to>
                                        <p:strVal val="visible"/>
                                      </p:to>
                                    </p:set>
                                    <p:animEffect transition="in" filter="fade">
                                      <p:cBhvr>
                                        <p:cTn id="26" dur="1000"/>
                                        <p:tgtEl>
                                          <p:spTgt spid="5">
                                            <p:graphicEl>
                                              <a:dgm id="{0B054232-659D-4BD2-A356-CC7E4C9800E7}"/>
                                            </p:graphicEl>
                                          </p:spTgt>
                                        </p:tgtEl>
                                      </p:cBhvr>
                                    </p:animEffect>
                                    <p:anim calcmode="lin" valueType="num">
                                      <p:cBhvr>
                                        <p:cTn id="27" dur="1000" fill="hold"/>
                                        <p:tgtEl>
                                          <p:spTgt spid="5">
                                            <p:graphicEl>
                                              <a:dgm id="{0B054232-659D-4BD2-A356-CC7E4C9800E7}"/>
                                            </p:graphicEl>
                                          </p:spTgt>
                                        </p:tgtEl>
                                        <p:attrNameLst>
                                          <p:attrName>ppt_x</p:attrName>
                                        </p:attrNameLst>
                                      </p:cBhvr>
                                      <p:tavLst>
                                        <p:tav tm="0">
                                          <p:val>
                                            <p:strVal val="#ppt_x"/>
                                          </p:val>
                                        </p:tav>
                                        <p:tav tm="100000">
                                          <p:val>
                                            <p:strVal val="#ppt_x"/>
                                          </p:val>
                                        </p:tav>
                                      </p:tavLst>
                                    </p:anim>
                                    <p:anim calcmode="lin" valueType="num">
                                      <p:cBhvr>
                                        <p:cTn id="28" dur="1000" fill="hold"/>
                                        <p:tgtEl>
                                          <p:spTgt spid="5">
                                            <p:graphicEl>
                                              <a:dgm id="{0B054232-659D-4BD2-A356-CC7E4C9800E7}"/>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graphicEl>
                                              <a:dgm id="{E43B46DE-AA41-4B0A-B4A5-8F5B925F0F5C}"/>
                                            </p:graphicEl>
                                          </p:spTgt>
                                        </p:tgtEl>
                                        <p:attrNameLst>
                                          <p:attrName>style.visibility</p:attrName>
                                        </p:attrNameLst>
                                      </p:cBhvr>
                                      <p:to>
                                        <p:strVal val="visible"/>
                                      </p:to>
                                    </p:set>
                                    <p:animEffect transition="in" filter="fade">
                                      <p:cBhvr>
                                        <p:cTn id="31" dur="1000"/>
                                        <p:tgtEl>
                                          <p:spTgt spid="5">
                                            <p:graphicEl>
                                              <a:dgm id="{E43B46DE-AA41-4B0A-B4A5-8F5B925F0F5C}"/>
                                            </p:graphicEl>
                                          </p:spTgt>
                                        </p:tgtEl>
                                      </p:cBhvr>
                                    </p:animEffect>
                                    <p:anim calcmode="lin" valueType="num">
                                      <p:cBhvr>
                                        <p:cTn id="32" dur="1000" fill="hold"/>
                                        <p:tgtEl>
                                          <p:spTgt spid="5">
                                            <p:graphicEl>
                                              <a:dgm id="{E43B46DE-AA41-4B0A-B4A5-8F5B925F0F5C}"/>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E43B46DE-AA41-4B0A-B4A5-8F5B925F0F5C}"/>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graphicEl>
                                              <a:dgm id="{E15A6CEE-C2DD-4C0F-87EC-083CACAAA221}"/>
                                            </p:graphicEl>
                                          </p:spTgt>
                                        </p:tgtEl>
                                        <p:attrNameLst>
                                          <p:attrName>style.visibility</p:attrName>
                                        </p:attrNameLst>
                                      </p:cBhvr>
                                      <p:to>
                                        <p:strVal val="visible"/>
                                      </p:to>
                                    </p:set>
                                    <p:animEffect transition="in" filter="fade">
                                      <p:cBhvr>
                                        <p:cTn id="38" dur="1000"/>
                                        <p:tgtEl>
                                          <p:spTgt spid="5">
                                            <p:graphicEl>
                                              <a:dgm id="{E15A6CEE-C2DD-4C0F-87EC-083CACAAA221}"/>
                                            </p:graphicEl>
                                          </p:spTgt>
                                        </p:tgtEl>
                                      </p:cBhvr>
                                    </p:animEffect>
                                    <p:anim calcmode="lin" valueType="num">
                                      <p:cBhvr>
                                        <p:cTn id="39" dur="1000" fill="hold"/>
                                        <p:tgtEl>
                                          <p:spTgt spid="5">
                                            <p:graphicEl>
                                              <a:dgm id="{E15A6CEE-C2DD-4C0F-87EC-083CACAAA221}"/>
                                            </p:graphicEl>
                                          </p:spTgt>
                                        </p:tgtEl>
                                        <p:attrNameLst>
                                          <p:attrName>ppt_x</p:attrName>
                                        </p:attrNameLst>
                                      </p:cBhvr>
                                      <p:tavLst>
                                        <p:tav tm="0">
                                          <p:val>
                                            <p:strVal val="#ppt_x"/>
                                          </p:val>
                                        </p:tav>
                                        <p:tav tm="100000">
                                          <p:val>
                                            <p:strVal val="#ppt_x"/>
                                          </p:val>
                                        </p:tav>
                                      </p:tavLst>
                                    </p:anim>
                                    <p:anim calcmode="lin" valueType="num">
                                      <p:cBhvr>
                                        <p:cTn id="40" dur="1000" fill="hold"/>
                                        <p:tgtEl>
                                          <p:spTgt spid="5">
                                            <p:graphicEl>
                                              <a:dgm id="{E15A6CEE-C2DD-4C0F-87EC-083CACAAA221}"/>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
                                            <p:graphicEl>
                                              <a:dgm id="{B022FC3C-74A7-48C5-AC5A-281B489FE54F}"/>
                                            </p:graphicEl>
                                          </p:spTgt>
                                        </p:tgtEl>
                                        <p:attrNameLst>
                                          <p:attrName>style.visibility</p:attrName>
                                        </p:attrNameLst>
                                      </p:cBhvr>
                                      <p:to>
                                        <p:strVal val="visible"/>
                                      </p:to>
                                    </p:set>
                                    <p:animEffect transition="in" filter="fade">
                                      <p:cBhvr>
                                        <p:cTn id="45" dur="1000"/>
                                        <p:tgtEl>
                                          <p:spTgt spid="5">
                                            <p:graphicEl>
                                              <a:dgm id="{B022FC3C-74A7-48C5-AC5A-281B489FE54F}"/>
                                            </p:graphicEl>
                                          </p:spTgt>
                                        </p:tgtEl>
                                      </p:cBhvr>
                                    </p:animEffect>
                                    <p:anim calcmode="lin" valueType="num">
                                      <p:cBhvr>
                                        <p:cTn id="46" dur="1000" fill="hold"/>
                                        <p:tgtEl>
                                          <p:spTgt spid="5">
                                            <p:graphicEl>
                                              <a:dgm id="{B022FC3C-74A7-48C5-AC5A-281B489FE54F}"/>
                                            </p:graphicEl>
                                          </p:spTgt>
                                        </p:tgtEl>
                                        <p:attrNameLst>
                                          <p:attrName>ppt_x</p:attrName>
                                        </p:attrNameLst>
                                      </p:cBhvr>
                                      <p:tavLst>
                                        <p:tav tm="0">
                                          <p:val>
                                            <p:strVal val="#ppt_x"/>
                                          </p:val>
                                        </p:tav>
                                        <p:tav tm="100000">
                                          <p:val>
                                            <p:strVal val="#ppt_x"/>
                                          </p:val>
                                        </p:tav>
                                      </p:tavLst>
                                    </p:anim>
                                    <p:anim calcmode="lin" valueType="num">
                                      <p:cBhvr>
                                        <p:cTn id="47" dur="1000" fill="hold"/>
                                        <p:tgtEl>
                                          <p:spTgt spid="5">
                                            <p:graphicEl>
                                              <a:dgm id="{B022FC3C-74A7-48C5-AC5A-281B489FE54F}"/>
                                            </p:graphic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5">
                                            <p:graphicEl>
                                              <a:dgm id="{C8A59114-96A0-4EFA-AA93-5CED85944449}"/>
                                            </p:graphicEl>
                                          </p:spTgt>
                                        </p:tgtEl>
                                        <p:attrNameLst>
                                          <p:attrName>style.visibility</p:attrName>
                                        </p:attrNameLst>
                                      </p:cBhvr>
                                      <p:to>
                                        <p:strVal val="visible"/>
                                      </p:to>
                                    </p:set>
                                    <p:animEffect transition="in" filter="fade">
                                      <p:cBhvr>
                                        <p:cTn id="52" dur="1000"/>
                                        <p:tgtEl>
                                          <p:spTgt spid="5">
                                            <p:graphicEl>
                                              <a:dgm id="{C8A59114-96A0-4EFA-AA93-5CED85944449}"/>
                                            </p:graphicEl>
                                          </p:spTgt>
                                        </p:tgtEl>
                                      </p:cBhvr>
                                    </p:animEffect>
                                    <p:anim calcmode="lin" valueType="num">
                                      <p:cBhvr>
                                        <p:cTn id="53" dur="1000" fill="hold"/>
                                        <p:tgtEl>
                                          <p:spTgt spid="5">
                                            <p:graphicEl>
                                              <a:dgm id="{C8A59114-96A0-4EFA-AA93-5CED85944449}"/>
                                            </p:graphicEl>
                                          </p:spTgt>
                                        </p:tgtEl>
                                        <p:attrNameLst>
                                          <p:attrName>ppt_x</p:attrName>
                                        </p:attrNameLst>
                                      </p:cBhvr>
                                      <p:tavLst>
                                        <p:tav tm="0">
                                          <p:val>
                                            <p:strVal val="#ppt_x"/>
                                          </p:val>
                                        </p:tav>
                                        <p:tav tm="100000">
                                          <p:val>
                                            <p:strVal val="#ppt_x"/>
                                          </p:val>
                                        </p:tav>
                                      </p:tavLst>
                                    </p:anim>
                                    <p:anim calcmode="lin" valueType="num">
                                      <p:cBhvr>
                                        <p:cTn id="54" dur="1000" fill="hold"/>
                                        <p:tgtEl>
                                          <p:spTgt spid="5">
                                            <p:graphicEl>
                                              <a:dgm id="{C8A59114-96A0-4EFA-AA93-5CED85944449}"/>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举例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zh-CN" sz="2400" dirty="0">
                    <a:effectLst/>
                  </a:rPr>
                  <a:t>瞬态二维热传导问题，假设其控制方程为</a:t>
                </a:r>
                <a14:m>
                  <m:oMath xmlns:m="http://schemas.openxmlformats.org/officeDocument/2006/math">
                    <m:r>
                      <a:rPr lang="en-US" altLang="zh-CN" sz="2400" i="1" smtClean="0">
                        <a:solidFill>
                          <a:srgbClr val="FFC000"/>
                        </a:solidFill>
                        <a:effectLst/>
                        <a:latin typeface="Cambria Math" panose="02040503050406030204" pitchFamily="18" charset="0"/>
                      </a:rPr>
                      <m:t>𝑓</m:t>
                    </m:r>
                    <m:r>
                      <a:rPr lang="en-US" altLang="zh-CN" sz="2400" i="1" smtClean="0">
                        <a:solidFill>
                          <a:srgbClr val="FFC000"/>
                        </a:solidFill>
                        <a:effectLst/>
                        <a:latin typeface="Cambria Math" panose="02040503050406030204" pitchFamily="18" charset="0"/>
                      </a:rPr>
                      <m:t>(</m:t>
                    </m:r>
                    <m:r>
                      <a:rPr lang="en-US" altLang="zh-CN" sz="2400" i="1" smtClean="0">
                        <a:solidFill>
                          <a:srgbClr val="FFC000"/>
                        </a:solidFill>
                        <a:effectLst/>
                        <a:latin typeface="Cambria Math" panose="02040503050406030204" pitchFamily="18" charset="0"/>
                      </a:rPr>
                      <m:t>𝑥</m:t>
                    </m:r>
                    <m:r>
                      <a:rPr lang="en-US" altLang="zh-CN" sz="2400" i="1" smtClean="0">
                        <a:solidFill>
                          <a:srgbClr val="FFC000"/>
                        </a:solidFill>
                        <a:effectLst/>
                        <a:latin typeface="Cambria Math" panose="02040503050406030204" pitchFamily="18" charset="0"/>
                      </a:rPr>
                      <m:t>,</m:t>
                    </m:r>
                    <m:r>
                      <a:rPr lang="en-US" altLang="zh-CN" sz="2400" i="1" smtClean="0">
                        <a:solidFill>
                          <a:srgbClr val="FFC000"/>
                        </a:solidFill>
                        <a:effectLst/>
                        <a:latin typeface="Cambria Math" panose="02040503050406030204" pitchFamily="18" charset="0"/>
                      </a:rPr>
                      <m:t>𝑦</m:t>
                    </m:r>
                    <m:r>
                      <a:rPr lang="en-US" altLang="zh-CN" sz="2400" i="1" smtClean="0">
                        <a:solidFill>
                          <a:srgbClr val="FFC000"/>
                        </a:solidFill>
                        <a:effectLst/>
                        <a:latin typeface="Cambria Math" panose="02040503050406030204" pitchFamily="18" charset="0"/>
                      </a:rPr>
                      <m:t>,</m:t>
                    </m:r>
                    <m:r>
                      <a:rPr lang="en-US" altLang="zh-CN" sz="2400" i="1" smtClean="0">
                        <a:solidFill>
                          <a:srgbClr val="FFC000"/>
                        </a:solidFill>
                        <a:effectLst/>
                        <a:latin typeface="Cambria Math" panose="02040503050406030204" pitchFamily="18" charset="0"/>
                      </a:rPr>
                      <m:t>𝑡</m:t>
                    </m:r>
                    <m:r>
                      <a:rPr lang="en-US" altLang="zh-CN" sz="2400" i="1" smtClean="0">
                        <a:solidFill>
                          <a:srgbClr val="FFC000"/>
                        </a:solidFill>
                        <a:effectLst/>
                        <a:latin typeface="Cambria Math" panose="02040503050406030204" pitchFamily="18" charset="0"/>
                      </a:rPr>
                      <m:t>)</m:t>
                    </m:r>
                  </m:oMath>
                </a14:m>
                <a:r>
                  <a:rPr lang="zh-CN" altLang="zh-CN" sz="2400" dirty="0">
                    <a:effectLst/>
                  </a:rPr>
                  <a:t>，在一个正方形空间内发生，该正方形空间边长为</a:t>
                </a:r>
                <a:r>
                  <a:rPr lang="en-US" altLang="zh-CN" sz="2400" dirty="0">
                    <a:effectLst/>
                  </a:rPr>
                  <a:t>L</a:t>
                </a:r>
                <a:r>
                  <a:rPr lang="zh-CN" altLang="zh-CN" sz="2400" dirty="0">
                    <a:effectLst/>
                  </a:rPr>
                  <a:t>，且温度从高温下边界项上</a:t>
                </a:r>
                <a:r>
                  <a:rPr lang="zh-CN" altLang="zh-CN" sz="2400" dirty="0" smtClean="0">
                    <a:effectLst/>
                  </a:rPr>
                  <a:t>扩散</a:t>
                </a:r>
                <a:r>
                  <a:rPr lang="zh-CN" altLang="en-US" sz="2400" dirty="0" smtClean="0">
                    <a:effectLst/>
                  </a:rPr>
                  <a:t>。</a:t>
                </a:r>
                <a:endParaRPr lang="en-US" altLang="zh-CN" sz="2400" dirty="0" smtClean="0">
                  <a:effectLst/>
                </a:endParaRPr>
              </a:p>
              <a:p>
                <a:endParaRPr lang="en-US" altLang="zh-CN" sz="2400" dirty="0">
                  <a:effectLst/>
                </a:endParaRPr>
              </a:p>
              <a:p>
                <a:endParaRPr lang="en-US" altLang="zh-CN" sz="2400" dirty="0">
                  <a:effectLst/>
                </a:endParaRPr>
              </a:p>
              <a:p>
                <a:r>
                  <a:rPr lang="zh-CN" altLang="zh-CN" sz="2400" dirty="0">
                    <a:effectLst/>
                  </a:rPr>
                  <a:t>一般而言，热物理方程均为光滑连续函数，所以采用</a:t>
                </a:r>
                <a:r>
                  <a:rPr lang="zh-CN" altLang="zh-CN" sz="2400" dirty="0" smtClean="0">
                    <a:effectLst/>
                  </a:rPr>
                  <a:t>数值方法</a:t>
                </a:r>
                <a:r>
                  <a:rPr lang="zh-CN" altLang="zh-CN" sz="2400" dirty="0">
                    <a:effectLst/>
                  </a:rPr>
                  <a:t>进行求解的第一步就是在空间上离散，换</a:t>
                </a:r>
                <a:r>
                  <a:rPr lang="zh-CN" altLang="zh-CN" sz="2400" dirty="0" smtClean="0">
                    <a:effectLst/>
                  </a:rPr>
                  <a:t>而言之</a:t>
                </a:r>
                <a:r>
                  <a:rPr lang="zh-CN" altLang="zh-CN" sz="2400" dirty="0">
                    <a:effectLst/>
                  </a:rPr>
                  <a:t>，对于求解区域的网格划分。</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47" t="-340"/>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ACCFE6EA-02AB-4AAF-A8F0-0ED45E438EB1}" type="slidenum">
              <a:rPr lang="zh-CN" altLang="en-US" smtClean="0"/>
              <a:t>30</a:t>
            </a:fld>
            <a:endParaRPr lang="zh-CN" altLang="en-US"/>
          </a:p>
        </p:txBody>
      </p:sp>
      <mc:AlternateContent xmlns:mc="http://schemas.openxmlformats.org/markup-compatibility/2006" xmlns:a14="http://schemas.microsoft.com/office/drawing/2010/main">
        <mc:Choice Requires="a14">
          <p:sp>
            <p:nvSpPr>
              <p:cNvPr id="4" name="圆角矩形标注 3"/>
              <p:cNvSpPr/>
              <p:nvPr/>
            </p:nvSpPr>
            <p:spPr>
              <a:xfrm>
                <a:off x="7346349" y="248957"/>
                <a:ext cx="1920240" cy="95874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为何包含</a:t>
                </a:r>
                <a14:m>
                  <m:oMath xmlns:m="http://schemas.openxmlformats.org/officeDocument/2006/math">
                    <m:r>
                      <a:rPr lang="en-US" altLang="zh-CN" i="1" smtClean="0">
                        <a:solidFill>
                          <a:srgbClr val="FFC000"/>
                        </a:solidFill>
                        <a:effectLst/>
                        <a:latin typeface="Cambria Math" panose="02040503050406030204" pitchFamily="18" charset="0"/>
                      </a:rPr>
                      <m:t>𝑡</m:t>
                    </m:r>
                  </m:oMath>
                </a14:m>
                <a:r>
                  <a:rPr lang="zh-CN" altLang="en-US" smtClean="0"/>
                  <a:t>项？</a:t>
                </a:r>
                <a:endParaRPr lang="zh-CN" altLang="en-US"/>
              </a:p>
            </p:txBody>
          </p:sp>
        </mc:Choice>
        <mc:Fallback xmlns="">
          <p:sp>
            <p:nvSpPr>
              <p:cNvPr id="4" name="圆角矩形标注 3"/>
              <p:cNvSpPr>
                <a:spLocks noRot="1" noChangeAspect="1" noMove="1" noResize="1" noEditPoints="1" noAdjustHandles="1" noChangeArrowheads="1" noChangeShapeType="1" noTextEdit="1"/>
              </p:cNvSpPr>
              <p:nvPr/>
            </p:nvSpPr>
            <p:spPr>
              <a:xfrm>
                <a:off x="7346349" y="248957"/>
                <a:ext cx="1920240" cy="958741"/>
              </a:xfrm>
              <a:prstGeom prst="wedgeRoundRectCallou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3291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举例</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141413" y="1242205"/>
                <a:ext cx="10626841" cy="5262112"/>
              </a:xfrm>
            </p:spPr>
            <p:txBody>
              <a:bodyPr>
                <a:normAutofit lnSpcReduction="10000"/>
              </a:bodyPr>
              <a:lstStyle/>
              <a:p>
                <a:r>
                  <a:rPr lang="zh-CN" altLang="zh-CN">
                    <a:effectLst/>
                  </a:rPr>
                  <a:t>整个计算空间被划分为</a:t>
                </a:r>
                <a:r>
                  <a:rPr lang="en-US" altLang="zh-CN">
                    <a:effectLst/>
                  </a:rPr>
                  <a:t>9X9</a:t>
                </a:r>
                <a:r>
                  <a:rPr lang="zh-CN" altLang="zh-CN">
                    <a:effectLst/>
                  </a:rPr>
                  <a:t>的子区域，每个子区域的宽和高均为</a:t>
                </a:r>
                <a14:m>
                  <m:oMath xmlns:m="http://schemas.openxmlformats.org/officeDocument/2006/math">
                    <m:r>
                      <a:rPr lang="en-US" altLang="zh-CN" i="1">
                        <a:effectLst/>
                        <a:latin typeface="Cambria Math" panose="02040503050406030204" pitchFamily="18" charset="0"/>
                      </a:rPr>
                      <m:t>∆</m:t>
                    </m:r>
                    <m:r>
                      <a:rPr lang="en-US" altLang="zh-CN" i="1">
                        <a:effectLst/>
                        <a:latin typeface="Cambria Math" panose="02040503050406030204" pitchFamily="18" charset="0"/>
                      </a:rPr>
                      <m:t>h</m:t>
                    </m:r>
                  </m:oMath>
                </a14:m>
                <a:r>
                  <a:rPr lang="zh-CN" altLang="zh-CN">
                    <a:effectLst/>
                  </a:rPr>
                  <a:t>。其中编号为（</a:t>
                </a:r>
                <a:r>
                  <a:rPr lang="en-US" altLang="zh-CN">
                    <a:effectLst/>
                  </a:rPr>
                  <a:t>i,j</a:t>
                </a:r>
                <a:r>
                  <a:rPr lang="zh-CN" altLang="zh-CN">
                    <a:effectLst/>
                  </a:rPr>
                  <a:t>）的节点为内部节点（即直接相邻的四个节点全部为内部节点），其左侧的节点编号为（</a:t>
                </a:r>
                <a:r>
                  <a:rPr lang="en-US" altLang="zh-CN">
                    <a:effectLst/>
                  </a:rPr>
                  <a:t>i-1,j</a:t>
                </a:r>
                <a:r>
                  <a:rPr lang="zh-CN" altLang="zh-CN">
                    <a:effectLst/>
                  </a:rPr>
                  <a:t>），其右侧的节点编号为（</a:t>
                </a:r>
                <a:r>
                  <a:rPr lang="en-US" altLang="zh-CN">
                    <a:effectLst/>
                  </a:rPr>
                  <a:t>i+1,j</a:t>
                </a:r>
                <a:r>
                  <a:rPr lang="zh-CN" altLang="zh-CN">
                    <a:effectLst/>
                  </a:rPr>
                  <a:t>），其正上方的节点编号为（</a:t>
                </a:r>
                <a:r>
                  <a:rPr lang="en-US" altLang="zh-CN">
                    <a:effectLst/>
                  </a:rPr>
                  <a:t>i,j-1</a:t>
                </a:r>
                <a:r>
                  <a:rPr lang="zh-CN" altLang="zh-CN">
                    <a:effectLst/>
                  </a:rPr>
                  <a:t>），其正下方的节点编号为（</a:t>
                </a:r>
                <a:r>
                  <a:rPr lang="en-US" altLang="zh-CN">
                    <a:effectLst/>
                  </a:rPr>
                  <a:t>i,j+1</a:t>
                </a:r>
                <a:r>
                  <a:rPr lang="zh-CN" altLang="zh-CN">
                    <a:effectLst/>
                  </a:rPr>
                  <a:t>）</a:t>
                </a:r>
                <a:r>
                  <a:rPr lang="zh-CN" altLang="zh-CN" smtClean="0">
                    <a:effectLst/>
                  </a:rPr>
                  <a:t>。</a:t>
                </a:r>
                <a:endParaRPr lang="en-US" altLang="zh-CN" smtClean="0">
                  <a:effectLst/>
                </a:endParaRPr>
              </a:p>
              <a:p>
                <a:endParaRPr lang="en-US" altLang="zh-CN">
                  <a:effectLst/>
                </a:endParaRPr>
              </a:p>
              <a:p>
                <a:r>
                  <a:rPr lang="zh-CN" altLang="zh-CN">
                    <a:effectLst/>
                  </a:rPr>
                  <a:t>边界节点不同于内部节点，其四个直接相邻的节点中至少有一个不是内部节点，边界节点一般由预先给出的边界条件约束，不会直接参与到内部节点的计算。</a:t>
                </a:r>
              </a:p>
              <a:p>
                <a:r>
                  <a:rPr lang="zh-CN" altLang="zh-CN">
                    <a:effectLst/>
                  </a:rPr>
                  <a:t>空间离散后，如果方程中包含了时间项，还需要进行时间离散，目前一般做一阶时间离散或者二阶时间离散，再往上难度较大。</a:t>
                </a:r>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141413" y="1242205"/>
                <a:ext cx="10626841" cy="5262112"/>
              </a:xfrm>
              <a:blipFill rotWithShape="0">
                <a:blip r:embed="rId2"/>
                <a:stretch>
                  <a:fillRect l="-1320" t="-3940" r="-1205" b="-1275"/>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ACCFE6EA-02AB-4AAF-A8F0-0ED45E438EB1}" type="slidenum">
              <a:rPr lang="zh-CN" altLang="en-US" smtClean="0"/>
              <a:t>31</a:t>
            </a:fld>
            <a:endParaRPr lang="zh-CN" altLang="en-US"/>
          </a:p>
        </p:txBody>
      </p:sp>
    </p:spTree>
    <p:extLst>
      <p:ext uri="{BB962C8B-B14F-4D97-AF65-F5344CB8AC3E}">
        <p14:creationId xmlns:p14="http://schemas.microsoft.com/office/powerpoint/2010/main" val="7594038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举例</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0000" lnSpcReduction="20000"/>
              </a:bodyPr>
              <a:lstStyle/>
              <a:p>
                <a:r>
                  <a:rPr lang="zh-CN" altLang="zh-CN">
                    <a:effectLst/>
                  </a:rPr>
                  <a:t>考虑前面小节中出现的泰勒级数展开，如下所示：</a:t>
                </a:r>
              </a:p>
              <a:p>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e>
                    </m:d>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𝑓</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num>
                      <m:den>
                        <m:r>
                          <a:rPr lang="en-US" altLang="zh-CN" i="1">
                            <a:effectLst/>
                            <a:latin typeface="Cambria Math" panose="02040503050406030204" pitchFamily="18" charset="0"/>
                          </a:rPr>
                          <m:t>0!</m:t>
                        </m:r>
                      </m:den>
                    </m:f>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𝑓</m:t>
                            </m:r>
                          </m:e>
                          <m:sup>
                            <m:r>
                              <a:rPr lang="en-US" altLang="zh-CN" i="1">
                                <a:effectLst/>
                                <a:latin typeface="Cambria Math" panose="02040503050406030204" pitchFamily="18" charset="0"/>
                              </a:rPr>
                              <m:t>′</m:t>
                            </m:r>
                          </m:sup>
                        </m:sSup>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num>
                      <m:den>
                        <m:r>
                          <a:rPr lang="en-US" altLang="zh-CN" i="1">
                            <a:effectLst/>
                            <a:latin typeface="Cambria Math" panose="02040503050406030204" pitchFamily="18" charset="0"/>
                          </a:rPr>
                          <m:t>1!</m:t>
                        </m:r>
                      </m:den>
                    </m:f>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𝑓</m:t>
                            </m:r>
                          </m:e>
                          <m:sup>
                            <m:r>
                              <a:rPr lang="en-US" altLang="zh-CN" i="1">
                                <a:effectLst/>
                                <a:latin typeface="Cambria Math" panose="02040503050406030204" pitchFamily="18" charset="0"/>
                              </a:rPr>
                              <m:t>′′</m:t>
                            </m:r>
                          </m:sup>
                        </m:sSup>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num>
                      <m:den>
                        <m:r>
                          <a:rPr lang="en-US" altLang="zh-CN" i="1">
                            <a:effectLst/>
                            <a:latin typeface="Cambria Math" panose="02040503050406030204" pitchFamily="18" charset="0"/>
                          </a:rPr>
                          <m:t>2!</m:t>
                        </m:r>
                      </m:den>
                    </m:f>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e>
                      <m:sup>
                        <m:r>
                          <a:rPr lang="en-US" altLang="zh-CN" i="1">
                            <a:effectLst/>
                            <a:latin typeface="Cambria Math" panose="02040503050406030204" pitchFamily="18" charset="0"/>
                          </a:rPr>
                          <m:t>2</m:t>
                        </m:r>
                      </m:sup>
                    </m:sSup>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𝑓</m:t>
                            </m:r>
                          </m:e>
                          <m:sup>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𝑛</m:t>
                                </m:r>
                              </m:e>
                            </m:d>
                          </m:sup>
                        </m:sSup>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e>
                        </m:d>
                      </m:num>
                      <m:den>
                        <m:r>
                          <a:rPr lang="en-US" altLang="zh-CN" i="1">
                            <a:effectLst/>
                            <a:latin typeface="Cambria Math" panose="02040503050406030204" pitchFamily="18" charset="0"/>
                          </a:rPr>
                          <m:t>𝑛</m:t>
                        </m:r>
                        <m:r>
                          <a:rPr lang="en-US" altLang="zh-CN" i="1">
                            <a:effectLst/>
                            <a:latin typeface="Cambria Math" panose="02040503050406030204" pitchFamily="18" charset="0"/>
                          </a:rPr>
                          <m:t>!</m:t>
                        </m:r>
                      </m:den>
                    </m:f>
                    <m:r>
                      <a:rPr lang="en-US" altLang="zh-CN" i="1">
                        <a:effectLst/>
                        <a:latin typeface="Cambria Math" panose="02040503050406030204" pitchFamily="18" charset="0"/>
                      </a:rPr>
                      <m:t>(</m:t>
                    </m:r>
                    <m:r>
                      <a:rPr lang="en-US" altLang="zh-CN" i="1">
                        <a:effectLst/>
                        <a:latin typeface="Cambria Math" panose="02040503050406030204" pitchFamily="18" charset="0"/>
                      </a:rPr>
                      <m:t>𝑥</m:t>
                    </m:r>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0</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𝑅</m:t>
                        </m:r>
                      </m:e>
                      <m:sub>
                        <m:r>
                          <a:rPr lang="en-US" altLang="zh-CN" i="1">
                            <a:effectLst/>
                            <a:latin typeface="Cambria Math" panose="02040503050406030204" pitchFamily="18" charset="0"/>
                          </a:rPr>
                          <m:t>𝑛</m:t>
                        </m:r>
                      </m:sub>
                    </m:sSub>
                    <m:r>
                      <a:rPr lang="en-US" altLang="zh-CN" i="1">
                        <a:effectLst/>
                        <a:latin typeface="Cambria Math" panose="02040503050406030204" pitchFamily="18" charset="0"/>
                      </a:rPr>
                      <m:t>(</m:t>
                    </m:r>
                    <m:r>
                      <a:rPr lang="en-US" altLang="zh-CN" i="1">
                        <a:effectLst/>
                        <a:latin typeface="Cambria Math" panose="02040503050406030204" pitchFamily="18" charset="0"/>
                      </a:rPr>
                      <m:t>𝑥</m:t>
                    </m:r>
                    <m:r>
                      <a:rPr lang="en-US" altLang="zh-CN" i="1">
                        <a:effectLst/>
                        <a:latin typeface="Cambria Math" panose="02040503050406030204" pitchFamily="18" charset="0"/>
                      </a:rPr>
                      <m:t>)</m:t>
                    </m:r>
                  </m:oMath>
                </a14:m>
                <a:endParaRPr lang="zh-CN" altLang="zh-CN">
                  <a:effectLst/>
                </a:endParaRPr>
              </a:p>
              <a:p>
                <a:r>
                  <a:rPr lang="zh-CN" altLang="zh-CN">
                    <a:effectLst/>
                  </a:rPr>
                  <a:t>假设</a:t>
                </a:r>
                <a:r>
                  <a:rPr lang="en-US" altLang="zh-CN">
                    <a:effectLst/>
                  </a:rPr>
                  <a:t>x</a:t>
                </a:r>
                <a:r>
                  <a:rPr lang="zh-CN" altLang="zh-CN">
                    <a:effectLst/>
                  </a:rPr>
                  <a:t>轴方向的空间步长均匀，计作</a:t>
                </a:r>
                <a14:m>
                  <m:oMath xmlns:m="http://schemas.openxmlformats.org/officeDocument/2006/math">
                    <m:r>
                      <a:rPr lang="en-US" altLang="zh-CN">
                        <a:effectLst/>
                        <a:latin typeface="Cambria Math" panose="02040503050406030204" pitchFamily="18" charset="0"/>
                      </a:rPr>
                      <m:t>∆</m:t>
                    </m:r>
                    <m:r>
                      <a:rPr lang="en-US" altLang="zh-CN" i="1">
                        <a:effectLst/>
                        <a:latin typeface="Cambria Math" panose="02040503050406030204" pitchFamily="18" charset="0"/>
                      </a:rPr>
                      <m:t>𝑥</m:t>
                    </m:r>
                  </m:oMath>
                </a14:m>
                <a:r>
                  <a:rPr lang="zh-CN" altLang="zh-CN">
                    <a:effectLst/>
                  </a:rPr>
                  <a:t>，则，离散后的内部网格上第</a:t>
                </a:r>
                <a:r>
                  <a:rPr lang="en-US" altLang="zh-CN">
                    <a:effectLst/>
                  </a:rPr>
                  <a:t>j</a:t>
                </a:r>
                <a:r>
                  <a:rPr lang="zh-CN" altLang="zh-CN">
                    <a:effectLst/>
                  </a:rPr>
                  <a:t>个几点的</a:t>
                </a:r>
                <a:r>
                  <a:rPr lang="en-US" altLang="zh-CN">
                    <a:effectLst/>
                  </a:rPr>
                  <a:t>x</a:t>
                </a:r>
                <a:r>
                  <a:rPr lang="zh-CN" altLang="zh-CN">
                    <a:effectLst/>
                  </a:rPr>
                  <a:t>坐标可以计作</a:t>
                </a:r>
                <a14:m>
                  <m:oMath xmlns:m="http://schemas.openxmlformats.org/officeDocument/2006/math">
                    <m:r>
                      <a:rPr lang="en-US" altLang="zh-CN" i="1">
                        <a:effectLst/>
                        <a:latin typeface="Cambria Math" panose="02040503050406030204" pitchFamily="18" charset="0"/>
                      </a:rPr>
                      <m:t>𝑥</m:t>
                    </m:r>
                    <m:r>
                      <a:rPr lang="en-US" altLang="zh-CN" i="1">
                        <a:effectLst/>
                        <a:latin typeface="Cambria Math" panose="02040503050406030204" pitchFamily="18" charset="0"/>
                      </a:rPr>
                      <m:t>=</m:t>
                    </m:r>
                    <m:r>
                      <a:rPr lang="en-US" altLang="zh-CN" i="1">
                        <a:effectLst/>
                        <a:latin typeface="Cambria Math" panose="02040503050406030204" pitchFamily="18" charset="0"/>
                      </a:rPr>
                      <m:t>𝑗</m:t>
                    </m:r>
                    <m:r>
                      <a:rPr lang="en-US" altLang="zh-CN" i="1">
                        <a:effectLst/>
                        <a:latin typeface="Cambria Math" panose="02040503050406030204" pitchFamily="18" charset="0"/>
                      </a:rPr>
                      <m:t>∆</m:t>
                    </m:r>
                    <m:r>
                      <a:rPr lang="en-US" altLang="zh-CN" i="1">
                        <a:effectLst/>
                        <a:latin typeface="Cambria Math" panose="02040503050406030204" pitchFamily="18" charset="0"/>
                      </a:rPr>
                      <m:t>𝑥</m:t>
                    </m:r>
                  </m:oMath>
                </a14:m>
                <a:r>
                  <a:rPr lang="zh-CN" altLang="zh-CN">
                    <a:effectLst/>
                  </a:rPr>
                  <a:t>，距离该点</a:t>
                </a:r>
                <a:r>
                  <a:rPr lang="en-US" altLang="zh-CN">
                    <a:effectLst/>
                  </a:rPr>
                  <a:t>k</a:t>
                </a:r>
                <a:r>
                  <a:rPr lang="zh-CN" altLang="zh-CN">
                    <a:effectLst/>
                  </a:rPr>
                  <a:t>个单位（</a:t>
                </a:r>
                <a14:m>
                  <m:oMath xmlns:m="http://schemas.openxmlformats.org/officeDocument/2006/math">
                    <m:r>
                      <m:rPr>
                        <m:sty m:val="p"/>
                      </m:rPr>
                      <a:rPr lang="en-US" altLang="zh-CN">
                        <a:effectLst/>
                        <a:latin typeface="Cambria Math" panose="02040503050406030204" pitchFamily="18" charset="0"/>
                      </a:rPr>
                      <m:t>k</m:t>
                    </m:r>
                    <m:r>
                      <a:rPr lang="en-US" altLang="zh-CN">
                        <a:effectLst/>
                        <a:latin typeface="Cambria Math" panose="02040503050406030204" pitchFamily="18" charset="0"/>
                      </a:rPr>
                      <m:t>=±1, ±2, ⋯</m:t>
                    </m:r>
                  </m:oMath>
                </a14:m>
                <a:r>
                  <a:rPr lang="zh-CN" altLang="zh-CN">
                    <a:effectLst/>
                  </a:rPr>
                  <a:t>）的点计作</a:t>
                </a:r>
                <a:r>
                  <a:rPr lang="en-US" altLang="zh-CN">
                    <a:effectLst/>
                  </a:rPr>
                  <a:t>j+k</a:t>
                </a:r>
                <a:r>
                  <a:rPr lang="zh-CN" altLang="zh-CN">
                    <a:effectLst/>
                  </a:rPr>
                  <a:t>，其对应的函数值为</a:t>
                </a:r>
                <a14:m>
                  <m:oMath xmlns:m="http://schemas.openxmlformats.org/officeDocument/2006/math">
                    <m:r>
                      <a:rPr lang="en-US" altLang="zh-CN" i="1">
                        <a:effectLst/>
                        <a:latin typeface="Cambria Math" panose="02040503050406030204" pitchFamily="18" charset="0"/>
                      </a:rPr>
                      <m:t>𝑓</m:t>
                    </m:r>
                    <m:r>
                      <a:rPr lang="en-US" altLang="zh-CN">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m:t>
                        </m:r>
                        <m:r>
                          <a:rPr lang="en-US" altLang="zh-CN" i="1">
                            <a:effectLst/>
                            <a:latin typeface="Cambria Math" panose="02040503050406030204" pitchFamily="18" charset="0"/>
                          </a:rPr>
                          <m:t>𝑘</m:t>
                        </m:r>
                      </m:sub>
                    </m:sSub>
                    <m:r>
                      <a:rPr lang="en-US" altLang="zh-CN">
                        <a:effectLst/>
                        <a:latin typeface="Cambria Math" panose="02040503050406030204" pitchFamily="18" charset="0"/>
                      </a:rPr>
                      <m:t>)</m:t>
                    </m:r>
                  </m:oMath>
                </a14:m>
                <a:r>
                  <a:rPr lang="zh-CN" altLang="zh-CN">
                    <a:effectLst/>
                  </a:rPr>
                  <a:t>，采用泰勒级数展开，可以得到如下表述：</a:t>
                </a:r>
              </a:p>
              <a:p>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m:t>
                            </m:r>
                            <m:r>
                              <a:rPr lang="en-US" altLang="zh-CN" i="1">
                                <a:effectLst/>
                                <a:latin typeface="Cambria Math" panose="02040503050406030204" pitchFamily="18" charset="0"/>
                              </a:rPr>
                              <m:t>𝑘</m:t>
                            </m:r>
                          </m:sub>
                        </m:sSub>
                      </m:e>
                    </m:d>
                    <m:r>
                      <a:rPr lang="en-US" altLang="zh-CN">
                        <a:effectLst/>
                        <a:latin typeface="Cambria Math" panose="02040503050406030204" pitchFamily="18" charset="0"/>
                      </a:rPr>
                      <m:t>=</m:t>
                    </m:r>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sub>
                        </m:sSub>
                      </m:e>
                    </m:d>
                    <m:r>
                      <a:rPr lang="en-US" altLang="zh-CN">
                        <a:effectLst/>
                        <a:latin typeface="Cambria Math" panose="02040503050406030204" pitchFamily="18" charset="0"/>
                      </a:rPr>
                      <m:t>+</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𝑘</m:t>
                        </m:r>
                        <m:r>
                          <a:rPr lang="en-US" altLang="zh-CN" i="1">
                            <a:effectLst/>
                            <a:latin typeface="Cambria Math" panose="02040503050406030204" pitchFamily="18" charset="0"/>
                          </a:rPr>
                          <m:t>∆</m:t>
                        </m:r>
                        <m:r>
                          <a:rPr lang="en-US" altLang="zh-CN" i="1">
                            <a:effectLst/>
                            <a:latin typeface="Cambria Math" panose="02040503050406030204" pitchFamily="18" charset="0"/>
                          </a:rPr>
                          <m:t>𝑥</m:t>
                        </m:r>
                      </m:e>
                    </m:d>
                    <m:sSub>
                      <m:sSubPr>
                        <m:ctrlPr>
                          <a:rPr lang="zh-CN" altLang="zh-CN" i="1">
                            <a:effectLst/>
                            <a:latin typeface="Cambria Math" panose="02040503050406030204" pitchFamily="18" charset="0"/>
                          </a:rPr>
                        </m:ctrlPr>
                      </m:sSub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m:t>
                                </m:r>
                                <m:r>
                                  <a:rPr lang="en-US" altLang="zh-CN" i="1">
                                    <a:effectLst/>
                                    <a:latin typeface="Cambria Math" panose="02040503050406030204" pitchFamily="18" charset="0"/>
                                  </a:rPr>
                                  <m:t>𝑓</m:t>
                                </m:r>
                              </m:num>
                              <m:den>
                                <m:r>
                                  <a:rPr lang="en-US" altLang="zh-CN" i="1">
                                    <a:effectLst/>
                                    <a:latin typeface="Cambria Math" panose="02040503050406030204" pitchFamily="18" charset="0"/>
                                  </a:rPr>
                                  <m:t>𝜕</m:t>
                                </m:r>
                                <m:r>
                                  <a:rPr lang="en-US" altLang="zh-CN" i="1">
                                    <a:effectLst/>
                                    <a:latin typeface="Cambria Math" panose="02040503050406030204" pitchFamily="18" charset="0"/>
                                  </a:rPr>
                                  <m:t>𝑥</m:t>
                                </m:r>
                              </m:den>
                            </m:f>
                          </m:e>
                        </m:d>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2</m:t>
                        </m:r>
                      </m:den>
                    </m:f>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𝑘</m:t>
                            </m:r>
                            <m:r>
                              <a:rPr lang="en-US" altLang="zh-CN" i="1">
                                <a:effectLst/>
                                <a:latin typeface="Cambria Math" panose="02040503050406030204" pitchFamily="18" charset="0"/>
                              </a:rPr>
                              <m:t>∆</m:t>
                            </m:r>
                            <m:r>
                              <a:rPr lang="en-US" altLang="zh-CN" i="1">
                                <a:effectLst/>
                                <a:latin typeface="Cambria Math" panose="02040503050406030204" pitchFamily="18" charset="0"/>
                              </a:rPr>
                              <m:t>𝑥</m:t>
                            </m:r>
                          </m:e>
                        </m:d>
                      </m:e>
                      <m:sup>
                        <m:r>
                          <a:rPr lang="en-US" altLang="zh-CN" i="1">
                            <a:effectLst/>
                            <a:latin typeface="Cambria Math" panose="02040503050406030204" pitchFamily="18" charset="0"/>
                          </a:rPr>
                          <m:t>2</m:t>
                        </m:r>
                      </m:sup>
                    </m:sSup>
                    <m:sSub>
                      <m:sSubPr>
                        <m:ctrlPr>
                          <a:rPr lang="zh-CN" altLang="zh-CN" i="1">
                            <a:effectLst/>
                            <a:latin typeface="Cambria Math" panose="02040503050406030204" pitchFamily="18" charset="0"/>
                          </a:rPr>
                        </m:ctrlPr>
                      </m:sSub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e>
                                  <m:sup>
                                    <m:r>
                                      <a:rPr lang="en-US" altLang="zh-CN" i="1">
                                        <a:effectLst/>
                                        <a:latin typeface="Cambria Math" panose="02040503050406030204" pitchFamily="18" charset="0"/>
                                      </a:rPr>
                                      <m:t>2</m:t>
                                    </m:r>
                                  </m:sup>
                                </m:sSup>
                                <m:r>
                                  <a:rPr lang="en-US" altLang="zh-CN" i="1">
                                    <a:effectLst/>
                                    <a:latin typeface="Cambria Math" panose="02040503050406030204" pitchFamily="18" charset="0"/>
                                  </a:rPr>
                                  <m:t>𝑓</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e>
                        </m:d>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𝑛</m:t>
                        </m:r>
                        <m:r>
                          <a:rPr lang="en-US" altLang="zh-CN" i="1">
                            <a:effectLst/>
                            <a:latin typeface="Cambria Math" panose="02040503050406030204" pitchFamily="18" charset="0"/>
                          </a:rPr>
                          <m:t>!</m:t>
                        </m:r>
                      </m:den>
                    </m:f>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𝑘</m:t>
                            </m:r>
                            <m:r>
                              <a:rPr lang="en-US" altLang="zh-CN" i="1">
                                <a:effectLst/>
                                <a:latin typeface="Cambria Math" panose="02040503050406030204" pitchFamily="18" charset="0"/>
                              </a:rPr>
                              <m:t>∆</m:t>
                            </m:r>
                            <m:r>
                              <a:rPr lang="en-US" altLang="zh-CN" i="1">
                                <a:effectLst/>
                                <a:latin typeface="Cambria Math" panose="02040503050406030204" pitchFamily="18" charset="0"/>
                              </a:rPr>
                              <m:t>𝑥</m:t>
                            </m:r>
                          </m:e>
                        </m:d>
                      </m:e>
                      <m:sup>
                        <m:r>
                          <a:rPr lang="en-US" altLang="zh-CN" i="1">
                            <a:effectLst/>
                            <a:latin typeface="Cambria Math" panose="02040503050406030204" pitchFamily="18" charset="0"/>
                          </a:rPr>
                          <m:t>𝑛</m:t>
                        </m:r>
                      </m:sup>
                    </m:sSup>
                    <m:sSub>
                      <m:sSubPr>
                        <m:ctrlPr>
                          <a:rPr lang="zh-CN" altLang="zh-CN" i="1">
                            <a:effectLst/>
                            <a:latin typeface="Cambria Math" panose="02040503050406030204" pitchFamily="18" charset="0"/>
                          </a:rPr>
                        </m:ctrlPr>
                      </m:sSub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e>
                                  <m:sup>
                                    <m:r>
                                      <a:rPr lang="en-US" altLang="zh-CN" i="1">
                                        <a:effectLst/>
                                        <a:latin typeface="Cambria Math" panose="02040503050406030204" pitchFamily="18" charset="0"/>
                                      </a:rPr>
                                      <m:t>𝑛</m:t>
                                    </m:r>
                                  </m:sup>
                                </m:sSup>
                                <m:r>
                                  <a:rPr lang="en-US" altLang="zh-CN" i="1">
                                    <a:effectLst/>
                                    <a:latin typeface="Cambria Math" panose="02040503050406030204" pitchFamily="18" charset="0"/>
                                  </a:rPr>
                                  <m:t>𝑓</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𝑛</m:t>
                                    </m:r>
                                  </m:sup>
                                </m:sSup>
                              </m:den>
                            </m:f>
                          </m:e>
                        </m:d>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𝑅</m:t>
                        </m:r>
                      </m:e>
                      <m:sub>
                        <m:r>
                          <a:rPr lang="en-US" altLang="zh-CN" i="1">
                            <a:effectLst/>
                            <a:latin typeface="Cambria Math" panose="02040503050406030204" pitchFamily="18" charset="0"/>
                          </a:rPr>
                          <m:t>𝑛</m:t>
                        </m:r>
                      </m:sub>
                    </m:sSub>
                    <m:r>
                      <a:rPr lang="en-US" altLang="zh-CN" i="1">
                        <a:effectLst/>
                        <a:latin typeface="Cambria Math" panose="02040503050406030204" pitchFamily="18" charset="0"/>
                      </a:rPr>
                      <m:t>(</m:t>
                    </m:r>
                    <m:r>
                      <a:rPr lang="en-US" altLang="zh-CN" i="1">
                        <a:effectLst/>
                        <a:latin typeface="Cambria Math" panose="02040503050406030204" pitchFamily="18" charset="0"/>
                      </a:rPr>
                      <m:t>𝑥</m:t>
                    </m:r>
                    <m:r>
                      <a:rPr lang="en-US" altLang="zh-CN" i="1">
                        <a:effectLst/>
                        <a:latin typeface="Cambria Math" panose="02040503050406030204" pitchFamily="18" charset="0"/>
                      </a:rPr>
                      <m:t>)</m:t>
                    </m:r>
                  </m:oMath>
                </a14:m>
                <a:endParaRPr lang="zh-CN" altLang="zh-CN">
                  <a:effectLst/>
                </a:endParaRPr>
              </a:p>
              <a:p>
                <a:r>
                  <a:rPr lang="zh-CN" altLang="zh-CN">
                    <a:effectLst/>
                  </a:rPr>
                  <a:t>那么，根据上式，可以很容易得到当</a:t>
                </a:r>
                <a14:m>
                  <m:oMath xmlns:m="http://schemas.openxmlformats.org/officeDocument/2006/math">
                    <m:r>
                      <m:rPr>
                        <m:sty m:val="p"/>
                      </m:rPr>
                      <a:rPr lang="en-US" altLang="zh-CN">
                        <a:effectLst/>
                        <a:latin typeface="Cambria Math" panose="02040503050406030204" pitchFamily="18" charset="0"/>
                      </a:rPr>
                      <m:t>k</m:t>
                    </m:r>
                    <m:r>
                      <a:rPr lang="en-US" altLang="zh-CN">
                        <a:effectLst/>
                        <a:latin typeface="Cambria Math" panose="02040503050406030204" pitchFamily="18" charset="0"/>
                      </a:rPr>
                      <m:t>=±1</m:t>
                    </m:r>
                  </m:oMath>
                </a14:m>
                <a:r>
                  <a:rPr lang="zh-CN" altLang="zh-CN">
                    <a:effectLst/>
                  </a:rPr>
                  <a:t>时的展开式，如下：</a:t>
                </a:r>
              </a:p>
              <a:p>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Sub>
                      </m:e>
                    </m:d>
                    <m:r>
                      <a:rPr lang="en-US" altLang="zh-CN">
                        <a:effectLst/>
                        <a:latin typeface="Cambria Math" panose="02040503050406030204" pitchFamily="18" charset="0"/>
                      </a:rPr>
                      <m:t>=</m:t>
                    </m:r>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sub>
                        </m:sSub>
                      </m:e>
                    </m:d>
                    <m:r>
                      <a:rPr lang="en-US" altLang="zh-CN">
                        <a:effectLst/>
                        <a:latin typeface="Cambria Math" panose="02040503050406030204" pitchFamily="18" charset="0"/>
                      </a:rPr>
                      <m:t>+</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m:t>
                        </m:r>
                        <m:r>
                          <a:rPr lang="en-US" altLang="zh-CN" i="1">
                            <a:effectLst/>
                            <a:latin typeface="Cambria Math" panose="02040503050406030204" pitchFamily="18" charset="0"/>
                          </a:rPr>
                          <m:t>𝑥</m:t>
                        </m:r>
                      </m:e>
                    </m:d>
                    <m:sSub>
                      <m:sSubPr>
                        <m:ctrlPr>
                          <a:rPr lang="zh-CN" altLang="zh-CN" i="1">
                            <a:effectLst/>
                            <a:latin typeface="Cambria Math" panose="02040503050406030204" pitchFamily="18" charset="0"/>
                          </a:rPr>
                        </m:ctrlPr>
                      </m:sSub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m:t>
                                </m:r>
                                <m:r>
                                  <a:rPr lang="en-US" altLang="zh-CN" i="1">
                                    <a:effectLst/>
                                    <a:latin typeface="Cambria Math" panose="02040503050406030204" pitchFamily="18" charset="0"/>
                                  </a:rPr>
                                  <m:t>𝑓</m:t>
                                </m:r>
                              </m:num>
                              <m:den>
                                <m:r>
                                  <a:rPr lang="en-US" altLang="zh-CN" i="1">
                                    <a:effectLst/>
                                    <a:latin typeface="Cambria Math" panose="02040503050406030204" pitchFamily="18" charset="0"/>
                                  </a:rPr>
                                  <m:t>𝜕</m:t>
                                </m:r>
                                <m:r>
                                  <a:rPr lang="en-US" altLang="zh-CN" i="1">
                                    <a:effectLst/>
                                    <a:latin typeface="Cambria Math" panose="02040503050406030204" pitchFamily="18" charset="0"/>
                                  </a:rPr>
                                  <m:t>𝑥</m:t>
                                </m:r>
                              </m:den>
                            </m:f>
                          </m:e>
                        </m:d>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2</m:t>
                        </m:r>
                      </m:den>
                    </m:f>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m:t>
                            </m:r>
                            <m:r>
                              <a:rPr lang="en-US" altLang="zh-CN" i="1">
                                <a:effectLst/>
                                <a:latin typeface="Cambria Math" panose="02040503050406030204" pitchFamily="18" charset="0"/>
                              </a:rPr>
                              <m:t>𝑥</m:t>
                            </m:r>
                          </m:e>
                        </m:d>
                      </m:e>
                      <m:sup>
                        <m:r>
                          <a:rPr lang="en-US" altLang="zh-CN" i="1">
                            <a:effectLst/>
                            <a:latin typeface="Cambria Math" panose="02040503050406030204" pitchFamily="18" charset="0"/>
                          </a:rPr>
                          <m:t>2</m:t>
                        </m:r>
                      </m:sup>
                    </m:sSup>
                    <m:sSub>
                      <m:sSubPr>
                        <m:ctrlPr>
                          <a:rPr lang="zh-CN" altLang="zh-CN" i="1">
                            <a:effectLst/>
                            <a:latin typeface="Cambria Math" panose="02040503050406030204" pitchFamily="18" charset="0"/>
                          </a:rPr>
                        </m:ctrlPr>
                      </m:sSub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e>
                                  <m:sup>
                                    <m:r>
                                      <a:rPr lang="en-US" altLang="zh-CN" i="1">
                                        <a:effectLst/>
                                        <a:latin typeface="Cambria Math" panose="02040503050406030204" pitchFamily="18" charset="0"/>
                                      </a:rPr>
                                      <m:t>2</m:t>
                                    </m:r>
                                  </m:sup>
                                </m:sSup>
                                <m:r>
                                  <a:rPr lang="en-US" altLang="zh-CN" i="1">
                                    <a:effectLst/>
                                    <a:latin typeface="Cambria Math" panose="02040503050406030204" pitchFamily="18" charset="0"/>
                                  </a:rPr>
                                  <m:t>𝑓</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e>
                        </m:d>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𝑛</m:t>
                        </m:r>
                        <m:r>
                          <a:rPr lang="en-US" altLang="zh-CN" i="1">
                            <a:effectLst/>
                            <a:latin typeface="Cambria Math" panose="02040503050406030204" pitchFamily="18" charset="0"/>
                          </a:rPr>
                          <m:t>!</m:t>
                        </m:r>
                      </m:den>
                    </m:f>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m:t>
                            </m:r>
                            <m:r>
                              <a:rPr lang="en-US" altLang="zh-CN" i="1">
                                <a:effectLst/>
                                <a:latin typeface="Cambria Math" panose="02040503050406030204" pitchFamily="18" charset="0"/>
                              </a:rPr>
                              <m:t>𝑥</m:t>
                            </m:r>
                          </m:e>
                        </m:d>
                      </m:e>
                      <m:sup>
                        <m:r>
                          <a:rPr lang="en-US" altLang="zh-CN" i="1">
                            <a:effectLst/>
                            <a:latin typeface="Cambria Math" panose="02040503050406030204" pitchFamily="18" charset="0"/>
                          </a:rPr>
                          <m:t>𝑛</m:t>
                        </m:r>
                      </m:sup>
                    </m:sSup>
                    <m:sSub>
                      <m:sSubPr>
                        <m:ctrlPr>
                          <a:rPr lang="zh-CN" altLang="zh-CN" i="1">
                            <a:effectLst/>
                            <a:latin typeface="Cambria Math" panose="02040503050406030204" pitchFamily="18" charset="0"/>
                          </a:rPr>
                        </m:ctrlPr>
                      </m:sSub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e>
                                  <m:sup>
                                    <m:r>
                                      <a:rPr lang="en-US" altLang="zh-CN" i="1">
                                        <a:effectLst/>
                                        <a:latin typeface="Cambria Math" panose="02040503050406030204" pitchFamily="18" charset="0"/>
                                      </a:rPr>
                                      <m:t>𝑛</m:t>
                                    </m:r>
                                  </m:sup>
                                </m:sSup>
                                <m:r>
                                  <a:rPr lang="en-US" altLang="zh-CN" i="1">
                                    <a:effectLst/>
                                    <a:latin typeface="Cambria Math" panose="02040503050406030204" pitchFamily="18" charset="0"/>
                                  </a:rPr>
                                  <m:t>𝑓</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𝑛</m:t>
                                    </m:r>
                                  </m:sup>
                                </m:sSup>
                              </m:den>
                            </m:f>
                          </m:e>
                        </m:d>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𝑅</m:t>
                        </m:r>
                      </m:e>
                      <m:sub>
                        <m:r>
                          <a:rPr lang="en-US" altLang="zh-CN" i="1">
                            <a:effectLst/>
                            <a:latin typeface="Cambria Math" panose="02040503050406030204" pitchFamily="18" charset="0"/>
                          </a:rPr>
                          <m:t>𝑛</m:t>
                        </m:r>
                      </m:sub>
                    </m:sSub>
                    <m:r>
                      <a:rPr lang="en-US" altLang="zh-CN" i="1">
                        <a:effectLst/>
                        <a:latin typeface="Cambria Math" panose="02040503050406030204" pitchFamily="18" charset="0"/>
                      </a:rPr>
                      <m:t>(</m:t>
                    </m:r>
                    <m:r>
                      <a:rPr lang="en-US" altLang="zh-CN" i="1">
                        <a:effectLst/>
                        <a:latin typeface="Cambria Math" panose="02040503050406030204" pitchFamily="18" charset="0"/>
                      </a:rPr>
                      <m:t>𝑥</m:t>
                    </m:r>
                    <m:r>
                      <a:rPr lang="en-US" altLang="zh-CN" i="1">
                        <a:effectLst/>
                        <a:latin typeface="Cambria Math" panose="02040503050406030204" pitchFamily="18" charset="0"/>
                      </a:rPr>
                      <m:t>)</m:t>
                    </m:r>
                  </m:oMath>
                </a14:m>
                <a:endParaRPr lang="zh-CN" altLang="zh-CN">
                  <a:effectLst/>
                </a:endParaRPr>
              </a:p>
              <a:p>
                <a14:m>
                  <m:oMath xmlns:m="http://schemas.openxmlformats.org/officeDocument/2006/math">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Sub>
                      </m:e>
                    </m:d>
                    <m:r>
                      <a:rPr lang="en-US" altLang="zh-CN">
                        <a:effectLst/>
                        <a:latin typeface="Cambria Math" panose="02040503050406030204" pitchFamily="18" charset="0"/>
                      </a:rPr>
                      <m:t>=</m:t>
                    </m:r>
                    <m:r>
                      <a:rPr lang="en-US" altLang="zh-CN" i="1">
                        <a:effectLst/>
                        <a:latin typeface="Cambria Math" panose="02040503050406030204" pitchFamily="18" charset="0"/>
                      </a:rPr>
                      <m:t>𝑓</m:t>
                    </m:r>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sub>
                        </m:sSub>
                      </m:e>
                    </m:d>
                    <m:r>
                      <a:rPr lang="en-US" altLang="zh-CN" i="1">
                        <a:effectLst/>
                        <a:latin typeface="Cambria Math" panose="02040503050406030204" pitchFamily="18" charset="0"/>
                      </a:rPr>
                      <m:t>−</m:t>
                    </m:r>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m:t>
                        </m:r>
                        <m:r>
                          <a:rPr lang="en-US" altLang="zh-CN" i="1">
                            <a:effectLst/>
                            <a:latin typeface="Cambria Math" panose="02040503050406030204" pitchFamily="18" charset="0"/>
                          </a:rPr>
                          <m:t>𝑥</m:t>
                        </m:r>
                      </m:e>
                    </m:d>
                    <m:sSub>
                      <m:sSubPr>
                        <m:ctrlPr>
                          <a:rPr lang="zh-CN" altLang="zh-CN" i="1">
                            <a:effectLst/>
                            <a:latin typeface="Cambria Math" panose="02040503050406030204" pitchFamily="18" charset="0"/>
                          </a:rPr>
                        </m:ctrlPr>
                      </m:sSub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m:t>
                                </m:r>
                                <m:r>
                                  <a:rPr lang="en-US" altLang="zh-CN" i="1">
                                    <a:effectLst/>
                                    <a:latin typeface="Cambria Math" panose="02040503050406030204" pitchFamily="18" charset="0"/>
                                  </a:rPr>
                                  <m:t>𝑓</m:t>
                                </m:r>
                              </m:num>
                              <m:den>
                                <m:r>
                                  <a:rPr lang="en-US" altLang="zh-CN" i="1">
                                    <a:effectLst/>
                                    <a:latin typeface="Cambria Math" panose="02040503050406030204" pitchFamily="18" charset="0"/>
                                  </a:rPr>
                                  <m:t>𝜕</m:t>
                                </m:r>
                                <m:r>
                                  <a:rPr lang="en-US" altLang="zh-CN" i="1">
                                    <a:effectLst/>
                                    <a:latin typeface="Cambria Math" panose="02040503050406030204" pitchFamily="18" charset="0"/>
                                  </a:rPr>
                                  <m:t>𝑥</m:t>
                                </m:r>
                              </m:den>
                            </m:f>
                          </m:e>
                        </m:d>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2</m:t>
                        </m:r>
                      </m:den>
                    </m:f>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m:t>
                            </m:r>
                            <m:r>
                              <a:rPr lang="en-US" altLang="zh-CN" i="1">
                                <a:effectLst/>
                                <a:latin typeface="Cambria Math" panose="02040503050406030204" pitchFamily="18" charset="0"/>
                              </a:rPr>
                              <m:t>𝑥</m:t>
                            </m:r>
                          </m:e>
                        </m:d>
                      </m:e>
                      <m:sup>
                        <m:r>
                          <a:rPr lang="en-US" altLang="zh-CN" i="1">
                            <a:effectLst/>
                            <a:latin typeface="Cambria Math" panose="02040503050406030204" pitchFamily="18" charset="0"/>
                          </a:rPr>
                          <m:t>2</m:t>
                        </m:r>
                      </m:sup>
                    </m:sSup>
                    <m:sSub>
                      <m:sSubPr>
                        <m:ctrlPr>
                          <a:rPr lang="zh-CN" altLang="zh-CN" i="1">
                            <a:effectLst/>
                            <a:latin typeface="Cambria Math" panose="02040503050406030204" pitchFamily="18" charset="0"/>
                          </a:rPr>
                        </m:ctrlPr>
                      </m:sSub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e>
                                  <m:sup>
                                    <m:r>
                                      <a:rPr lang="en-US" altLang="zh-CN" i="1">
                                        <a:effectLst/>
                                        <a:latin typeface="Cambria Math" panose="02040503050406030204" pitchFamily="18" charset="0"/>
                                      </a:rPr>
                                      <m:t>2</m:t>
                                    </m:r>
                                  </m:sup>
                                </m:sSup>
                                <m:r>
                                  <a:rPr lang="en-US" altLang="zh-CN" i="1">
                                    <a:effectLst/>
                                    <a:latin typeface="Cambria Math" panose="02040503050406030204" pitchFamily="18" charset="0"/>
                                  </a:rPr>
                                  <m:t>𝑓</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e>
                        </m:d>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−1</m:t>
                                </m:r>
                              </m:e>
                            </m:d>
                          </m:e>
                          <m:sup>
                            <m:r>
                              <a:rPr lang="en-US" altLang="zh-CN" i="1">
                                <a:effectLst/>
                                <a:latin typeface="Cambria Math" panose="02040503050406030204" pitchFamily="18" charset="0"/>
                              </a:rPr>
                              <m:t>𝑛</m:t>
                            </m:r>
                          </m:sup>
                        </m:sSup>
                      </m:num>
                      <m:den>
                        <m:r>
                          <a:rPr lang="en-US" altLang="zh-CN" i="1">
                            <a:effectLst/>
                            <a:latin typeface="Cambria Math" panose="02040503050406030204" pitchFamily="18" charset="0"/>
                          </a:rPr>
                          <m:t>𝑛</m:t>
                        </m:r>
                        <m:r>
                          <a:rPr lang="en-US" altLang="zh-CN" i="1">
                            <a:effectLst/>
                            <a:latin typeface="Cambria Math" panose="02040503050406030204" pitchFamily="18" charset="0"/>
                          </a:rPr>
                          <m:t>!</m:t>
                        </m:r>
                      </m:den>
                    </m:f>
                    <m:sSup>
                      <m:sSupPr>
                        <m:ctrlPr>
                          <a:rPr lang="zh-CN" altLang="zh-CN" i="1">
                            <a:effectLst/>
                            <a:latin typeface="Cambria Math" panose="02040503050406030204" pitchFamily="18" charset="0"/>
                          </a:rPr>
                        </m:ctrlPr>
                      </m:sSupPr>
                      <m:e>
                        <m:d>
                          <m:dPr>
                            <m:ctrlPr>
                              <a:rPr lang="zh-CN" altLang="zh-CN" i="1">
                                <a:effectLst/>
                                <a:latin typeface="Cambria Math" panose="02040503050406030204" pitchFamily="18" charset="0"/>
                              </a:rPr>
                            </m:ctrlPr>
                          </m:dPr>
                          <m:e>
                            <m:r>
                              <a:rPr lang="en-US" altLang="zh-CN" i="1">
                                <a:effectLst/>
                                <a:latin typeface="Cambria Math" panose="02040503050406030204" pitchFamily="18" charset="0"/>
                              </a:rPr>
                              <m:t>∆</m:t>
                            </m:r>
                            <m:r>
                              <a:rPr lang="en-US" altLang="zh-CN" i="1">
                                <a:effectLst/>
                                <a:latin typeface="Cambria Math" panose="02040503050406030204" pitchFamily="18" charset="0"/>
                              </a:rPr>
                              <m:t>𝑥</m:t>
                            </m:r>
                          </m:e>
                        </m:d>
                      </m:e>
                      <m:sup>
                        <m:r>
                          <a:rPr lang="en-US" altLang="zh-CN" i="1">
                            <a:effectLst/>
                            <a:latin typeface="Cambria Math" panose="02040503050406030204" pitchFamily="18" charset="0"/>
                          </a:rPr>
                          <m:t>𝑛</m:t>
                        </m:r>
                      </m:sup>
                    </m:sSup>
                    <m:sSub>
                      <m:sSubPr>
                        <m:ctrlPr>
                          <a:rPr lang="zh-CN" altLang="zh-CN" i="1">
                            <a:effectLst/>
                            <a:latin typeface="Cambria Math" panose="02040503050406030204" pitchFamily="18" charset="0"/>
                          </a:rPr>
                        </m:ctrlPr>
                      </m:sSub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e>
                                  <m:sup>
                                    <m:r>
                                      <a:rPr lang="en-US" altLang="zh-CN" i="1">
                                        <a:effectLst/>
                                        <a:latin typeface="Cambria Math" panose="02040503050406030204" pitchFamily="18" charset="0"/>
                                      </a:rPr>
                                      <m:t>𝑛</m:t>
                                    </m:r>
                                  </m:sup>
                                </m:sSup>
                                <m:r>
                                  <a:rPr lang="en-US" altLang="zh-CN" i="1">
                                    <a:effectLst/>
                                    <a:latin typeface="Cambria Math" panose="02040503050406030204" pitchFamily="18" charset="0"/>
                                  </a:rPr>
                                  <m:t>𝑓</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𝑛</m:t>
                                    </m:r>
                                  </m:sup>
                                </m:sSup>
                              </m:den>
                            </m:f>
                          </m:e>
                        </m:d>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𝑅</m:t>
                        </m:r>
                      </m:e>
                      <m:sub>
                        <m:r>
                          <a:rPr lang="en-US" altLang="zh-CN" i="1">
                            <a:effectLst/>
                            <a:latin typeface="Cambria Math" panose="02040503050406030204" pitchFamily="18" charset="0"/>
                          </a:rPr>
                          <m:t>𝑛</m:t>
                        </m:r>
                      </m:sub>
                    </m:sSub>
                    <m:r>
                      <a:rPr lang="en-US" altLang="zh-CN" i="1">
                        <a:effectLst/>
                        <a:latin typeface="Cambria Math" panose="02040503050406030204" pitchFamily="18" charset="0"/>
                      </a:rPr>
                      <m:t>(</m:t>
                    </m:r>
                    <m:r>
                      <a:rPr lang="en-US" altLang="zh-CN" i="1">
                        <a:effectLst/>
                        <a:latin typeface="Cambria Math" panose="02040503050406030204" pitchFamily="18" charset="0"/>
                      </a:rPr>
                      <m:t>𝑥</m:t>
                    </m:r>
                    <m:r>
                      <a:rPr lang="en-US" altLang="zh-CN" i="1">
                        <a:effectLst/>
                        <a:latin typeface="Cambria Math" panose="02040503050406030204" pitchFamily="18" charset="0"/>
                      </a:rPr>
                      <m:t>)</m:t>
                    </m:r>
                  </m:oMath>
                </a14:m>
                <a:endParaRPr lang="zh-CN" altLang="zh-CN">
                  <a:effectLst/>
                </a:endParaRPr>
              </a:p>
              <a:p>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96" t="-2971" r="-63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32</a:t>
            </a:fld>
            <a:endParaRPr lang="zh-CN" altLang="en-US"/>
          </a:p>
        </p:txBody>
      </p:sp>
    </p:spTree>
    <p:extLst>
      <p:ext uri="{BB962C8B-B14F-4D97-AF65-F5344CB8AC3E}">
        <p14:creationId xmlns:p14="http://schemas.microsoft.com/office/powerpoint/2010/main" val="35013242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举例</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0000" lnSpcReduction="20000"/>
              </a:bodyPr>
              <a:lstStyle/>
              <a:p>
                <a:r>
                  <a:rPr lang="zh-CN" altLang="zh-CN" b="1" dirty="0">
                    <a:effectLst/>
                  </a:rPr>
                  <a:t>由上面第一个式子可以得到如下表述：</a:t>
                </a:r>
              </a:p>
              <a:p>
                <a14:m>
                  <m:oMath xmlns:m="http://schemas.openxmlformats.org/officeDocument/2006/math">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𝒇</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e>
                        </m:d>
                        <m:r>
                          <a:rPr lang="en-US" altLang="zh-CN" b="1" i="1">
                            <a:effectLst/>
                            <a:latin typeface="Cambria Math" panose="02040503050406030204" pitchFamily="18" charset="0"/>
                          </a:rPr>
                          <m:t>−</m:t>
                        </m:r>
                        <m:r>
                          <a:rPr lang="en-US" altLang="zh-CN" b="1" i="1">
                            <a:effectLst/>
                            <a:latin typeface="Cambria Math" panose="02040503050406030204" pitchFamily="18" charset="0"/>
                          </a:rPr>
                          <m:t>𝒇</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e>
                        </m:d>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d>
                          <m:dPr>
                            <m:ctrlPr>
                              <a:rPr lang="zh-CN" altLang="zh-CN" b="1" i="1">
                                <a:effectLst/>
                                <a:latin typeface="Cambria Math" panose="02040503050406030204" pitchFamily="18" charset="0"/>
                              </a:rPr>
                            </m:ctrlPr>
                          </m:dPr>
                          <m:e>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𝒇</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e>
                        </m:d>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𝟏</m:t>
                        </m:r>
                      </m:num>
                      <m:den>
                        <m:r>
                          <a:rPr lang="en-US" altLang="zh-CN" b="1" i="1">
                            <a:effectLst/>
                            <a:latin typeface="Cambria Math" panose="02040503050406030204" pitchFamily="18" charset="0"/>
                          </a:rPr>
                          <m:t>𝟐</m:t>
                        </m:r>
                      </m:den>
                    </m:f>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sSub>
                      <m:sSubPr>
                        <m:ctrlPr>
                          <a:rPr lang="zh-CN" altLang="zh-CN" b="1" i="1">
                            <a:effectLst/>
                            <a:latin typeface="Cambria Math" panose="02040503050406030204" pitchFamily="18" charset="0"/>
                          </a:rPr>
                        </m:ctrlPr>
                      </m:sSubPr>
                      <m:e>
                        <m:d>
                          <m:dPr>
                            <m:ctrlPr>
                              <a:rPr lang="zh-CN" altLang="zh-CN" b="1" i="1">
                                <a:effectLst/>
                                <a:latin typeface="Cambria Math" panose="02040503050406030204" pitchFamily="18" charset="0"/>
                              </a:rPr>
                            </m:ctrlPr>
                          </m:dPr>
                          <m:e>
                            <m:f>
                              <m:fPr>
                                <m:ctrlPr>
                                  <a:rPr lang="zh-CN" altLang="zh-CN" b="1" i="1">
                                    <a:effectLst/>
                                    <a:latin typeface="Cambria Math" panose="02040503050406030204" pitchFamily="18" charset="0"/>
                                  </a:rPr>
                                </m:ctrlPr>
                              </m:fPr>
                              <m:num>
                                <m:sSup>
                                  <m:sSupPr>
                                    <m:ctrlPr>
                                      <a:rPr lang="zh-CN" altLang="zh-CN" b="1" i="1">
                                        <a:effectLst/>
                                        <a:latin typeface="Cambria Math" panose="02040503050406030204" pitchFamily="18" charset="0"/>
                                      </a:rPr>
                                    </m:ctrlPr>
                                  </m:sSupPr>
                                  <m:e>
                                    <m:r>
                                      <a:rPr lang="en-US" altLang="zh-CN" b="1" i="1">
                                        <a:effectLst/>
                                        <a:latin typeface="Cambria Math" panose="02040503050406030204" pitchFamily="18" charset="0"/>
                                      </a:rPr>
                                      <m:t>𝝏</m:t>
                                    </m:r>
                                  </m:e>
                                  <m:sup>
                                    <m:r>
                                      <a:rPr lang="en-US" altLang="zh-CN" b="1" i="1">
                                        <a:effectLst/>
                                        <a:latin typeface="Cambria Math" panose="02040503050406030204" pitchFamily="18" charset="0"/>
                                      </a:rPr>
                                      <m:t>𝟐</m:t>
                                    </m:r>
                                  </m:sup>
                                </m:sSup>
                                <m:r>
                                  <a:rPr lang="en-US" altLang="zh-CN" b="1" i="1">
                                    <a:effectLst/>
                                    <a:latin typeface="Cambria Math" panose="02040503050406030204" pitchFamily="18" charset="0"/>
                                  </a:rPr>
                                  <m:t>𝒇</m:t>
                                </m:r>
                              </m:num>
                              <m:den>
                                <m:r>
                                  <a:rPr lang="en-US" altLang="zh-CN" b="1" i="1">
                                    <a:effectLst/>
                                    <a:latin typeface="Cambria Math" panose="02040503050406030204" pitchFamily="18" charset="0"/>
                                  </a:rPr>
                                  <m:t>𝝏</m:t>
                                </m:r>
                                <m:sSup>
                                  <m:sSupPr>
                                    <m:ctrlPr>
                                      <a:rPr lang="zh-CN" altLang="zh-CN" b="1" i="1">
                                        <a:effectLst/>
                                        <a:latin typeface="Cambria Math" panose="02040503050406030204" pitchFamily="18" charset="0"/>
                                      </a:rPr>
                                    </m:ctrlPr>
                                  </m:sSupPr>
                                  <m:e>
                                    <m:r>
                                      <a:rPr lang="en-US" altLang="zh-CN" b="1" i="1">
                                        <a:effectLst/>
                                        <a:latin typeface="Cambria Math" panose="02040503050406030204" pitchFamily="18" charset="0"/>
                                      </a:rPr>
                                      <m:t>𝒙</m:t>
                                    </m:r>
                                  </m:e>
                                  <m:sup>
                                    <m:r>
                                      <a:rPr lang="en-US" altLang="zh-CN" b="1" i="1">
                                        <a:effectLst/>
                                        <a:latin typeface="Cambria Math" panose="02040503050406030204" pitchFamily="18" charset="0"/>
                                      </a:rPr>
                                      <m:t>𝟐</m:t>
                                    </m:r>
                                  </m:sup>
                                </m:sSup>
                              </m:den>
                            </m:f>
                          </m:e>
                        </m:d>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oMath>
                </a14:m>
                <a:endParaRPr lang="zh-CN" altLang="zh-CN" b="1" dirty="0">
                  <a:effectLst/>
                </a:endParaRPr>
              </a:p>
              <a:p>
                <a:r>
                  <a:rPr lang="zh-CN" altLang="zh-CN" b="1" dirty="0">
                    <a:effectLst/>
                  </a:rPr>
                  <a:t>忽略掉高阶无穷小，且</a:t>
                </a:r>
                <a14:m>
                  <m:oMath xmlns:m="http://schemas.openxmlformats.org/officeDocument/2006/math">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oMath>
                </a14:m>
                <a:r>
                  <a:rPr lang="zh-CN" altLang="zh-CN" b="1" dirty="0">
                    <a:effectLst/>
                  </a:rPr>
                  <a:t>足够小，那么</a:t>
                </a:r>
                <a14:m>
                  <m:oMath xmlns:m="http://schemas.openxmlformats.org/officeDocument/2006/math">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𝒇</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e>
                        </m:d>
                        <m:r>
                          <a:rPr lang="en-US" altLang="zh-CN" b="1" i="1">
                            <a:effectLst/>
                            <a:latin typeface="Cambria Math" panose="02040503050406030204" pitchFamily="18" charset="0"/>
                          </a:rPr>
                          <m:t>−</m:t>
                        </m:r>
                        <m:r>
                          <a:rPr lang="en-US" altLang="zh-CN" b="1" i="1">
                            <a:effectLst/>
                            <a:latin typeface="Cambria Math" panose="02040503050406030204" pitchFamily="18" charset="0"/>
                          </a:rPr>
                          <m:t>𝒇</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e>
                        </m:d>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oMath>
                </a14:m>
                <a:r>
                  <a:rPr lang="zh-CN" altLang="zh-CN" b="1" dirty="0">
                    <a:effectLst/>
                  </a:rPr>
                  <a:t>就可以作为</a:t>
                </a:r>
                <a14:m>
                  <m:oMath xmlns:m="http://schemas.openxmlformats.org/officeDocument/2006/math">
                    <m:sSub>
                      <m:sSubPr>
                        <m:ctrlPr>
                          <a:rPr lang="zh-CN" altLang="zh-CN" b="1" i="1">
                            <a:effectLst/>
                            <a:latin typeface="Cambria Math" panose="02040503050406030204" pitchFamily="18" charset="0"/>
                          </a:rPr>
                        </m:ctrlPr>
                      </m:sSubPr>
                      <m:e>
                        <m:d>
                          <m:dPr>
                            <m:ctrlPr>
                              <a:rPr lang="zh-CN" altLang="zh-CN" b="1" i="1">
                                <a:effectLst/>
                                <a:latin typeface="Cambria Math" panose="02040503050406030204" pitchFamily="18" charset="0"/>
                              </a:rPr>
                            </m:ctrlPr>
                          </m:dPr>
                          <m:e>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𝒇</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e>
                        </m:d>
                      </m:e>
                      <m:sub>
                        <m:r>
                          <a:rPr lang="en-US" altLang="zh-CN" b="1" i="1">
                            <a:effectLst/>
                            <a:latin typeface="Cambria Math" panose="02040503050406030204" pitchFamily="18" charset="0"/>
                          </a:rPr>
                          <m:t>𝒋</m:t>
                        </m:r>
                      </m:sub>
                    </m:sSub>
                  </m:oMath>
                </a14:m>
                <a:r>
                  <a:rPr lang="zh-CN" altLang="zh-CN" b="1" dirty="0">
                    <a:effectLst/>
                  </a:rPr>
                  <a:t>的近似合理表达，故得到：</a:t>
                </a:r>
              </a:p>
              <a:p>
                <a14:m>
                  <m:oMath xmlns:m="http://schemas.openxmlformats.org/officeDocument/2006/math">
                    <m:sSub>
                      <m:sSubPr>
                        <m:ctrlPr>
                          <a:rPr lang="zh-CN" altLang="zh-CN" b="1" i="1">
                            <a:effectLst/>
                            <a:latin typeface="Cambria Math" panose="02040503050406030204" pitchFamily="18" charset="0"/>
                          </a:rPr>
                        </m:ctrlPr>
                      </m:sSubPr>
                      <m:e>
                        <m:d>
                          <m:dPr>
                            <m:ctrlPr>
                              <a:rPr lang="zh-CN" altLang="zh-CN" b="1" i="1">
                                <a:effectLst/>
                                <a:latin typeface="Cambria Math" panose="02040503050406030204" pitchFamily="18" charset="0"/>
                              </a:rPr>
                            </m:ctrlPr>
                          </m:dPr>
                          <m:e>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𝒇</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e>
                        </m:d>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𝒇</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e>
                        </m:d>
                        <m:r>
                          <a:rPr lang="en-US" altLang="zh-CN" b="1" i="1">
                            <a:effectLst/>
                            <a:latin typeface="Cambria Math" panose="02040503050406030204" pitchFamily="18" charset="0"/>
                          </a:rPr>
                          <m:t>−</m:t>
                        </m:r>
                        <m:r>
                          <a:rPr lang="en-US" altLang="zh-CN" b="1" i="1">
                            <a:effectLst/>
                            <a:latin typeface="Cambria Math" panose="02040503050406030204" pitchFamily="18" charset="0"/>
                          </a:rPr>
                          <m:t>𝒇</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e>
                        </m:d>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oMath>
                </a14:m>
                <a:endParaRPr lang="zh-CN" altLang="zh-CN" b="1" dirty="0">
                  <a:effectLst/>
                </a:endParaRPr>
              </a:p>
              <a:p>
                <a:r>
                  <a:rPr lang="zh-CN" altLang="zh-CN" b="1" dirty="0">
                    <a:effectLst/>
                  </a:rPr>
                  <a:t>同理，由上面第二个展开式可以得到另外一个近似合理，如下：</a:t>
                </a:r>
              </a:p>
              <a:p>
                <a14:m>
                  <m:oMath xmlns:m="http://schemas.openxmlformats.org/officeDocument/2006/math">
                    <m:sSub>
                      <m:sSubPr>
                        <m:ctrlPr>
                          <a:rPr lang="zh-CN" altLang="zh-CN" b="1" i="1">
                            <a:effectLst/>
                            <a:latin typeface="Cambria Math" panose="02040503050406030204" pitchFamily="18" charset="0"/>
                          </a:rPr>
                        </m:ctrlPr>
                      </m:sSubPr>
                      <m:e>
                        <m:d>
                          <m:dPr>
                            <m:ctrlPr>
                              <a:rPr lang="zh-CN" altLang="zh-CN" b="1" i="1">
                                <a:effectLst/>
                                <a:latin typeface="Cambria Math" panose="02040503050406030204" pitchFamily="18" charset="0"/>
                              </a:rPr>
                            </m:ctrlPr>
                          </m:dPr>
                          <m:e>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𝒇</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e>
                        </m:d>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𝒇</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e>
                        </m:d>
                        <m:r>
                          <a:rPr lang="en-US" altLang="zh-CN" b="1" i="1">
                            <a:effectLst/>
                            <a:latin typeface="Cambria Math" panose="02040503050406030204" pitchFamily="18" charset="0"/>
                          </a:rPr>
                          <m:t>−</m:t>
                        </m:r>
                        <m:r>
                          <a:rPr lang="en-US" altLang="zh-CN" b="1" i="1">
                            <a:effectLst/>
                            <a:latin typeface="Cambria Math" panose="02040503050406030204" pitchFamily="18" charset="0"/>
                          </a:rPr>
                          <m:t>𝒇</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e>
                        </m:d>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oMath>
                </a14:m>
                <a:endParaRPr lang="zh-CN" altLang="zh-CN" b="1" dirty="0">
                  <a:effectLst/>
                </a:endParaRPr>
              </a:p>
              <a:p>
                <a:r>
                  <a:rPr lang="zh-CN" altLang="zh-CN" b="1" dirty="0">
                    <a:effectLst/>
                  </a:rPr>
                  <a:t>另外，由第一个展开式减去第二个展开式，可以得到如下的近似合理：</a:t>
                </a:r>
              </a:p>
              <a:p>
                <a14:m>
                  <m:oMath xmlns:m="http://schemas.openxmlformats.org/officeDocument/2006/math">
                    <m:sSub>
                      <m:sSubPr>
                        <m:ctrlPr>
                          <a:rPr lang="zh-CN" altLang="zh-CN" b="1" i="1">
                            <a:effectLst/>
                            <a:latin typeface="Cambria Math" panose="02040503050406030204" pitchFamily="18" charset="0"/>
                          </a:rPr>
                        </m:ctrlPr>
                      </m:sSubPr>
                      <m:e>
                        <m:d>
                          <m:dPr>
                            <m:ctrlPr>
                              <a:rPr lang="zh-CN" altLang="zh-CN" b="1" i="1">
                                <a:effectLst/>
                                <a:latin typeface="Cambria Math" panose="02040503050406030204" pitchFamily="18" charset="0"/>
                              </a:rPr>
                            </m:ctrlPr>
                          </m:dPr>
                          <m:e>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𝒇</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e>
                        </m:d>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𝒇</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e>
                        </m:d>
                        <m:r>
                          <a:rPr lang="en-US" altLang="zh-CN" b="1" i="1">
                            <a:effectLst/>
                            <a:latin typeface="Cambria Math" panose="02040503050406030204" pitchFamily="18" charset="0"/>
                          </a:rPr>
                          <m:t>−</m:t>
                        </m:r>
                        <m:r>
                          <a:rPr lang="en-US" altLang="zh-CN" b="1" i="1">
                            <a:effectLst/>
                            <a:latin typeface="Cambria Math" panose="02040503050406030204" pitchFamily="18" charset="0"/>
                          </a:rPr>
                          <m:t>𝒇</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e>
                        </m:d>
                      </m:num>
                      <m:den>
                        <m:r>
                          <a:rPr lang="en-US" altLang="zh-CN" b="1" i="1">
                            <a:effectLst/>
                            <a:latin typeface="Cambria Math" panose="02040503050406030204" pitchFamily="18" charset="0"/>
                          </a:rPr>
                          <m:t>𝟐</m:t>
                        </m:r>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oMath>
                </a14:m>
                <a:endParaRPr lang="zh-CN" altLang="zh-CN" b="1" dirty="0">
                  <a:effectLst/>
                </a:endParaRPr>
              </a:p>
              <a:p>
                <a:r>
                  <a:rPr lang="zh-CN" altLang="zh-CN" b="1" dirty="0">
                    <a:effectLst/>
                  </a:rPr>
                  <a:t>以上三个式子均可作为</a:t>
                </a:r>
                <a14:m>
                  <m:oMath xmlns:m="http://schemas.openxmlformats.org/officeDocument/2006/math">
                    <m:sSub>
                      <m:sSubPr>
                        <m:ctrlPr>
                          <a:rPr lang="zh-CN" altLang="zh-CN" b="1" i="1">
                            <a:effectLst/>
                            <a:latin typeface="Cambria Math" panose="02040503050406030204" pitchFamily="18" charset="0"/>
                          </a:rPr>
                        </m:ctrlPr>
                      </m:sSubPr>
                      <m:e>
                        <m:d>
                          <m:dPr>
                            <m:ctrlPr>
                              <a:rPr lang="zh-CN" altLang="zh-CN" b="1" i="1">
                                <a:effectLst/>
                                <a:latin typeface="Cambria Math" panose="02040503050406030204" pitchFamily="18" charset="0"/>
                              </a:rPr>
                            </m:ctrlPr>
                          </m:dPr>
                          <m:e>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𝒇</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e>
                        </m:d>
                      </m:e>
                      <m:sub>
                        <m:r>
                          <a:rPr lang="en-US" altLang="zh-CN" b="1" i="1">
                            <a:effectLst/>
                            <a:latin typeface="Cambria Math" panose="02040503050406030204" pitchFamily="18" charset="0"/>
                          </a:rPr>
                          <m:t>𝒋</m:t>
                        </m:r>
                      </m:sub>
                    </m:sSub>
                  </m:oMath>
                </a14:m>
                <a:r>
                  <a:rPr lang="zh-CN" altLang="zh-CN" b="1" dirty="0">
                    <a:solidFill>
                      <a:srgbClr val="FFC000"/>
                    </a:solidFill>
                    <a:effectLst/>
                  </a:rPr>
                  <a:t>合理近似</a:t>
                </a:r>
                <a:r>
                  <a:rPr lang="zh-CN" altLang="zh-CN" b="1" dirty="0">
                    <a:effectLst/>
                  </a:rPr>
                  <a:t>，分别称为</a:t>
                </a:r>
                <a:r>
                  <a:rPr lang="zh-CN" altLang="zh-CN" b="1" dirty="0">
                    <a:solidFill>
                      <a:srgbClr val="FFC000"/>
                    </a:solidFill>
                    <a:effectLst/>
                  </a:rPr>
                  <a:t>前差、后差和中心差分格式</a:t>
                </a:r>
                <a:r>
                  <a:rPr lang="zh-CN" altLang="zh-CN" b="1" dirty="0">
                    <a:effectLst/>
                  </a:rPr>
                  <a:t>。</a:t>
                </a:r>
              </a:p>
              <a:p>
                <a:endParaRPr lang="zh-CN" altLang="en-US" b="1"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96" t="-297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b="0" smtClean="0"/>
              <a:t>33</a:t>
            </a:fld>
            <a:endParaRPr lang="zh-CN" altLang="en-US" b="0"/>
          </a:p>
        </p:txBody>
      </p:sp>
    </p:spTree>
    <p:extLst>
      <p:ext uri="{BB962C8B-B14F-4D97-AF65-F5344CB8AC3E}">
        <p14:creationId xmlns:p14="http://schemas.microsoft.com/office/powerpoint/2010/main" val="18936801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举例</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zh-CN" sz="2400">
                    <a:effectLst/>
                  </a:rPr>
                  <a:t>对于二阶导数，很显然，将两个展开式相加，就会消去一阶导数项，再忽略掉高阶项，可以得到：</a:t>
                </a:r>
              </a:p>
              <a:p>
                <a14:m>
                  <m:oMath xmlns:m="http://schemas.openxmlformats.org/officeDocument/2006/math">
                    <m:r>
                      <a:rPr lang="en-US" altLang="zh-CN" sz="2400" i="1">
                        <a:effectLst/>
                        <a:latin typeface="Cambria Math" panose="02040503050406030204" pitchFamily="18" charset="0"/>
                      </a:rPr>
                      <m:t>𝑓</m:t>
                    </m:r>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+1</m:t>
                            </m:r>
                          </m:sub>
                        </m:sSub>
                      </m:e>
                    </m:d>
                    <m:r>
                      <a:rPr lang="en-US" altLang="zh-CN" sz="2400" i="1">
                        <a:effectLst/>
                        <a:latin typeface="Cambria Math" panose="02040503050406030204" pitchFamily="18" charset="0"/>
                      </a:rPr>
                      <m:t>+ </m:t>
                    </m:r>
                    <m:r>
                      <a:rPr lang="en-US" altLang="zh-CN" sz="2400" i="1">
                        <a:effectLst/>
                        <a:latin typeface="Cambria Math" panose="02040503050406030204" pitchFamily="18" charset="0"/>
                      </a:rPr>
                      <m:t>𝑓</m:t>
                    </m:r>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−1</m:t>
                            </m:r>
                          </m:sub>
                        </m:sSub>
                      </m:e>
                    </m:d>
                    <m:r>
                      <a:rPr lang="en-US" altLang="zh-CN" sz="2400" i="1">
                        <a:effectLst/>
                        <a:latin typeface="Cambria Math" panose="02040503050406030204" pitchFamily="18" charset="0"/>
                      </a:rPr>
                      <m:t>≈2</m:t>
                    </m:r>
                    <m:r>
                      <a:rPr lang="en-US" altLang="zh-CN" sz="2400" i="1">
                        <a:effectLst/>
                        <a:latin typeface="Cambria Math" panose="02040503050406030204" pitchFamily="18" charset="0"/>
                      </a:rPr>
                      <m:t>𝑓</m:t>
                    </m:r>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sub>
                        </m:sSub>
                      </m:e>
                    </m:d>
                    <m:r>
                      <a:rPr lang="en-US" altLang="zh-CN" sz="2400" i="1">
                        <a:effectLst/>
                        <a:latin typeface="Cambria Math" panose="02040503050406030204" pitchFamily="18" charset="0"/>
                      </a:rPr>
                      <m:t>+</m:t>
                    </m:r>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𝑥</m:t>
                            </m:r>
                          </m:e>
                        </m:d>
                      </m:e>
                      <m:sup>
                        <m:r>
                          <a:rPr lang="en-US" altLang="zh-CN" sz="2400" i="1">
                            <a:effectLst/>
                            <a:latin typeface="Cambria Math" panose="02040503050406030204" pitchFamily="18" charset="0"/>
                          </a:rPr>
                          <m:t>2</m:t>
                        </m:r>
                      </m:sup>
                    </m:sSup>
                    <m:sSub>
                      <m:sSubPr>
                        <m:ctrlPr>
                          <a:rPr lang="zh-CN" altLang="zh-CN" sz="2400" i="1">
                            <a:effectLst/>
                            <a:latin typeface="Cambria Math" panose="02040503050406030204" pitchFamily="18" charset="0"/>
                          </a:rPr>
                        </m:ctrlPr>
                      </m:sSubPr>
                      <m:e>
                        <m:d>
                          <m:dPr>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m:t>
                                    </m:r>
                                  </m:e>
                                  <m:sup>
                                    <m:r>
                                      <a:rPr lang="en-US" altLang="zh-CN" sz="2400" i="1">
                                        <a:effectLst/>
                                        <a:latin typeface="Cambria Math" panose="02040503050406030204" pitchFamily="18" charset="0"/>
                                      </a:rPr>
                                      <m:t>2</m:t>
                                    </m:r>
                                  </m:sup>
                                </m:sSup>
                                <m:r>
                                  <a:rPr lang="en-US" altLang="zh-CN" sz="2400" i="1">
                                    <a:effectLst/>
                                    <a:latin typeface="Cambria Math" panose="02040503050406030204" pitchFamily="18" charset="0"/>
                                  </a:rPr>
                                  <m:t>𝑓</m:t>
                                </m:r>
                              </m:num>
                              <m:den>
                                <m:r>
                                  <a:rPr lang="en-US" altLang="zh-CN" sz="2400" i="1">
                                    <a:effectLst/>
                                    <a:latin typeface="Cambria Math" panose="02040503050406030204" pitchFamily="18" charset="0"/>
                                  </a:rPr>
                                  <m:t>𝜕</m:t>
                                </m:r>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𝑥</m:t>
                                    </m:r>
                                  </m:e>
                                  <m:sup>
                                    <m:r>
                                      <a:rPr lang="en-US" altLang="zh-CN" sz="2400" i="1">
                                        <a:effectLst/>
                                        <a:latin typeface="Cambria Math" panose="02040503050406030204" pitchFamily="18" charset="0"/>
                                      </a:rPr>
                                      <m:t>2</m:t>
                                    </m:r>
                                  </m:sup>
                                </m:sSup>
                              </m:den>
                            </m:f>
                          </m:e>
                        </m:d>
                      </m:e>
                      <m:sub>
                        <m:r>
                          <a:rPr lang="en-US" altLang="zh-CN" sz="2400" i="1">
                            <a:effectLst/>
                            <a:latin typeface="Cambria Math" panose="02040503050406030204" pitchFamily="18" charset="0"/>
                          </a:rPr>
                          <m:t>𝑗</m:t>
                        </m:r>
                      </m:sub>
                    </m:sSub>
                  </m:oMath>
                </a14:m>
                <a:endParaRPr lang="zh-CN" altLang="zh-CN" sz="2400">
                  <a:effectLst/>
                </a:endParaRPr>
              </a:p>
              <a:p>
                <a:r>
                  <a:rPr lang="zh-CN" altLang="zh-CN" sz="2400">
                    <a:effectLst/>
                  </a:rPr>
                  <a:t>很显然，将此式变形即可得到二阶导数的合理近似表达：</a:t>
                </a:r>
              </a:p>
              <a:p>
                <a14:m>
                  <m:oMath xmlns:m="http://schemas.openxmlformats.org/officeDocument/2006/math">
                    <m:sSub>
                      <m:sSubPr>
                        <m:ctrlPr>
                          <a:rPr lang="zh-CN" altLang="zh-CN" sz="2400" i="1">
                            <a:effectLst/>
                            <a:latin typeface="Cambria Math" panose="02040503050406030204" pitchFamily="18" charset="0"/>
                          </a:rPr>
                        </m:ctrlPr>
                      </m:sSubPr>
                      <m:e>
                        <m:d>
                          <m:dPr>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m:t>
                                    </m:r>
                                  </m:e>
                                  <m:sup>
                                    <m:r>
                                      <a:rPr lang="en-US" altLang="zh-CN" sz="2400" i="1">
                                        <a:effectLst/>
                                        <a:latin typeface="Cambria Math" panose="02040503050406030204" pitchFamily="18" charset="0"/>
                                      </a:rPr>
                                      <m:t>2</m:t>
                                    </m:r>
                                  </m:sup>
                                </m:sSup>
                                <m:r>
                                  <a:rPr lang="en-US" altLang="zh-CN" sz="2400" i="1">
                                    <a:effectLst/>
                                    <a:latin typeface="Cambria Math" panose="02040503050406030204" pitchFamily="18" charset="0"/>
                                  </a:rPr>
                                  <m:t>𝑓</m:t>
                                </m:r>
                              </m:num>
                              <m:den>
                                <m:r>
                                  <a:rPr lang="en-US" altLang="zh-CN" sz="2400" i="1">
                                    <a:effectLst/>
                                    <a:latin typeface="Cambria Math" panose="02040503050406030204" pitchFamily="18" charset="0"/>
                                  </a:rPr>
                                  <m:t>𝜕</m:t>
                                </m:r>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𝑥</m:t>
                                    </m:r>
                                  </m:e>
                                  <m:sup>
                                    <m:r>
                                      <a:rPr lang="en-US" altLang="zh-CN" sz="2400" i="1">
                                        <a:effectLst/>
                                        <a:latin typeface="Cambria Math" panose="02040503050406030204" pitchFamily="18" charset="0"/>
                                      </a:rPr>
                                      <m:t>2</m:t>
                                    </m:r>
                                  </m:sup>
                                </m:sSup>
                              </m:den>
                            </m:f>
                          </m:e>
                        </m:d>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𝑓</m:t>
                        </m:r>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+1</m:t>
                                </m:r>
                              </m:sub>
                            </m:sSub>
                          </m:e>
                        </m:d>
                        <m:r>
                          <a:rPr lang="en-US" altLang="zh-CN" sz="2400" i="1">
                            <a:effectLst/>
                            <a:latin typeface="Cambria Math" panose="02040503050406030204" pitchFamily="18" charset="0"/>
                          </a:rPr>
                          <m:t>−2</m:t>
                        </m:r>
                        <m:r>
                          <a:rPr lang="en-US" altLang="zh-CN" sz="2400" i="1">
                            <a:effectLst/>
                            <a:latin typeface="Cambria Math" panose="02040503050406030204" pitchFamily="18" charset="0"/>
                          </a:rPr>
                          <m:t>𝑓</m:t>
                        </m:r>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sub>
                            </m:sSub>
                          </m:e>
                        </m:d>
                        <m:r>
                          <a:rPr lang="en-US" altLang="zh-CN" sz="2400" i="1">
                            <a:effectLst/>
                            <a:latin typeface="Cambria Math" panose="02040503050406030204" pitchFamily="18" charset="0"/>
                          </a:rPr>
                          <m:t>+ </m:t>
                        </m:r>
                        <m:r>
                          <a:rPr lang="en-US" altLang="zh-CN" sz="2400" i="1">
                            <a:effectLst/>
                            <a:latin typeface="Cambria Math" panose="02040503050406030204" pitchFamily="18" charset="0"/>
                          </a:rPr>
                          <m:t>𝑓</m:t>
                        </m:r>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−1</m:t>
                                </m:r>
                              </m:sub>
                            </m:sSub>
                          </m:e>
                        </m:d>
                      </m:num>
                      <m:den>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𝑥</m:t>
                                </m:r>
                              </m:e>
                            </m:d>
                          </m:e>
                          <m:sup>
                            <m:r>
                              <a:rPr lang="en-US" altLang="zh-CN" sz="2400" i="1">
                                <a:effectLst/>
                                <a:latin typeface="Cambria Math" panose="02040503050406030204" pitchFamily="18" charset="0"/>
                              </a:rPr>
                              <m:t>2</m:t>
                            </m:r>
                          </m:sup>
                        </m:sSup>
                      </m:den>
                    </m:f>
                  </m:oMath>
                </a14:m>
                <a:endParaRPr lang="zh-CN" altLang="zh-CN" sz="2400">
                  <a:effectLst/>
                </a:endParaRPr>
              </a:p>
              <a:p>
                <a:r>
                  <a:rPr lang="zh-CN" altLang="zh-CN" sz="2400">
                    <a:effectLst/>
                  </a:rPr>
                  <a:t>如此得到的当</a:t>
                </a:r>
                <a14:m>
                  <m:oMath xmlns:m="http://schemas.openxmlformats.org/officeDocument/2006/math">
                    <m:r>
                      <m:rPr>
                        <m:sty m:val="p"/>
                      </m:rPr>
                      <a:rPr lang="en-US" altLang="zh-CN" sz="2400">
                        <a:effectLst/>
                        <a:latin typeface="Cambria Math" panose="02040503050406030204" pitchFamily="18" charset="0"/>
                      </a:rPr>
                      <m:t>k</m:t>
                    </m:r>
                    <m:r>
                      <a:rPr lang="en-US" altLang="zh-CN" sz="2400">
                        <a:effectLst/>
                        <a:latin typeface="Cambria Math" panose="02040503050406030204" pitchFamily="18" charset="0"/>
                      </a:rPr>
                      <m:t>=±1</m:t>
                    </m:r>
                  </m:oMath>
                </a14:m>
                <a:r>
                  <a:rPr lang="zh-CN" altLang="zh-CN" sz="2400">
                    <a:effectLst/>
                  </a:rPr>
                  <a:t>时的一阶、二阶导数近似，如果要得到更高阶精度的差分格式，可以计算</a:t>
                </a:r>
                <a14:m>
                  <m:oMath xmlns:m="http://schemas.openxmlformats.org/officeDocument/2006/math">
                    <m:r>
                      <m:rPr>
                        <m:sty m:val="p"/>
                      </m:rPr>
                      <a:rPr lang="en-US" altLang="zh-CN" sz="2400">
                        <a:effectLst/>
                        <a:latin typeface="Cambria Math" panose="02040503050406030204" pitchFamily="18" charset="0"/>
                      </a:rPr>
                      <m:t>k</m:t>
                    </m:r>
                    <m:r>
                      <a:rPr lang="en-US" altLang="zh-CN" sz="2400">
                        <a:effectLst/>
                        <a:latin typeface="Cambria Math" panose="02040503050406030204" pitchFamily="18" charset="0"/>
                      </a:rPr>
                      <m:t>=±1, ±2, ⋯</m:t>
                    </m:r>
                  </m:oMath>
                </a14:m>
                <a:r>
                  <a:rPr lang="zh-CN" altLang="zh-CN" sz="2400">
                    <a:effectLst/>
                  </a:rPr>
                  <a:t>时的泰勒级数展开式，在通过待定系数法来求得更高阶精度的差分格式表达。</a:t>
                </a:r>
                <a:endParaRPr lang="zh-CN" altLang="en-US" sz="240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4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34</a:t>
            </a:fld>
            <a:endParaRPr lang="zh-CN" altLang="en-US"/>
          </a:p>
        </p:txBody>
      </p:sp>
    </p:spTree>
    <p:extLst>
      <p:ext uri="{BB962C8B-B14F-4D97-AF65-F5344CB8AC3E}">
        <p14:creationId xmlns:p14="http://schemas.microsoft.com/office/powerpoint/2010/main" val="15416244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1413" y="193288"/>
            <a:ext cx="9905998" cy="563592"/>
          </a:xfrm>
        </p:spPr>
        <p:txBody>
          <a:bodyPr>
            <a:normAutofit fontScale="90000"/>
          </a:bodyPr>
          <a:lstStyle/>
          <a:p>
            <a:r>
              <a:rPr lang="zh-CN" altLang="en-US" smtClean="0"/>
              <a:t>二阶导数的</a:t>
            </a:r>
            <a:r>
              <a:rPr lang="en-US" altLang="zh-CN" smtClean="0"/>
              <a:t>4</a:t>
            </a:r>
            <a:r>
              <a:rPr lang="zh-CN" altLang="en-US" smtClean="0"/>
              <a:t>阶精度差分格式推导</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141413" y="1034049"/>
                <a:ext cx="10607764" cy="5382882"/>
              </a:xfrm>
            </p:spPr>
            <p:txBody>
              <a:bodyPr>
                <a:noAutofit/>
              </a:bodyPr>
              <a:lstStyle/>
              <a:p>
                <a:r>
                  <a:rPr lang="zh-CN" altLang="zh-CN" sz="2400">
                    <a:effectLst/>
                  </a:rPr>
                  <a:t>更高阶精度的差分格式，其基本形式如下：</a:t>
                </a:r>
              </a:p>
              <a:p>
                <a14:m>
                  <m:oMath xmlns:m="http://schemas.openxmlformats.org/officeDocument/2006/math">
                    <m:sSub>
                      <m:sSubPr>
                        <m:ctrlPr>
                          <a:rPr lang="zh-CN" altLang="zh-CN" sz="2400" i="1">
                            <a:effectLst/>
                            <a:latin typeface="Cambria Math" panose="02040503050406030204" pitchFamily="18" charset="0"/>
                          </a:rPr>
                        </m:ctrlPr>
                      </m:sSubPr>
                      <m:e>
                        <m:d>
                          <m:dPr>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m:t>
                                    </m:r>
                                  </m:e>
                                  <m:sup>
                                    <m:r>
                                      <a:rPr lang="en-US" altLang="zh-CN" sz="2400" i="1">
                                        <a:effectLst/>
                                        <a:latin typeface="Cambria Math" panose="02040503050406030204" pitchFamily="18" charset="0"/>
                                      </a:rPr>
                                      <m:t>2</m:t>
                                    </m:r>
                                  </m:sup>
                                </m:sSup>
                                <m:r>
                                  <a:rPr lang="en-US" altLang="zh-CN" sz="2400" i="1">
                                    <a:effectLst/>
                                    <a:latin typeface="Cambria Math" panose="02040503050406030204" pitchFamily="18" charset="0"/>
                                  </a:rPr>
                                  <m:t>𝑓</m:t>
                                </m:r>
                              </m:num>
                              <m:den>
                                <m:r>
                                  <a:rPr lang="en-US" altLang="zh-CN" sz="2400" i="1">
                                    <a:effectLst/>
                                    <a:latin typeface="Cambria Math" panose="02040503050406030204" pitchFamily="18" charset="0"/>
                                  </a:rPr>
                                  <m:t>𝜕</m:t>
                                </m:r>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𝑥</m:t>
                                    </m:r>
                                  </m:e>
                                  <m:sup>
                                    <m:r>
                                      <a:rPr lang="en-US" altLang="zh-CN" sz="2400" i="1">
                                        <a:effectLst/>
                                        <a:latin typeface="Cambria Math" panose="02040503050406030204" pitchFamily="18" charset="0"/>
                                      </a:rPr>
                                      <m:t>2</m:t>
                                    </m:r>
                                  </m:sup>
                                </m:sSup>
                              </m:den>
                            </m:f>
                          </m:e>
                        </m:d>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1</m:t>
                        </m:r>
                      </m:sub>
                    </m:sSub>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𝑓</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−2</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2</m:t>
                        </m:r>
                      </m:sub>
                    </m:sSub>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𝑓</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−1</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3</m:t>
                        </m:r>
                      </m:sub>
                    </m:sSub>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𝑓</m:t>
                        </m:r>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4</m:t>
                        </m:r>
                      </m:sub>
                    </m:sSub>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𝑓</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+1</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5</m:t>
                        </m:r>
                      </m:sub>
                    </m:sSub>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𝑓</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+2</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𝑅</m:t>
                        </m:r>
                      </m:e>
                      <m:sub>
                        <m:r>
                          <a:rPr lang="en-US" altLang="zh-CN" sz="2400" i="1">
                            <a:effectLst/>
                            <a:latin typeface="Cambria Math" panose="02040503050406030204" pitchFamily="18" charset="0"/>
                          </a:rPr>
                          <m:t>𝑛</m:t>
                        </m:r>
                      </m:sub>
                    </m:sSub>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m:t>
                        </m:r>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𝑥</m:t>
                            </m:r>
                          </m:e>
                          <m:sup>
                            <m:r>
                              <a:rPr lang="en-US" altLang="zh-CN" sz="2400" i="1">
                                <a:effectLst/>
                                <a:latin typeface="Cambria Math" panose="02040503050406030204" pitchFamily="18" charset="0"/>
                              </a:rPr>
                              <m:t>6</m:t>
                            </m:r>
                          </m:sup>
                        </m:sSup>
                      </m:e>
                    </m:d>
                  </m:oMath>
                </a14:m>
                <a:endParaRPr lang="zh-CN" altLang="zh-CN" sz="2400">
                  <a:effectLst/>
                </a:endParaRPr>
              </a:p>
              <a:p>
                <a:r>
                  <a:rPr lang="zh-CN" altLang="zh-CN" sz="2400">
                    <a:effectLst/>
                  </a:rPr>
                  <a:t>式中的</a:t>
                </a:r>
                <a14:m>
                  <m:oMath xmlns:m="http://schemas.openxmlformats.org/officeDocument/2006/math">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1</m:t>
                        </m:r>
                      </m:sub>
                    </m:sSub>
                  </m:oMath>
                </a14:m>
                <a:r>
                  <a:rPr lang="zh-CN" altLang="zh-CN" sz="2400">
                    <a:effectLst/>
                  </a:rPr>
                  <a:t>、</a:t>
                </a:r>
                <a14:m>
                  <m:oMath xmlns:m="http://schemas.openxmlformats.org/officeDocument/2006/math">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2</m:t>
                        </m:r>
                      </m:sub>
                    </m:sSub>
                  </m:oMath>
                </a14:m>
                <a:r>
                  <a:rPr lang="zh-CN" altLang="zh-CN" sz="2400">
                    <a:effectLst/>
                  </a:rPr>
                  <a:t>、</a:t>
                </a:r>
                <a14:m>
                  <m:oMath xmlns:m="http://schemas.openxmlformats.org/officeDocument/2006/math">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3</m:t>
                        </m:r>
                      </m:sub>
                    </m:sSub>
                  </m:oMath>
                </a14:m>
                <a:r>
                  <a:rPr lang="zh-CN" altLang="zh-CN" sz="2400">
                    <a:effectLst/>
                  </a:rPr>
                  <a:t>、</a:t>
                </a:r>
                <a14:m>
                  <m:oMath xmlns:m="http://schemas.openxmlformats.org/officeDocument/2006/math">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4</m:t>
                        </m:r>
                      </m:sub>
                    </m:sSub>
                  </m:oMath>
                </a14:m>
                <a:r>
                  <a:rPr lang="zh-CN" altLang="zh-CN" sz="2400">
                    <a:effectLst/>
                  </a:rPr>
                  <a:t>和</a:t>
                </a:r>
                <a14:m>
                  <m:oMath xmlns:m="http://schemas.openxmlformats.org/officeDocument/2006/math">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5</m:t>
                        </m:r>
                      </m:sub>
                    </m:sSub>
                  </m:oMath>
                </a14:m>
                <a:r>
                  <a:rPr lang="zh-CN" altLang="zh-CN" sz="2400">
                    <a:effectLst/>
                  </a:rPr>
                  <a:t>为待定的系数，将上式中右端各项在</a:t>
                </a:r>
                <a14:m>
                  <m:oMath xmlns:m="http://schemas.openxmlformats.org/officeDocument/2006/math">
                    <m:r>
                      <a:rPr lang="en-US" altLang="zh-CN" sz="2400" i="1">
                        <a:effectLst/>
                        <a:latin typeface="Cambria Math" panose="02040503050406030204" pitchFamily="18" charset="0"/>
                      </a:rPr>
                      <m:t>𝑥</m:t>
                    </m:r>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𝑥</m:t>
                    </m:r>
                  </m:oMath>
                </a14:m>
                <a:r>
                  <a:rPr lang="zh-CN" altLang="zh-CN" sz="2400">
                    <a:effectLst/>
                  </a:rPr>
                  <a:t>处展开成泰勒级数，整理得到：</a:t>
                </a:r>
              </a:p>
              <a:p>
                <a14:m>
                  <m:oMath xmlns:m="http://schemas.openxmlformats.org/officeDocument/2006/math">
                    <m:sSub>
                      <m:sSubPr>
                        <m:ctrlPr>
                          <a:rPr lang="zh-CN" altLang="zh-CN" sz="2400" i="1">
                            <a:effectLst/>
                            <a:latin typeface="Cambria Math" panose="02040503050406030204" pitchFamily="18" charset="0"/>
                          </a:rPr>
                        </m:ctrlPr>
                      </m:sSubPr>
                      <m:e>
                        <m:d>
                          <m:dPr>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m:t>
                                    </m:r>
                                  </m:e>
                                  <m:sup>
                                    <m:r>
                                      <a:rPr lang="en-US" altLang="zh-CN" sz="2400" i="1">
                                        <a:effectLst/>
                                        <a:latin typeface="Cambria Math" panose="02040503050406030204" pitchFamily="18" charset="0"/>
                                      </a:rPr>
                                      <m:t>2</m:t>
                                    </m:r>
                                  </m:sup>
                                </m:sSup>
                                <m:r>
                                  <a:rPr lang="en-US" altLang="zh-CN" sz="2400" i="1">
                                    <a:effectLst/>
                                    <a:latin typeface="Cambria Math" panose="02040503050406030204" pitchFamily="18" charset="0"/>
                                  </a:rPr>
                                  <m:t>𝑓</m:t>
                                </m:r>
                              </m:num>
                              <m:den>
                                <m:r>
                                  <a:rPr lang="en-US" altLang="zh-CN" sz="2400" i="1">
                                    <a:effectLst/>
                                    <a:latin typeface="Cambria Math" panose="02040503050406030204" pitchFamily="18" charset="0"/>
                                  </a:rPr>
                                  <m:t>𝜕</m:t>
                                </m:r>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𝑥</m:t>
                                    </m:r>
                                  </m:e>
                                  <m:sup>
                                    <m:r>
                                      <a:rPr lang="en-US" altLang="zh-CN" sz="2400" i="1">
                                        <a:effectLst/>
                                        <a:latin typeface="Cambria Math" panose="02040503050406030204" pitchFamily="18" charset="0"/>
                                      </a:rPr>
                                      <m:t>2</m:t>
                                    </m:r>
                                  </m:sup>
                                </m:sSup>
                              </m:den>
                            </m:f>
                          </m:e>
                        </m:d>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d>
                      <m:dPr>
                        <m:begChr m:val="["/>
                        <m:endChr m:val="]"/>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1</m:t>
                            </m:r>
                          </m:sub>
                        </m:sSub>
                        <m:r>
                          <a:rPr lang="en-US" altLang="zh-CN" sz="2400">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2</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3</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4</m:t>
                            </m:r>
                          </m:sub>
                        </m:sSub>
                        <m:r>
                          <a:rPr lang="en-US" altLang="zh-CN" sz="2400">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5</m:t>
                            </m:r>
                          </m:sub>
                        </m:sSub>
                      </m:e>
                    </m:d>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𝑓</m:t>
                        </m:r>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d>
                      <m:dPr>
                        <m:begChr m:val="["/>
                        <m:endChr m:val="]"/>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−2</m:t>
                                </m:r>
                              </m:e>
                            </m:d>
                          </m:num>
                          <m:den>
                            <m:r>
                              <a:rPr lang="en-US" altLang="zh-CN" sz="2400" i="1">
                                <a:effectLst/>
                                <a:latin typeface="Cambria Math" panose="02040503050406030204" pitchFamily="18" charset="0"/>
                              </a:rPr>
                              <m:t>1!</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1</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e>
                            </m:d>
                          </m:num>
                          <m:den>
                            <m:r>
                              <a:rPr lang="en-US" altLang="zh-CN" sz="2400" i="1">
                                <a:effectLst/>
                                <a:latin typeface="Cambria Math" panose="02040503050406030204" pitchFamily="18" charset="0"/>
                              </a:rPr>
                              <m:t>1!</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2</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e>
                            </m:d>
                          </m:num>
                          <m:den>
                            <m:r>
                              <a:rPr lang="en-US" altLang="zh-CN" sz="2400" i="1">
                                <a:effectLst/>
                                <a:latin typeface="Cambria Math" panose="02040503050406030204" pitchFamily="18" charset="0"/>
                              </a:rPr>
                              <m:t>1!</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4</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+2</m:t>
                                </m:r>
                              </m:e>
                            </m:d>
                          </m:num>
                          <m:den>
                            <m:r>
                              <a:rPr lang="en-US" altLang="zh-CN" sz="2400" i="1">
                                <a:effectLst/>
                                <a:latin typeface="Cambria Math" panose="02040503050406030204" pitchFamily="18" charset="0"/>
                              </a:rPr>
                              <m:t>1!</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5</m:t>
                            </m:r>
                          </m:sub>
                        </m:sSub>
                      </m:e>
                    </m:d>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𝑥</m:t>
                        </m:r>
                      </m:e>
                    </m:d>
                    <m:sSub>
                      <m:sSubPr>
                        <m:ctrlPr>
                          <a:rPr lang="zh-CN" altLang="zh-CN" sz="2400" i="1">
                            <a:effectLst/>
                            <a:latin typeface="Cambria Math" panose="02040503050406030204" pitchFamily="18" charset="0"/>
                          </a:rPr>
                        </m:ctrlPr>
                      </m:sSubPr>
                      <m:e>
                        <m:d>
                          <m:dPr>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𝑓</m:t>
                                </m:r>
                              </m:num>
                              <m:den>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𝑥</m:t>
                                </m:r>
                              </m:den>
                            </m:f>
                          </m:e>
                        </m:d>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d>
                      <m:dPr>
                        <m:begChr m:val="["/>
                        <m:endChr m:val="]"/>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−2</m:t>
                                    </m:r>
                                  </m:e>
                                </m:d>
                              </m:e>
                              <m:sup>
                                <m:r>
                                  <a:rPr lang="en-US" altLang="zh-CN" sz="2400" i="1">
                                    <a:effectLst/>
                                    <a:latin typeface="Cambria Math" panose="02040503050406030204" pitchFamily="18" charset="0"/>
                                  </a:rPr>
                                  <m:t>2</m:t>
                                </m:r>
                              </m:sup>
                            </m:sSup>
                          </m:num>
                          <m:den>
                            <m:r>
                              <a:rPr lang="en-US" altLang="zh-CN" sz="2400" i="1">
                                <a:effectLst/>
                                <a:latin typeface="Cambria Math" panose="02040503050406030204" pitchFamily="18" charset="0"/>
                              </a:rPr>
                              <m:t>2!</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1</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e>
                                </m:d>
                              </m:e>
                              <m:sup>
                                <m:r>
                                  <a:rPr lang="en-US" altLang="zh-CN" sz="2400" i="1">
                                    <a:effectLst/>
                                    <a:latin typeface="Cambria Math" panose="02040503050406030204" pitchFamily="18" charset="0"/>
                                  </a:rPr>
                                  <m:t>2</m:t>
                                </m:r>
                              </m:sup>
                            </m:sSup>
                          </m:num>
                          <m:den>
                            <m:r>
                              <a:rPr lang="en-US" altLang="zh-CN" sz="2400" i="1">
                                <a:effectLst/>
                                <a:latin typeface="Cambria Math" panose="02040503050406030204" pitchFamily="18" charset="0"/>
                              </a:rPr>
                              <m:t>2!</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2</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e>
                                </m:d>
                              </m:e>
                              <m:sup>
                                <m:r>
                                  <a:rPr lang="en-US" altLang="zh-CN" sz="2400" i="1">
                                    <a:effectLst/>
                                    <a:latin typeface="Cambria Math" panose="02040503050406030204" pitchFamily="18" charset="0"/>
                                  </a:rPr>
                                  <m:t>2</m:t>
                                </m:r>
                              </m:sup>
                            </m:sSup>
                          </m:num>
                          <m:den>
                            <m:r>
                              <a:rPr lang="en-US" altLang="zh-CN" sz="2400" i="1">
                                <a:effectLst/>
                                <a:latin typeface="Cambria Math" panose="02040503050406030204" pitchFamily="18" charset="0"/>
                              </a:rPr>
                              <m:t>2!</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4</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+2</m:t>
                                    </m:r>
                                  </m:e>
                                </m:d>
                              </m:e>
                              <m:sup>
                                <m:r>
                                  <a:rPr lang="en-US" altLang="zh-CN" sz="2400" i="1">
                                    <a:effectLst/>
                                    <a:latin typeface="Cambria Math" panose="02040503050406030204" pitchFamily="18" charset="0"/>
                                  </a:rPr>
                                  <m:t>2</m:t>
                                </m:r>
                              </m:sup>
                            </m:sSup>
                          </m:num>
                          <m:den>
                            <m:r>
                              <a:rPr lang="en-US" altLang="zh-CN" sz="2400" i="1">
                                <a:effectLst/>
                                <a:latin typeface="Cambria Math" panose="02040503050406030204" pitchFamily="18" charset="0"/>
                              </a:rPr>
                              <m:t>2!</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5</m:t>
                            </m:r>
                          </m:sub>
                        </m:sSub>
                      </m:e>
                    </m:d>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𝑥</m:t>
                            </m:r>
                          </m:e>
                        </m:d>
                      </m:e>
                      <m:sup>
                        <m:r>
                          <a:rPr lang="en-US" altLang="zh-CN" sz="2400" i="1">
                            <a:effectLst/>
                            <a:latin typeface="Cambria Math" panose="02040503050406030204" pitchFamily="18" charset="0"/>
                          </a:rPr>
                          <m:t>2</m:t>
                        </m:r>
                      </m:sup>
                    </m:sSup>
                    <m:sSub>
                      <m:sSubPr>
                        <m:ctrlPr>
                          <a:rPr lang="zh-CN" altLang="zh-CN" sz="2400" i="1">
                            <a:effectLst/>
                            <a:latin typeface="Cambria Math" panose="02040503050406030204" pitchFamily="18" charset="0"/>
                          </a:rPr>
                        </m:ctrlPr>
                      </m:sSubPr>
                      <m:e>
                        <m:d>
                          <m:dPr>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m:t>
                                    </m:r>
                                  </m:e>
                                  <m:sup>
                                    <m:r>
                                      <a:rPr lang="en-US" altLang="zh-CN" sz="2400" i="1">
                                        <a:effectLst/>
                                        <a:latin typeface="Cambria Math" panose="02040503050406030204" pitchFamily="18" charset="0"/>
                                      </a:rPr>
                                      <m:t>2</m:t>
                                    </m:r>
                                  </m:sup>
                                </m:sSup>
                                <m:r>
                                  <a:rPr lang="en-US" altLang="zh-CN" sz="2400" i="1">
                                    <a:effectLst/>
                                    <a:latin typeface="Cambria Math" panose="02040503050406030204" pitchFamily="18" charset="0"/>
                                  </a:rPr>
                                  <m:t>𝑓</m:t>
                                </m:r>
                              </m:num>
                              <m:den>
                                <m:r>
                                  <a:rPr lang="en-US" altLang="zh-CN" sz="2400" i="1">
                                    <a:effectLst/>
                                    <a:latin typeface="Cambria Math" panose="02040503050406030204" pitchFamily="18" charset="0"/>
                                  </a:rPr>
                                  <m:t>𝜕</m:t>
                                </m:r>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𝑥</m:t>
                                    </m:r>
                                  </m:e>
                                  <m:sup>
                                    <m:r>
                                      <a:rPr lang="en-US" altLang="zh-CN" sz="2400" i="1">
                                        <a:effectLst/>
                                        <a:latin typeface="Cambria Math" panose="02040503050406030204" pitchFamily="18" charset="0"/>
                                      </a:rPr>
                                      <m:t>2</m:t>
                                    </m:r>
                                  </m:sup>
                                </m:sSup>
                              </m:den>
                            </m:f>
                          </m:e>
                        </m:d>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d>
                      <m:dPr>
                        <m:begChr m:val="["/>
                        <m:endChr m:val="]"/>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−2</m:t>
                                    </m:r>
                                  </m:e>
                                </m:d>
                              </m:e>
                              <m:sup>
                                <m:r>
                                  <a:rPr lang="en-US" altLang="zh-CN" sz="2400" i="1">
                                    <a:effectLst/>
                                    <a:latin typeface="Cambria Math" panose="02040503050406030204" pitchFamily="18" charset="0"/>
                                  </a:rPr>
                                  <m:t>3</m:t>
                                </m:r>
                              </m:sup>
                            </m:sSup>
                          </m:num>
                          <m:den>
                            <m:r>
                              <a:rPr lang="en-US" altLang="zh-CN" sz="2400" i="1">
                                <a:effectLst/>
                                <a:latin typeface="Cambria Math" panose="02040503050406030204" pitchFamily="18" charset="0"/>
                              </a:rPr>
                              <m:t>3!</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1</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e>
                                </m:d>
                              </m:e>
                              <m:sup>
                                <m:r>
                                  <a:rPr lang="en-US" altLang="zh-CN" sz="2400" i="1">
                                    <a:effectLst/>
                                    <a:latin typeface="Cambria Math" panose="02040503050406030204" pitchFamily="18" charset="0"/>
                                  </a:rPr>
                                  <m:t>3</m:t>
                                </m:r>
                              </m:sup>
                            </m:sSup>
                          </m:num>
                          <m:den>
                            <m:r>
                              <a:rPr lang="en-US" altLang="zh-CN" sz="2400" i="1">
                                <a:effectLst/>
                                <a:latin typeface="Cambria Math" panose="02040503050406030204" pitchFamily="18" charset="0"/>
                              </a:rPr>
                              <m:t>3!</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2</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e>
                                </m:d>
                              </m:e>
                              <m:sup>
                                <m:r>
                                  <a:rPr lang="en-US" altLang="zh-CN" sz="2400" i="1">
                                    <a:effectLst/>
                                    <a:latin typeface="Cambria Math" panose="02040503050406030204" pitchFamily="18" charset="0"/>
                                  </a:rPr>
                                  <m:t>3</m:t>
                                </m:r>
                              </m:sup>
                            </m:sSup>
                          </m:num>
                          <m:den>
                            <m:r>
                              <a:rPr lang="en-US" altLang="zh-CN" sz="2400" i="1">
                                <a:effectLst/>
                                <a:latin typeface="Cambria Math" panose="02040503050406030204" pitchFamily="18" charset="0"/>
                              </a:rPr>
                              <m:t>3!</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4</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+2</m:t>
                                    </m:r>
                                  </m:e>
                                </m:d>
                              </m:e>
                              <m:sup>
                                <m:r>
                                  <a:rPr lang="en-US" altLang="zh-CN" sz="2400" i="1">
                                    <a:effectLst/>
                                    <a:latin typeface="Cambria Math" panose="02040503050406030204" pitchFamily="18" charset="0"/>
                                  </a:rPr>
                                  <m:t>3</m:t>
                                </m:r>
                              </m:sup>
                            </m:sSup>
                          </m:num>
                          <m:den>
                            <m:r>
                              <a:rPr lang="en-US" altLang="zh-CN" sz="2400" i="1">
                                <a:effectLst/>
                                <a:latin typeface="Cambria Math" panose="02040503050406030204" pitchFamily="18" charset="0"/>
                              </a:rPr>
                              <m:t>3!</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5</m:t>
                            </m:r>
                          </m:sub>
                        </m:sSub>
                      </m:e>
                    </m:d>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𝑥</m:t>
                            </m:r>
                          </m:e>
                        </m:d>
                      </m:e>
                      <m:sup>
                        <m:r>
                          <a:rPr lang="en-US" altLang="zh-CN" sz="2400" i="1">
                            <a:effectLst/>
                            <a:latin typeface="Cambria Math" panose="02040503050406030204" pitchFamily="18" charset="0"/>
                          </a:rPr>
                          <m:t>3</m:t>
                        </m:r>
                      </m:sup>
                    </m:sSup>
                    <m:sSub>
                      <m:sSubPr>
                        <m:ctrlPr>
                          <a:rPr lang="zh-CN" altLang="zh-CN" sz="2400" i="1">
                            <a:effectLst/>
                            <a:latin typeface="Cambria Math" panose="02040503050406030204" pitchFamily="18" charset="0"/>
                          </a:rPr>
                        </m:ctrlPr>
                      </m:sSubPr>
                      <m:e>
                        <m:d>
                          <m:dPr>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m:t>
                                    </m:r>
                                  </m:e>
                                  <m:sup>
                                    <m:r>
                                      <a:rPr lang="en-US" altLang="zh-CN" sz="2400" i="1">
                                        <a:effectLst/>
                                        <a:latin typeface="Cambria Math" panose="02040503050406030204" pitchFamily="18" charset="0"/>
                                      </a:rPr>
                                      <m:t>3</m:t>
                                    </m:r>
                                  </m:sup>
                                </m:sSup>
                                <m:r>
                                  <a:rPr lang="en-US" altLang="zh-CN" sz="2400" i="1">
                                    <a:effectLst/>
                                    <a:latin typeface="Cambria Math" panose="02040503050406030204" pitchFamily="18" charset="0"/>
                                  </a:rPr>
                                  <m:t>𝑓</m:t>
                                </m:r>
                              </m:num>
                              <m:den>
                                <m:r>
                                  <a:rPr lang="en-US" altLang="zh-CN" sz="2400" i="1">
                                    <a:effectLst/>
                                    <a:latin typeface="Cambria Math" panose="02040503050406030204" pitchFamily="18" charset="0"/>
                                  </a:rPr>
                                  <m:t>𝜕</m:t>
                                </m:r>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𝑥</m:t>
                                    </m:r>
                                  </m:e>
                                  <m:sup>
                                    <m:r>
                                      <a:rPr lang="en-US" altLang="zh-CN" sz="2400" i="1">
                                        <a:effectLst/>
                                        <a:latin typeface="Cambria Math" panose="02040503050406030204" pitchFamily="18" charset="0"/>
                                      </a:rPr>
                                      <m:t>3</m:t>
                                    </m:r>
                                  </m:sup>
                                </m:sSup>
                              </m:den>
                            </m:f>
                          </m:e>
                        </m:d>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d>
                      <m:dPr>
                        <m:begChr m:val="["/>
                        <m:endChr m:val="]"/>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−2</m:t>
                                    </m:r>
                                  </m:e>
                                </m:d>
                              </m:e>
                              <m:sup>
                                <m:r>
                                  <a:rPr lang="en-US" altLang="zh-CN" sz="2400" i="1">
                                    <a:effectLst/>
                                    <a:latin typeface="Cambria Math" panose="02040503050406030204" pitchFamily="18" charset="0"/>
                                  </a:rPr>
                                  <m:t>4</m:t>
                                </m:r>
                              </m:sup>
                            </m:sSup>
                          </m:num>
                          <m:den>
                            <m:r>
                              <a:rPr lang="en-US" altLang="zh-CN" sz="2400" i="1">
                                <a:effectLst/>
                                <a:latin typeface="Cambria Math" panose="02040503050406030204" pitchFamily="18" charset="0"/>
                              </a:rPr>
                              <m:t>4!</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1</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e>
                                </m:d>
                              </m:e>
                              <m:sup>
                                <m:r>
                                  <a:rPr lang="en-US" altLang="zh-CN" sz="2400" i="1">
                                    <a:effectLst/>
                                    <a:latin typeface="Cambria Math" panose="02040503050406030204" pitchFamily="18" charset="0"/>
                                  </a:rPr>
                                  <m:t>4</m:t>
                                </m:r>
                              </m:sup>
                            </m:sSup>
                          </m:num>
                          <m:den>
                            <m:r>
                              <a:rPr lang="en-US" altLang="zh-CN" sz="2400" i="1">
                                <a:effectLst/>
                                <a:latin typeface="Cambria Math" panose="02040503050406030204" pitchFamily="18" charset="0"/>
                              </a:rPr>
                              <m:t>4!</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2</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e>
                                </m:d>
                              </m:e>
                              <m:sup>
                                <m:r>
                                  <a:rPr lang="en-US" altLang="zh-CN" sz="2400" i="1">
                                    <a:effectLst/>
                                    <a:latin typeface="Cambria Math" panose="02040503050406030204" pitchFamily="18" charset="0"/>
                                  </a:rPr>
                                  <m:t>4</m:t>
                                </m:r>
                              </m:sup>
                            </m:sSup>
                          </m:num>
                          <m:den>
                            <m:r>
                              <a:rPr lang="en-US" altLang="zh-CN" sz="2400" i="1">
                                <a:effectLst/>
                                <a:latin typeface="Cambria Math" panose="02040503050406030204" pitchFamily="18" charset="0"/>
                              </a:rPr>
                              <m:t>4!</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4</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+2</m:t>
                                    </m:r>
                                  </m:e>
                                </m:d>
                              </m:e>
                              <m:sup>
                                <m:r>
                                  <a:rPr lang="en-US" altLang="zh-CN" sz="2400" i="1">
                                    <a:effectLst/>
                                    <a:latin typeface="Cambria Math" panose="02040503050406030204" pitchFamily="18" charset="0"/>
                                  </a:rPr>
                                  <m:t>4</m:t>
                                </m:r>
                              </m:sup>
                            </m:sSup>
                          </m:num>
                          <m:den>
                            <m:r>
                              <a:rPr lang="en-US" altLang="zh-CN" sz="2400" i="1">
                                <a:effectLst/>
                                <a:latin typeface="Cambria Math" panose="02040503050406030204" pitchFamily="18" charset="0"/>
                              </a:rPr>
                              <m:t>4!</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5</m:t>
                            </m:r>
                          </m:sub>
                        </m:sSub>
                      </m:e>
                    </m:d>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𝑥</m:t>
                            </m:r>
                          </m:e>
                        </m:d>
                      </m:e>
                      <m:sup>
                        <m:r>
                          <a:rPr lang="en-US" altLang="zh-CN" sz="2400" i="1">
                            <a:effectLst/>
                            <a:latin typeface="Cambria Math" panose="02040503050406030204" pitchFamily="18" charset="0"/>
                          </a:rPr>
                          <m:t>4</m:t>
                        </m:r>
                      </m:sup>
                    </m:sSup>
                    <m:sSub>
                      <m:sSubPr>
                        <m:ctrlPr>
                          <a:rPr lang="zh-CN" altLang="zh-CN" sz="2400" i="1">
                            <a:effectLst/>
                            <a:latin typeface="Cambria Math" panose="02040503050406030204" pitchFamily="18" charset="0"/>
                          </a:rPr>
                        </m:ctrlPr>
                      </m:sSubPr>
                      <m:e>
                        <m:d>
                          <m:dPr>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m:t>
                                    </m:r>
                                  </m:e>
                                  <m:sup>
                                    <m:r>
                                      <a:rPr lang="en-US" altLang="zh-CN" sz="2400" i="1">
                                        <a:effectLst/>
                                        <a:latin typeface="Cambria Math" panose="02040503050406030204" pitchFamily="18" charset="0"/>
                                      </a:rPr>
                                      <m:t>4</m:t>
                                    </m:r>
                                  </m:sup>
                                </m:sSup>
                                <m:r>
                                  <a:rPr lang="en-US" altLang="zh-CN" sz="2400" i="1">
                                    <a:effectLst/>
                                    <a:latin typeface="Cambria Math" panose="02040503050406030204" pitchFamily="18" charset="0"/>
                                  </a:rPr>
                                  <m:t>𝑓</m:t>
                                </m:r>
                              </m:num>
                              <m:den>
                                <m:r>
                                  <a:rPr lang="en-US" altLang="zh-CN" sz="2400" i="1">
                                    <a:effectLst/>
                                    <a:latin typeface="Cambria Math" panose="02040503050406030204" pitchFamily="18" charset="0"/>
                                  </a:rPr>
                                  <m:t>𝜕</m:t>
                                </m:r>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𝑥</m:t>
                                    </m:r>
                                  </m:e>
                                  <m:sup>
                                    <m:r>
                                      <a:rPr lang="en-US" altLang="zh-CN" sz="2400" i="1">
                                        <a:effectLst/>
                                        <a:latin typeface="Cambria Math" panose="02040503050406030204" pitchFamily="18" charset="0"/>
                                      </a:rPr>
                                      <m:t>4</m:t>
                                    </m:r>
                                  </m:sup>
                                </m:sSup>
                              </m:den>
                            </m:f>
                          </m:e>
                        </m:d>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d>
                      <m:dPr>
                        <m:begChr m:val="["/>
                        <m:endChr m:val="]"/>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−2</m:t>
                                    </m:r>
                                  </m:e>
                                </m:d>
                              </m:e>
                              <m:sup>
                                <m:r>
                                  <a:rPr lang="en-US" altLang="zh-CN" sz="2400" i="1">
                                    <a:effectLst/>
                                    <a:latin typeface="Cambria Math" panose="02040503050406030204" pitchFamily="18" charset="0"/>
                                  </a:rPr>
                                  <m:t>5</m:t>
                                </m:r>
                              </m:sup>
                            </m:sSup>
                          </m:num>
                          <m:den>
                            <m:r>
                              <a:rPr lang="en-US" altLang="zh-CN" sz="2400" i="1">
                                <a:effectLst/>
                                <a:latin typeface="Cambria Math" panose="02040503050406030204" pitchFamily="18" charset="0"/>
                              </a:rPr>
                              <m:t>5!</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1</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e>
                                </m:d>
                              </m:e>
                              <m:sup>
                                <m:r>
                                  <a:rPr lang="en-US" altLang="zh-CN" sz="2400" i="1">
                                    <a:effectLst/>
                                    <a:latin typeface="Cambria Math" panose="02040503050406030204" pitchFamily="18" charset="0"/>
                                  </a:rPr>
                                  <m:t>5</m:t>
                                </m:r>
                              </m:sup>
                            </m:sSup>
                          </m:num>
                          <m:den>
                            <m:r>
                              <a:rPr lang="en-US" altLang="zh-CN" sz="2400" i="1">
                                <a:effectLst/>
                                <a:latin typeface="Cambria Math" panose="02040503050406030204" pitchFamily="18" charset="0"/>
                              </a:rPr>
                              <m:t>5!</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2</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+1</m:t>
                                    </m:r>
                                  </m:e>
                                </m:d>
                              </m:e>
                              <m:sup>
                                <m:r>
                                  <a:rPr lang="en-US" altLang="zh-CN" sz="2400" i="1">
                                    <a:effectLst/>
                                    <a:latin typeface="Cambria Math" panose="02040503050406030204" pitchFamily="18" charset="0"/>
                                  </a:rPr>
                                  <m:t>5</m:t>
                                </m:r>
                              </m:sup>
                            </m:sSup>
                          </m:num>
                          <m:den>
                            <m:r>
                              <a:rPr lang="en-US" altLang="zh-CN" sz="2400" i="1">
                                <a:effectLst/>
                                <a:latin typeface="Cambria Math" panose="02040503050406030204" pitchFamily="18" charset="0"/>
                              </a:rPr>
                              <m:t>5!</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4</m:t>
                            </m:r>
                          </m:sub>
                        </m:sSub>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+2</m:t>
                                    </m:r>
                                  </m:e>
                                </m:d>
                              </m:e>
                              <m:sup>
                                <m:r>
                                  <a:rPr lang="en-US" altLang="zh-CN" sz="2400" i="1">
                                    <a:effectLst/>
                                    <a:latin typeface="Cambria Math" panose="02040503050406030204" pitchFamily="18" charset="0"/>
                                  </a:rPr>
                                  <m:t>5</m:t>
                                </m:r>
                              </m:sup>
                            </m:sSup>
                          </m:num>
                          <m:den>
                            <m:r>
                              <a:rPr lang="en-US" altLang="zh-CN" sz="2400" i="1">
                                <a:effectLst/>
                                <a:latin typeface="Cambria Math" panose="02040503050406030204" pitchFamily="18" charset="0"/>
                              </a:rPr>
                              <m:t>5!</m:t>
                            </m:r>
                          </m:den>
                        </m:f>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𝑐</m:t>
                            </m:r>
                          </m:e>
                          <m:sub>
                            <m:r>
                              <a:rPr lang="en-US" altLang="zh-CN" sz="2400" i="1">
                                <a:effectLst/>
                                <a:latin typeface="Cambria Math" panose="02040503050406030204" pitchFamily="18" charset="0"/>
                              </a:rPr>
                              <m:t>5</m:t>
                            </m:r>
                          </m:sub>
                        </m:sSub>
                      </m:e>
                    </m:d>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𝑥</m:t>
                            </m:r>
                          </m:e>
                        </m:d>
                      </m:e>
                      <m:sup>
                        <m:r>
                          <a:rPr lang="en-US" altLang="zh-CN" sz="2400" i="1">
                            <a:effectLst/>
                            <a:latin typeface="Cambria Math" panose="02040503050406030204" pitchFamily="18" charset="0"/>
                          </a:rPr>
                          <m:t>5</m:t>
                        </m:r>
                      </m:sup>
                    </m:sSup>
                    <m:sSub>
                      <m:sSubPr>
                        <m:ctrlPr>
                          <a:rPr lang="zh-CN" altLang="zh-CN" sz="2400" i="1">
                            <a:effectLst/>
                            <a:latin typeface="Cambria Math" panose="02040503050406030204" pitchFamily="18" charset="0"/>
                          </a:rPr>
                        </m:ctrlPr>
                      </m:sSubPr>
                      <m:e>
                        <m:d>
                          <m:dPr>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m:t>
                                    </m:r>
                                  </m:e>
                                  <m:sup>
                                    <m:r>
                                      <a:rPr lang="en-US" altLang="zh-CN" sz="2400" i="1">
                                        <a:effectLst/>
                                        <a:latin typeface="Cambria Math" panose="02040503050406030204" pitchFamily="18" charset="0"/>
                                      </a:rPr>
                                      <m:t>5</m:t>
                                    </m:r>
                                  </m:sup>
                                </m:sSup>
                                <m:r>
                                  <a:rPr lang="en-US" altLang="zh-CN" sz="2400" i="1">
                                    <a:effectLst/>
                                    <a:latin typeface="Cambria Math" panose="02040503050406030204" pitchFamily="18" charset="0"/>
                                  </a:rPr>
                                  <m:t>𝑓</m:t>
                                </m:r>
                              </m:num>
                              <m:den>
                                <m:r>
                                  <a:rPr lang="en-US" altLang="zh-CN" sz="2400" i="1">
                                    <a:effectLst/>
                                    <a:latin typeface="Cambria Math" panose="02040503050406030204" pitchFamily="18" charset="0"/>
                                  </a:rPr>
                                  <m:t>𝜕</m:t>
                                </m:r>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𝑥</m:t>
                                    </m:r>
                                  </m:e>
                                  <m:sup>
                                    <m:r>
                                      <a:rPr lang="en-US" altLang="zh-CN" sz="2400" i="1">
                                        <a:effectLst/>
                                        <a:latin typeface="Cambria Math" panose="02040503050406030204" pitchFamily="18" charset="0"/>
                                      </a:rPr>
                                      <m:t>5</m:t>
                                    </m:r>
                                  </m:sup>
                                </m:sSup>
                              </m:den>
                            </m:f>
                          </m:e>
                        </m:d>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sSub>
                      <m:sSubPr>
                        <m:ctrlPr>
                          <a:rPr lang="zh-CN" altLang="en-US" sz="2400" i="1">
                            <a:effectLst/>
                            <a:latin typeface="Cambria Math" panose="02040503050406030204" pitchFamily="18" charset="0"/>
                          </a:rPr>
                        </m:ctrlPr>
                      </m:sSubPr>
                      <m:e>
                        <m:r>
                          <a:rPr lang="en-US" altLang="zh-CN" sz="2400" i="1">
                            <a:effectLst/>
                            <a:latin typeface="Cambria Math" panose="02040503050406030204" pitchFamily="18" charset="0"/>
                          </a:rPr>
                          <m:t>𝑅</m:t>
                        </m:r>
                      </m:e>
                      <m:sub>
                        <m:r>
                          <a:rPr lang="en-US" altLang="zh-CN" sz="2400" i="1">
                            <a:effectLst/>
                            <a:latin typeface="Cambria Math" panose="02040503050406030204" pitchFamily="18" charset="0"/>
                          </a:rPr>
                          <m:t>𝑛</m:t>
                        </m:r>
                      </m:sub>
                    </m:sSub>
                    <m:d>
                      <m:dPr>
                        <m:ctrlPr>
                          <a:rPr lang="zh-CN" altLang="en-US" sz="2400" i="1">
                            <a:effectLst/>
                            <a:latin typeface="Cambria Math" panose="02040503050406030204" pitchFamily="18" charset="0"/>
                          </a:rPr>
                        </m:ctrlPr>
                      </m:dPr>
                      <m:e>
                        <m:r>
                          <a:rPr lang="en-US" altLang="zh-CN" sz="2400" i="1">
                            <a:effectLst/>
                            <a:latin typeface="Cambria Math" panose="02040503050406030204" pitchFamily="18" charset="0"/>
                          </a:rPr>
                          <m:t>∆</m:t>
                        </m:r>
                        <m:sSup>
                          <m:sSupPr>
                            <m:ctrlPr>
                              <a:rPr lang="zh-CN" altLang="en-US" sz="2400" i="1">
                                <a:effectLst/>
                                <a:latin typeface="Cambria Math" panose="02040503050406030204" pitchFamily="18" charset="0"/>
                              </a:rPr>
                            </m:ctrlPr>
                          </m:sSupPr>
                          <m:e>
                            <m:r>
                              <a:rPr lang="en-US" altLang="zh-CN" sz="2400" i="1">
                                <a:effectLst/>
                                <a:latin typeface="Cambria Math" panose="02040503050406030204" pitchFamily="18" charset="0"/>
                              </a:rPr>
                              <m:t>𝑥</m:t>
                            </m:r>
                          </m:e>
                          <m:sup>
                            <m:r>
                              <a:rPr lang="en-US" altLang="zh-CN" sz="2400" i="1">
                                <a:effectLst/>
                                <a:latin typeface="Cambria Math" panose="02040503050406030204" pitchFamily="18" charset="0"/>
                              </a:rPr>
                              <m:t>6</m:t>
                            </m:r>
                          </m:sup>
                        </m:sSup>
                      </m:e>
                    </m:d>
                  </m:oMath>
                </a14:m>
                <a:endParaRPr lang="zh-CN" altLang="en-US" sz="240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141413" y="1034049"/>
                <a:ext cx="10607764" cy="5382882"/>
              </a:xfrm>
              <a:blipFill rotWithShape="0">
                <a:blip r:embed="rId2"/>
                <a:stretch>
                  <a:fillRect l="-747" b="-679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35</a:t>
            </a:fld>
            <a:endParaRPr lang="zh-CN" altLang="en-US"/>
          </a:p>
        </p:txBody>
      </p:sp>
    </p:spTree>
    <p:extLst>
      <p:ext uri="{BB962C8B-B14F-4D97-AF65-F5344CB8AC3E}">
        <p14:creationId xmlns:p14="http://schemas.microsoft.com/office/powerpoint/2010/main" val="32114487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二阶导数的</a:t>
            </a:r>
            <a:r>
              <a:rPr lang="en-US" altLang="zh-CN"/>
              <a:t>4</a:t>
            </a:r>
            <a:r>
              <a:rPr lang="zh-CN" altLang="en-US"/>
              <a:t>阶精度差分格式推导</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r>
                  <a:rPr lang="zh-CN" altLang="zh-CN" dirty="0">
                    <a:effectLst/>
                  </a:rPr>
                  <a:t>令</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𝑓</m:t>
                        </m:r>
                      </m:e>
                      <m:sub>
                        <m:r>
                          <a:rPr lang="en-US" altLang="zh-CN" i="1">
                            <a:effectLst/>
                            <a:latin typeface="Cambria Math" panose="02040503050406030204" pitchFamily="18" charset="0"/>
                          </a:rPr>
                          <m:t>𝑗</m:t>
                        </m:r>
                      </m:sub>
                    </m:sSub>
                  </m:oMath>
                </a14:m>
                <a:r>
                  <a:rPr lang="zh-CN" altLang="zh-CN" dirty="0">
                    <a:effectLst/>
                  </a:rPr>
                  <a:t>及各阶非二阶导数项系数为零，得到线性方程组，如下：</a:t>
                </a:r>
              </a:p>
              <a:p>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1</m:t>
                        </m:r>
                      </m:sub>
                    </m:sSub>
                    <m:r>
                      <a:rPr lang="en-US" altLang="zh-CN">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2</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3</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4</m:t>
                        </m:r>
                      </m:sub>
                    </m:sSub>
                    <m:r>
                      <a:rPr lang="en-US" altLang="zh-CN">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5</m:t>
                        </m:r>
                      </m:sub>
                    </m:sSub>
                    <m:r>
                      <a:rPr lang="en-US" altLang="zh-CN">
                        <a:effectLst/>
                        <a:latin typeface="Cambria Math" panose="02040503050406030204" pitchFamily="18" charset="0"/>
                      </a:rPr>
                      <m:t>=0</m:t>
                    </m:r>
                  </m:oMath>
                </a14:m>
                <a:endParaRPr lang="zh-CN" altLang="zh-CN" dirty="0">
                  <a:effectLst/>
                </a:endParaRPr>
              </a:p>
              <a:p>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−2</m:t>
                        </m:r>
                        <m:r>
                          <a:rPr lang="en-US" altLang="zh-CN" i="1">
                            <a:effectLst/>
                            <a:latin typeface="Cambria Math" panose="02040503050406030204" pitchFamily="18" charset="0"/>
                          </a:rPr>
                          <m:t>𝑐</m:t>
                        </m:r>
                      </m:e>
                      <m:sub>
                        <m:r>
                          <a:rPr lang="en-US" altLang="zh-CN" i="1">
                            <a:effectLst/>
                            <a:latin typeface="Cambria Math" panose="02040503050406030204" pitchFamily="18" charset="0"/>
                          </a:rPr>
                          <m:t>1</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2</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4</m:t>
                        </m:r>
                      </m:sub>
                    </m:sSub>
                    <m:r>
                      <a:rPr lang="en-US" altLang="zh-CN">
                        <a:effectLst/>
                        <a:latin typeface="Cambria Math" panose="02040503050406030204" pitchFamily="18" charset="0"/>
                      </a:rPr>
                      <m:t>+2</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5</m:t>
                        </m:r>
                      </m:sub>
                    </m:sSub>
                    <m:r>
                      <a:rPr lang="en-US" altLang="zh-CN">
                        <a:effectLst/>
                        <a:latin typeface="Cambria Math" panose="02040503050406030204" pitchFamily="18" charset="0"/>
                      </a:rPr>
                      <m:t>=0</m:t>
                    </m:r>
                  </m:oMath>
                </a14:m>
                <a:endParaRPr lang="zh-CN" altLang="zh-CN" dirty="0">
                  <a:effectLst/>
                </a:endParaRPr>
              </a:p>
              <a:p>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4</m:t>
                        </m:r>
                        <m:r>
                          <a:rPr lang="en-US" altLang="zh-CN" i="1">
                            <a:effectLst/>
                            <a:latin typeface="Cambria Math" panose="02040503050406030204" pitchFamily="18" charset="0"/>
                          </a:rPr>
                          <m:t>𝑐</m:t>
                        </m:r>
                      </m:e>
                      <m:sub>
                        <m:r>
                          <a:rPr lang="en-US" altLang="zh-CN" i="1">
                            <a:effectLst/>
                            <a:latin typeface="Cambria Math" panose="02040503050406030204" pitchFamily="18" charset="0"/>
                          </a:rPr>
                          <m:t>1</m:t>
                        </m:r>
                      </m:sub>
                    </m:sSub>
                    <m:r>
                      <a:rPr lang="en-US" altLang="zh-CN">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2</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4</m:t>
                        </m:r>
                      </m:sub>
                    </m:sSub>
                    <m:r>
                      <a:rPr lang="en-US" altLang="zh-CN">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4</m:t>
                        </m:r>
                        <m:r>
                          <a:rPr lang="en-US" altLang="zh-CN" i="1">
                            <a:effectLst/>
                            <a:latin typeface="Cambria Math" panose="02040503050406030204" pitchFamily="18" charset="0"/>
                          </a:rPr>
                          <m:t>𝑐</m:t>
                        </m:r>
                      </m:e>
                      <m:sub>
                        <m:r>
                          <a:rPr lang="en-US" altLang="zh-CN" i="1">
                            <a:effectLst/>
                            <a:latin typeface="Cambria Math" panose="02040503050406030204" pitchFamily="18" charset="0"/>
                          </a:rPr>
                          <m:t>5</m:t>
                        </m:r>
                      </m:sub>
                    </m:sSub>
                    <m:r>
                      <a:rPr lang="en-US" altLang="zh-CN">
                        <a:effectLst/>
                        <a:latin typeface="Cambria Math" panose="02040503050406030204" pitchFamily="18" charset="0"/>
                      </a:rPr>
                      <m:t>=1</m:t>
                    </m:r>
                  </m:oMath>
                </a14:m>
                <a:endParaRPr lang="zh-CN" altLang="zh-CN" dirty="0">
                  <a:effectLst/>
                </a:endParaRPr>
              </a:p>
              <a:p>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−8</m:t>
                        </m:r>
                        <m:r>
                          <a:rPr lang="en-US" altLang="zh-CN" i="1">
                            <a:effectLst/>
                            <a:latin typeface="Cambria Math" panose="02040503050406030204" pitchFamily="18" charset="0"/>
                          </a:rPr>
                          <m:t>𝑐</m:t>
                        </m:r>
                      </m:e>
                      <m:sub>
                        <m:r>
                          <a:rPr lang="en-US" altLang="zh-CN" i="1">
                            <a:effectLst/>
                            <a:latin typeface="Cambria Math" panose="02040503050406030204" pitchFamily="18" charset="0"/>
                          </a:rPr>
                          <m:t>1</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2</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4</m:t>
                        </m:r>
                      </m:sub>
                    </m:sSub>
                    <m:r>
                      <a:rPr lang="en-US" altLang="zh-CN">
                        <a:effectLst/>
                        <a:latin typeface="Cambria Math" panose="02040503050406030204" pitchFamily="18" charset="0"/>
                      </a:rPr>
                      <m:t>+8</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5</m:t>
                        </m:r>
                      </m:sub>
                    </m:sSub>
                    <m:r>
                      <a:rPr lang="en-US" altLang="zh-CN">
                        <a:effectLst/>
                        <a:latin typeface="Cambria Math" panose="02040503050406030204" pitchFamily="18" charset="0"/>
                      </a:rPr>
                      <m:t>=0</m:t>
                    </m:r>
                  </m:oMath>
                </a14:m>
                <a:endParaRPr lang="zh-CN" altLang="zh-CN" dirty="0">
                  <a:effectLst/>
                </a:endParaRPr>
              </a:p>
              <a:p>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16</m:t>
                        </m:r>
                        <m:r>
                          <a:rPr lang="en-US" altLang="zh-CN" i="1">
                            <a:effectLst/>
                            <a:latin typeface="Cambria Math" panose="02040503050406030204" pitchFamily="18" charset="0"/>
                          </a:rPr>
                          <m:t>𝑐</m:t>
                        </m:r>
                      </m:e>
                      <m:sub>
                        <m:r>
                          <a:rPr lang="en-US" altLang="zh-CN" i="1">
                            <a:effectLst/>
                            <a:latin typeface="Cambria Math" panose="02040503050406030204" pitchFamily="18" charset="0"/>
                          </a:rPr>
                          <m:t>1</m:t>
                        </m:r>
                      </m:sub>
                    </m:sSub>
                    <m:r>
                      <a:rPr lang="en-US" altLang="zh-CN">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2</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4</m:t>
                        </m:r>
                      </m:sub>
                    </m:sSub>
                    <m:r>
                      <a:rPr lang="en-US" altLang="zh-CN">
                        <a:effectLst/>
                        <a:latin typeface="Cambria Math" panose="02040503050406030204" pitchFamily="18" charset="0"/>
                      </a:rPr>
                      <m:t>+16</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5</m:t>
                        </m:r>
                      </m:sub>
                    </m:sSub>
                    <m:r>
                      <a:rPr lang="en-US" altLang="zh-CN">
                        <a:effectLst/>
                        <a:latin typeface="Cambria Math" panose="02040503050406030204" pitchFamily="18" charset="0"/>
                      </a:rPr>
                      <m:t>=0</m:t>
                    </m:r>
                  </m:oMath>
                </a14:m>
                <a:endParaRPr lang="zh-CN" altLang="zh-CN" dirty="0">
                  <a:effectLst/>
                </a:endParaRPr>
              </a:p>
              <a:p>
                <a:r>
                  <a:rPr lang="zh-CN" altLang="zh-CN" dirty="0">
                    <a:effectLst/>
                  </a:rPr>
                  <a:t>求解该方程组，得到：</a:t>
                </a:r>
              </a:p>
              <a:p>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1</m:t>
                        </m:r>
                      </m:sub>
                    </m:sSub>
                    <m:r>
                      <a:rPr lang="en-US" altLang="zh-CN">
                        <a:effectLst/>
                        <a:latin typeface="Cambria Math" panose="02040503050406030204" pitchFamily="18" charset="0"/>
                      </a:rPr>
                      <m:t>=</m:t>
                    </m:r>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6∆</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 </m:t>
                        </m:r>
                        <m:r>
                          <a:rPr lang="en-US" altLang="zh-CN" i="1">
                            <a:effectLst/>
                            <a:latin typeface="Cambria Math" panose="02040503050406030204" pitchFamily="18" charset="0"/>
                          </a:rPr>
                          <m:t>𝑐</m:t>
                        </m:r>
                      </m:e>
                      <m:sub>
                        <m:r>
                          <a:rPr lang="en-US" altLang="zh-CN" i="1">
                            <a:effectLst/>
                            <a:latin typeface="Cambria Math" panose="02040503050406030204" pitchFamily="18" charset="0"/>
                          </a:rPr>
                          <m:t>2</m:t>
                        </m:r>
                      </m:sub>
                    </m:sSub>
                    <m:r>
                      <a:rPr lang="en-US" altLang="zh-CN">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5</m:t>
                        </m:r>
                      </m:num>
                      <m:den>
                        <m:r>
                          <a:rPr lang="en-US" altLang="zh-CN" i="1">
                            <a:effectLst/>
                            <a:latin typeface="Cambria Math" panose="02040503050406030204" pitchFamily="18" charset="0"/>
                          </a:rPr>
                          <m:t>3∆</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3</m:t>
                        </m:r>
                      </m:sub>
                    </m:sSub>
                    <m:r>
                      <a:rPr lang="en-US" altLang="zh-CN">
                        <a:effectLst/>
                        <a:latin typeface="Cambria Math" panose="02040503050406030204" pitchFamily="18" charset="0"/>
                      </a:rPr>
                      <m:t>=</m:t>
                    </m:r>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3</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4</m:t>
                        </m:r>
                      </m:sub>
                    </m:sSub>
                    <m:r>
                      <a:rPr lang="en-US" altLang="zh-CN">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5</m:t>
                        </m:r>
                      </m:num>
                      <m:den>
                        <m:r>
                          <a:rPr lang="en-US" altLang="zh-CN" i="1">
                            <a:effectLst/>
                            <a:latin typeface="Cambria Math" panose="02040503050406030204" pitchFamily="18" charset="0"/>
                          </a:rPr>
                          <m:t>3∆</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𝑐</m:t>
                        </m:r>
                      </m:e>
                      <m:sub>
                        <m:r>
                          <a:rPr lang="en-US" altLang="zh-CN" i="1">
                            <a:effectLst/>
                            <a:latin typeface="Cambria Math" panose="02040503050406030204" pitchFamily="18" charset="0"/>
                          </a:rPr>
                          <m:t>5</m:t>
                        </m:r>
                      </m:sub>
                    </m:sSub>
                    <m:r>
                      <a:rPr lang="en-US" altLang="zh-CN">
                        <a:effectLst/>
                        <a:latin typeface="Cambria Math" panose="02040503050406030204" pitchFamily="18" charset="0"/>
                      </a:rPr>
                      <m:t>=</m:t>
                    </m:r>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1</m:t>
                        </m:r>
                      </m:num>
                      <m:den>
                        <m:r>
                          <a:rPr lang="en-US" altLang="zh-CN" i="1">
                            <a:effectLst/>
                            <a:latin typeface="Cambria Math" panose="02040503050406030204" pitchFamily="18" charset="0"/>
                          </a:rPr>
                          <m:t>6∆</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oMath>
                </a14:m>
                <a:endParaRPr lang="zh-CN" altLang="zh-CN" dirty="0">
                  <a:effectLst/>
                </a:endParaRPr>
              </a:p>
              <a:p>
                <a:r>
                  <a:rPr lang="zh-CN" altLang="zh-CN" dirty="0">
                    <a:effectLst/>
                  </a:rPr>
                  <a:t>故可得到二阶导数的一个四阶精度近似表述，如下：</a:t>
                </a:r>
              </a:p>
              <a:p>
                <a14:m>
                  <m:oMath xmlns:m="http://schemas.openxmlformats.org/officeDocument/2006/math">
                    <m:sSub>
                      <m:sSubPr>
                        <m:ctrlPr>
                          <a:rPr lang="zh-CN" altLang="zh-CN" i="1">
                            <a:effectLst/>
                            <a:latin typeface="Cambria Math" panose="02040503050406030204" pitchFamily="18" charset="0"/>
                          </a:rPr>
                        </m:ctrlPr>
                      </m:sSubPr>
                      <m:e>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e>
                                  <m:sup>
                                    <m:r>
                                      <a:rPr lang="en-US" altLang="zh-CN" i="1">
                                        <a:effectLst/>
                                        <a:latin typeface="Cambria Math" panose="02040503050406030204" pitchFamily="18" charset="0"/>
                                      </a:rPr>
                                      <m:t>2</m:t>
                                    </m:r>
                                  </m:sup>
                                </m:sSup>
                                <m:r>
                                  <a:rPr lang="en-US" altLang="zh-CN" i="1">
                                    <a:effectLst/>
                                    <a:latin typeface="Cambria Math" panose="02040503050406030204" pitchFamily="18" charset="0"/>
                                  </a:rPr>
                                  <m:t>𝑓</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e>
                        </m:d>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𝑓</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−2</m:t>
                            </m:r>
                          </m:sub>
                        </m:sSub>
                        <m:r>
                          <a:rPr lang="en-US" altLang="zh-CN" i="1">
                            <a:effectLst/>
                            <a:latin typeface="Cambria Math" panose="02040503050406030204" pitchFamily="18" charset="0"/>
                          </a:rPr>
                          <m:t>+10</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𝑓</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Sub>
                        <m:r>
                          <a:rPr lang="en-US" altLang="zh-CN" i="1">
                            <a:effectLst/>
                            <a:latin typeface="Cambria Math" panose="02040503050406030204" pitchFamily="18" charset="0"/>
                          </a:rPr>
                          <m:t>−18</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𝑓</m:t>
                            </m:r>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+10</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𝑓</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𝑓</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+2</m:t>
                            </m:r>
                          </m:sub>
                        </m:sSub>
                      </m:num>
                      <m:den>
                        <m:r>
                          <a:rPr lang="en-US" altLang="zh-CN" i="1">
                            <a:effectLst/>
                            <a:latin typeface="Cambria Math" panose="02040503050406030204" pitchFamily="18" charset="0"/>
                          </a:rPr>
                          <m:t>6∆</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86" t="-262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36</a:t>
            </a:fld>
            <a:endParaRPr lang="zh-CN" altLang="en-US"/>
          </a:p>
        </p:txBody>
      </p:sp>
    </p:spTree>
    <p:extLst>
      <p:ext uri="{BB962C8B-B14F-4D97-AF65-F5344CB8AC3E}">
        <p14:creationId xmlns:p14="http://schemas.microsoft.com/office/powerpoint/2010/main" val="28652054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部分有限差分的差分格式</a:t>
            </a:r>
            <a:endParaRPr lang="zh-CN" altLang="en-US"/>
          </a:p>
        </p:txBody>
      </p:sp>
      <p:pic>
        <p:nvPicPr>
          <p:cNvPr id="6" name="内容占位符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81985" y="1594326"/>
            <a:ext cx="6431280" cy="4556760"/>
          </a:xfrm>
          <a:prstGeom prst="rect">
            <a:avLst/>
          </a:prstGeom>
        </p:spPr>
      </p:pic>
      <p:sp>
        <p:nvSpPr>
          <p:cNvPr id="3" name="灯片编号占位符 2"/>
          <p:cNvSpPr>
            <a:spLocks noGrp="1"/>
          </p:cNvSpPr>
          <p:nvPr>
            <p:ph type="sldNum" sz="quarter" idx="12"/>
          </p:nvPr>
        </p:nvSpPr>
        <p:spPr/>
        <p:txBody>
          <a:bodyPr/>
          <a:lstStyle/>
          <a:p>
            <a:fld id="{ACCFE6EA-02AB-4AAF-A8F0-0ED45E438EB1}" type="slidenum">
              <a:rPr lang="zh-CN" altLang="en-US" smtClean="0"/>
              <a:t>37</a:t>
            </a:fld>
            <a:endParaRPr lang="zh-CN" altLang="en-US"/>
          </a:p>
        </p:txBody>
      </p:sp>
    </p:spTree>
    <p:extLst>
      <p:ext uri="{BB962C8B-B14F-4D97-AF65-F5344CB8AC3E}">
        <p14:creationId xmlns:p14="http://schemas.microsoft.com/office/powerpoint/2010/main" val="10308234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显式格式</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zh-CN" altLang="zh-CN" sz="2400">
                    <a:effectLst/>
                  </a:rPr>
                  <a:t>如果微分方程中包含时间项，如</a:t>
                </a:r>
                <a14:m>
                  <m:oMath xmlns:m="http://schemas.openxmlformats.org/officeDocument/2006/math">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𝑢</m:t>
                        </m:r>
                      </m:num>
                      <m:den>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𝑡</m:t>
                        </m:r>
                      </m:den>
                    </m:f>
                  </m:oMath>
                </a14:m>
                <a:r>
                  <a:rPr lang="zh-CN" altLang="zh-CN" sz="2400">
                    <a:effectLst/>
                  </a:rPr>
                  <a:t>、</a:t>
                </a:r>
                <a14:m>
                  <m:oMath xmlns:m="http://schemas.openxmlformats.org/officeDocument/2006/math">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𝜕𝜌</m:t>
                        </m:r>
                      </m:num>
                      <m:den>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𝑡</m:t>
                        </m:r>
                      </m:den>
                    </m:f>
                  </m:oMath>
                </a14:m>
                <a:r>
                  <a:rPr lang="zh-CN" altLang="zh-CN" sz="2400">
                    <a:effectLst/>
                  </a:rPr>
                  <a:t>等，则除了上一小节中介绍的空间域离散之后，还需要对时间项离散</a:t>
                </a:r>
                <a:r>
                  <a:rPr lang="zh-CN" altLang="zh-CN" sz="2400" smtClean="0">
                    <a:effectLst/>
                  </a:rPr>
                  <a:t>。</a:t>
                </a:r>
                <a:endParaRPr lang="en-US" altLang="zh-CN" sz="2400" smtClean="0">
                  <a:effectLst/>
                </a:endParaRPr>
              </a:p>
              <a:p>
                <a:endParaRPr lang="zh-CN" altLang="zh-CN" sz="2400">
                  <a:effectLst/>
                </a:endParaRPr>
              </a:p>
              <a:p>
                <a:r>
                  <a:rPr lang="zh-CN" altLang="zh-CN" sz="2400">
                    <a:effectLst/>
                  </a:rPr>
                  <a:t>如空间域离散类似，假如一个一维函数</a:t>
                </a:r>
                <a14:m>
                  <m:oMath xmlns:m="http://schemas.openxmlformats.org/officeDocument/2006/math">
                    <m:r>
                      <a:rPr lang="en-US" altLang="zh-CN" sz="2400" i="1">
                        <a:effectLst/>
                        <a:latin typeface="Cambria Math" panose="02040503050406030204" pitchFamily="18" charset="0"/>
                      </a:rPr>
                      <m:t>𝑢</m:t>
                    </m:r>
                    <m:d>
                      <m:dPr>
                        <m:ctrlPr>
                          <a:rPr lang="zh-CN" altLang="zh-CN" sz="2400" i="1">
                            <a:effectLst/>
                            <a:latin typeface="Cambria Math" panose="02040503050406030204" pitchFamily="18" charset="0"/>
                          </a:rPr>
                        </m:ctrlPr>
                      </m:dPr>
                      <m:e>
                        <m:r>
                          <a:rPr lang="en-US" altLang="zh-CN" sz="2400" i="1">
                            <a:effectLst/>
                            <a:latin typeface="Cambria Math" panose="02040503050406030204" pitchFamily="18" charset="0"/>
                          </a:rPr>
                          <m:t>𝑥</m:t>
                        </m:r>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𝑡</m:t>
                        </m:r>
                      </m:e>
                    </m:d>
                  </m:oMath>
                </a14:m>
                <a:r>
                  <a:rPr lang="zh-CN" altLang="zh-CN" sz="2400">
                    <a:effectLst/>
                  </a:rPr>
                  <a:t>，其中包含时间项，则该函数对于时间的偏导</a:t>
                </a:r>
                <a14:m>
                  <m:oMath xmlns:m="http://schemas.openxmlformats.org/officeDocument/2006/math">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𝑢</m:t>
                        </m:r>
                      </m:num>
                      <m:den>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𝑡</m:t>
                        </m:r>
                      </m:den>
                    </m:f>
                  </m:oMath>
                </a14:m>
                <a:r>
                  <a:rPr lang="zh-CN" altLang="zh-CN" sz="2400">
                    <a:effectLst/>
                  </a:rPr>
                  <a:t>可以近似描述如下</a:t>
                </a:r>
                <a:r>
                  <a:rPr lang="zh-CN" altLang="zh-CN" sz="2400" smtClean="0">
                    <a:effectLst/>
                  </a:rPr>
                  <a:t>：</a:t>
                </a:r>
                <a:endParaRPr lang="en-US" altLang="zh-CN" sz="2400" smtClean="0">
                  <a:effectLst/>
                </a:endParaRPr>
              </a:p>
              <a:p>
                <a:endParaRPr lang="zh-CN" altLang="zh-CN" sz="2400">
                  <a:effectLst/>
                </a:endParaRPr>
              </a:p>
              <a:p>
                <a14:m>
                  <m:oMath xmlns:m="http://schemas.openxmlformats.org/officeDocument/2006/math">
                    <m:sSubSup>
                      <m:sSubSupPr>
                        <m:ctrlPr>
                          <a:rPr lang="zh-CN" altLang="zh-CN" sz="2400" i="1">
                            <a:effectLst/>
                            <a:latin typeface="Cambria Math" panose="02040503050406030204" pitchFamily="18" charset="0"/>
                          </a:rPr>
                        </m:ctrlPr>
                      </m:sSubSupPr>
                      <m:e>
                        <m:d>
                          <m:dPr>
                            <m:begChr m:val="["/>
                            <m:endChr m:val="]"/>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𝑢</m:t>
                                </m:r>
                              </m:num>
                              <m:den>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𝑡</m:t>
                                </m:r>
                              </m:den>
                            </m:f>
                          </m:e>
                        </m:d>
                      </m:e>
                      <m:sub>
                        <m:r>
                          <a:rPr lang="en-US" altLang="zh-CN" sz="2400" i="1">
                            <a:effectLst/>
                            <a:latin typeface="Cambria Math" panose="02040503050406030204" pitchFamily="18" charset="0"/>
                          </a:rPr>
                          <m:t>𝑗</m:t>
                        </m:r>
                      </m:sub>
                      <m:sup>
                        <m:r>
                          <a:rPr lang="en-US" altLang="zh-CN" sz="2400" i="1">
                            <a:effectLst/>
                            <a:latin typeface="Cambria Math" panose="02040503050406030204" pitchFamily="18" charset="0"/>
                          </a:rPr>
                          <m:t>𝑛</m:t>
                        </m:r>
                      </m:sup>
                    </m:sSubSup>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𝑢</m:t>
                        </m:r>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𝑡</m:t>
                                </m:r>
                              </m:e>
                              <m:sub>
                                <m:r>
                                  <a:rPr lang="en-US" altLang="zh-CN" sz="2400" i="1">
                                    <a:effectLst/>
                                    <a:latin typeface="Cambria Math" panose="02040503050406030204" pitchFamily="18" charset="0"/>
                                  </a:rPr>
                                  <m:t>𝑛</m:t>
                                </m:r>
                                <m:r>
                                  <a:rPr lang="en-US" altLang="zh-CN" sz="2400" i="1">
                                    <a:effectLst/>
                                    <a:latin typeface="Cambria Math" panose="02040503050406030204" pitchFamily="18" charset="0"/>
                                  </a:rPr>
                                  <m:t>+1</m:t>
                                </m:r>
                              </m:sub>
                            </m:sSub>
                          </m:e>
                        </m:d>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𝑢</m:t>
                        </m:r>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𝑡</m:t>
                                </m:r>
                              </m:e>
                              <m:sub>
                                <m:r>
                                  <a:rPr lang="en-US" altLang="zh-CN" sz="2400" i="1">
                                    <a:effectLst/>
                                    <a:latin typeface="Cambria Math" panose="02040503050406030204" pitchFamily="18" charset="0"/>
                                  </a:rPr>
                                  <m:t>𝑛</m:t>
                                </m:r>
                              </m:sub>
                            </m:sSub>
                          </m:e>
                        </m:d>
                      </m:num>
                      <m:den>
                        <m:r>
                          <a:rPr lang="en-US" altLang="zh-CN" sz="2400" i="1">
                            <a:effectLst/>
                            <a:latin typeface="Cambria Math" panose="02040503050406030204" pitchFamily="18" charset="0"/>
                          </a:rPr>
                          <m:t>𝜏</m:t>
                        </m:r>
                      </m:den>
                    </m:f>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𝑅</m:t>
                        </m:r>
                      </m:e>
                      <m:sub>
                        <m:r>
                          <a:rPr lang="en-US" altLang="zh-CN" sz="2400" i="1">
                            <a:effectLst/>
                            <a:latin typeface="Cambria Math" panose="02040503050406030204" pitchFamily="18" charset="0"/>
                          </a:rPr>
                          <m:t>𝑛</m:t>
                        </m:r>
                      </m:sub>
                    </m:sSub>
                  </m:oMath>
                </a14:m>
                <a:endParaRPr lang="zh-CN" altLang="zh-CN" sz="2400">
                  <a:effectLst/>
                </a:endParaRPr>
              </a:p>
              <a:p>
                <a:r>
                  <a:rPr lang="zh-CN" altLang="zh-CN" sz="2400">
                    <a:effectLst/>
                  </a:rPr>
                  <a:t>或者</a:t>
                </a:r>
              </a:p>
              <a:p>
                <a14:m>
                  <m:oMath xmlns:m="http://schemas.openxmlformats.org/officeDocument/2006/math">
                    <m:sSubSup>
                      <m:sSubSupPr>
                        <m:ctrlPr>
                          <a:rPr lang="zh-CN" altLang="zh-CN" sz="2400" i="1">
                            <a:effectLst/>
                            <a:latin typeface="Cambria Math" panose="02040503050406030204" pitchFamily="18" charset="0"/>
                          </a:rPr>
                        </m:ctrlPr>
                      </m:sSubSupPr>
                      <m:e>
                        <m:d>
                          <m:dPr>
                            <m:begChr m:val="["/>
                            <m:endChr m:val="]"/>
                            <m:ctrlPr>
                              <a:rPr lang="zh-CN" altLang="zh-CN" sz="2400" i="1">
                                <a:effectLst/>
                                <a:latin typeface="Cambria Math" panose="02040503050406030204" pitchFamily="18" charset="0"/>
                              </a:rPr>
                            </m:ctrlPr>
                          </m:dPr>
                          <m:e>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𝑢</m:t>
                                </m:r>
                              </m:num>
                              <m:den>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𝑡</m:t>
                                </m:r>
                              </m:den>
                            </m:f>
                          </m:e>
                        </m:d>
                      </m:e>
                      <m:sub>
                        <m:r>
                          <a:rPr lang="en-US" altLang="zh-CN" sz="2400" i="1">
                            <a:effectLst/>
                            <a:latin typeface="Cambria Math" panose="02040503050406030204" pitchFamily="18" charset="0"/>
                          </a:rPr>
                          <m:t>𝑗</m:t>
                        </m:r>
                      </m:sub>
                      <m:sup>
                        <m:r>
                          <a:rPr lang="en-US" altLang="zh-CN" sz="2400" i="1">
                            <a:effectLst/>
                            <a:latin typeface="Cambria Math" panose="02040503050406030204" pitchFamily="18" charset="0"/>
                          </a:rPr>
                          <m:t>𝑛</m:t>
                        </m:r>
                      </m:sup>
                    </m:sSubSup>
                    <m:r>
                      <a:rPr lang="en-US" altLang="zh-CN" sz="2400" i="1">
                        <a:effectLst/>
                        <a:latin typeface="Cambria Math" panose="02040503050406030204" pitchFamily="18" charset="0"/>
                      </a:rPr>
                      <m:t>=</m:t>
                    </m:r>
                    <m:f>
                      <m:fPr>
                        <m:ctrlPr>
                          <a:rPr lang="zh-CN" altLang="zh-CN" sz="2400" i="1">
                            <a:effectLst/>
                            <a:latin typeface="Cambria Math" panose="02040503050406030204" pitchFamily="18" charset="0"/>
                          </a:rPr>
                        </m:ctrlPr>
                      </m:fPr>
                      <m:num>
                        <m:r>
                          <a:rPr lang="en-US" altLang="zh-CN" sz="2400" i="1">
                            <a:effectLst/>
                            <a:latin typeface="Cambria Math" panose="02040503050406030204" pitchFamily="18" charset="0"/>
                          </a:rPr>
                          <m:t>𝑢</m:t>
                        </m:r>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𝑡</m:t>
                                </m:r>
                              </m:e>
                              <m:sub>
                                <m:r>
                                  <a:rPr lang="en-US" altLang="zh-CN" sz="2400" i="1">
                                    <a:effectLst/>
                                    <a:latin typeface="Cambria Math" panose="02040503050406030204" pitchFamily="18" charset="0"/>
                                  </a:rPr>
                                  <m:t>𝑛</m:t>
                                </m:r>
                                <m:r>
                                  <a:rPr lang="en-US" altLang="zh-CN" sz="2400" i="1">
                                    <a:effectLst/>
                                    <a:latin typeface="Cambria Math" panose="02040503050406030204" pitchFamily="18" charset="0"/>
                                  </a:rPr>
                                  <m:t>+1</m:t>
                                </m:r>
                              </m:sub>
                            </m:sSub>
                          </m:e>
                        </m:d>
                        <m:r>
                          <a:rPr lang="en-US" altLang="zh-CN" sz="2400" i="1">
                            <a:effectLst/>
                            <a:latin typeface="Cambria Math" panose="02040503050406030204" pitchFamily="18" charset="0"/>
                          </a:rPr>
                          <m:t>−</m:t>
                        </m:r>
                        <m:r>
                          <a:rPr lang="en-US" altLang="zh-CN" sz="2400" i="1">
                            <a:effectLst/>
                            <a:latin typeface="Cambria Math" panose="02040503050406030204" pitchFamily="18" charset="0"/>
                          </a:rPr>
                          <m:t>𝑢</m:t>
                        </m:r>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𝑡</m:t>
                                </m:r>
                              </m:e>
                              <m:sub>
                                <m:r>
                                  <a:rPr lang="en-US" altLang="zh-CN" sz="2400" i="1">
                                    <a:effectLst/>
                                    <a:latin typeface="Cambria Math" panose="02040503050406030204" pitchFamily="18" charset="0"/>
                                  </a:rPr>
                                  <m:t>𝑛</m:t>
                                </m:r>
                                <m:r>
                                  <a:rPr lang="en-US" altLang="zh-CN" sz="2400" i="1">
                                    <a:effectLst/>
                                    <a:latin typeface="Cambria Math" panose="02040503050406030204" pitchFamily="18" charset="0"/>
                                  </a:rPr>
                                  <m:t>−1</m:t>
                                </m:r>
                              </m:sub>
                            </m:sSub>
                          </m:e>
                        </m:d>
                      </m:num>
                      <m:den>
                        <m:r>
                          <a:rPr lang="en-US" altLang="zh-CN" sz="2400" i="1">
                            <a:effectLst/>
                            <a:latin typeface="Cambria Math" panose="02040503050406030204" pitchFamily="18" charset="0"/>
                          </a:rPr>
                          <m:t>2</m:t>
                        </m:r>
                        <m:r>
                          <a:rPr lang="en-US" altLang="zh-CN" sz="2400" i="1">
                            <a:effectLst/>
                            <a:latin typeface="Cambria Math" panose="02040503050406030204" pitchFamily="18" charset="0"/>
                          </a:rPr>
                          <m:t>𝜏</m:t>
                        </m:r>
                      </m:den>
                    </m:f>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𝑅</m:t>
                        </m:r>
                      </m:e>
                      <m:sub>
                        <m:r>
                          <a:rPr lang="en-US" altLang="zh-CN" sz="2400" i="1">
                            <a:effectLst/>
                            <a:latin typeface="Cambria Math" panose="02040503050406030204" pitchFamily="18" charset="0"/>
                          </a:rPr>
                          <m:t>𝑛</m:t>
                        </m:r>
                      </m:sub>
                    </m:sSub>
                  </m:oMath>
                </a14:m>
                <a:endParaRPr lang="zh-CN" altLang="zh-CN" sz="2400">
                  <a:effectLst/>
                </a:endParaRPr>
              </a:p>
              <a:p>
                <a:endParaRPr lang="zh-CN" altLang="en-US" sz="240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4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38</a:t>
            </a:fld>
            <a:endParaRPr lang="zh-CN" altLang="en-US"/>
          </a:p>
        </p:txBody>
      </p:sp>
    </p:spTree>
    <p:extLst>
      <p:ext uri="{BB962C8B-B14F-4D97-AF65-F5344CB8AC3E}">
        <p14:creationId xmlns:p14="http://schemas.microsoft.com/office/powerpoint/2010/main" val="23986891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显式格式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0000" lnSpcReduction="20000"/>
              </a:bodyPr>
              <a:lstStyle/>
              <a:p>
                <a:r>
                  <a:rPr lang="zh-CN" altLang="zh-CN" b="1" dirty="0">
                    <a:effectLst/>
                  </a:rPr>
                  <a:t>引入一个对流方程的初值问题，如下：</a:t>
                </a:r>
              </a:p>
              <a:p>
                <a14:m>
                  <m:oMath xmlns:m="http://schemas.openxmlformats.org/officeDocument/2006/math">
                    <m:d>
                      <m:dPr>
                        <m:begChr m:val="{"/>
                        <m:endChr m:val=""/>
                        <m:ctrlPr>
                          <a:rPr lang="zh-CN" altLang="zh-CN" b="1" i="1">
                            <a:effectLst/>
                            <a:latin typeface="Cambria Math" panose="02040503050406030204" pitchFamily="18" charset="0"/>
                          </a:rPr>
                        </m:ctrlPr>
                      </m:dPr>
                      <m:e>
                        <m:eqArr>
                          <m:eqArrPr>
                            <m:ctrlPr>
                              <a:rPr lang="zh-CN" altLang="zh-CN" b="1" i="1">
                                <a:effectLst/>
                                <a:latin typeface="Cambria Math" panose="02040503050406030204" pitchFamily="18" charset="0"/>
                              </a:rPr>
                            </m:ctrlPr>
                          </m:eqArrPr>
                          <m:e>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𝒕</m:t>
                                </m:r>
                              </m:den>
                            </m:f>
                            <m:r>
                              <a:rPr lang="en-US" altLang="zh-CN" b="1" i="1">
                                <a:effectLst/>
                                <a:latin typeface="Cambria Math" panose="02040503050406030204" pitchFamily="18" charset="0"/>
                              </a:rPr>
                              <m:t>+</m:t>
                            </m:r>
                            <m:r>
                              <a:rPr lang="en-US" altLang="zh-CN" b="1" i="1">
                                <a:effectLst/>
                                <a:latin typeface="Cambria Math" panose="02040503050406030204" pitchFamily="18" charset="0"/>
                              </a:rPr>
                              <m:t>𝒂</m:t>
                            </m:r>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r>
                              <a:rPr lang="en-US" altLang="zh-CN" b="1" i="1">
                                <a:effectLst/>
                                <a:latin typeface="Cambria Math" panose="02040503050406030204" pitchFamily="18" charset="0"/>
                              </a:rPr>
                              <m:t>=</m:t>
                            </m:r>
                            <m:r>
                              <a:rPr lang="en-US" altLang="zh-CN" b="1" i="1">
                                <a:effectLst/>
                                <a:latin typeface="Cambria Math" panose="02040503050406030204" pitchFamily="18" charset="0"/>
                              </a:rPr>
                              <m:t>𝟎</m:t>
                            </m:r>
                            <m:r>
                              <a:rPr lang="en-US" altLang="zh-CN" b="1" i="1">
                                <a:effectLst/>
                                <a:latin typeface="Cambria Math" panose="02040503050406030204" pitchFamily="18" charset="0"/>
                              </a:rPr>
                              <m:t>,  </m:t>
                            </m:r>
                            <m:r>
                              <a:rPr lang="en-US" altLang="zh-CN" b="1" i="1">
                                <a:effectLst/>
                                <a:latin typeface="Cambria Math" panose="02040503050406030204" pitchFamily="18" charset="0"/>
                              </a:rPr>
                              <m:t>𝒙</m:t>
                            </m:r>
                            <m:r>
                              <a:rPr lang="en-US" altLang="zh-CN" b="1" i="1">
                                <a:effectLst/>
                                <a:latin typeface="Cambria Math" panose="02040503050406030204" pitchFamily="18" charset="0"/>
                              </a:rPr>
                              <m:t>∈</m:t>
                            </m:r>
                            <m:r>
                              <a:rPr lang="en-US" altLang="zh-CN" b="1" i="1">
                                <a:effectLst/>
                                <a:latin typeface="Cambria Math" panose="02040503050406030204" pitchFamily="18" charset="0"/>
                              </a:rPr>
                              <m:t>ℝ</m:t>
                            </m:r>
                            <m:r>
                              <a:rPr lang="en-US" altLang="zh-CN" b="1" i="1">
                                <a:effectLst/>
                                <a:latin typeface="Cambria Math" panose="02040503050406030204" pitchFamily="18" charset="0"/>
                              </a:rPr>
                              <m:t>,</m:t>
                            </m:r>
                            <m:r>
                              <a:rPr lang="en-US" altLang="zh-CN" b="1" i="1">
                                <a:effectLst/>
                                <a:latin typeface="Cambria Math" panose="02040503050406030204" pitchFamily="18" charset="0"/>
                              </a:rPr>
                              <m:t>𝒕</m:t>
                            </m:r>
                            <m:r>
                              <a:rPr lang="en-US" altLang="zh-CN" b="1" i="1">
                                <a:effectLst/>
                                <a:latin typeface="Cambria Math" panose="02040503050406030204" pitchFamily="18" charset="0"/>
                              </a:rPr>
                              <m:t>&gt;</m:t>
                            </m:r>
                            <m:r>
                              <a:rPr lang="en-US" altLang="zh-CN" b="1" i="1">
                                <a:effectLst/>
                                <a:latin typeface="Cambria Math" panose="02040503050406030204" pitchFamily="18" charset="0"/>
                              </a:rPr>
                              <m:t>𝟎</m:t>
                            </m:r>
                          </m:e>
                          <m:e>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r>
                                  <a:rPr lang="en-US" altLang="zh-CN" b="1" i="1">
                                    <a:effectLst/>
                                    <a:latin typeface="Cambria Math" panose="02040503050406030204" pitchFamily="18" charset="0"/>
                                  </a:rPr>
                                  <m:t>𝒙</m:t>
                                </m:r>
                                <m:r>
                                  <a:rPr lang="en-US" altLang="zh-CN" b="1" i="1">
                                    <a:effectLst/>
                                    <a:latin typeface="Cambria Math" panose="02040503050406030204" pitchFamily="18" charset="0"/>
                                  </a:rPr>
                                  <m:t>,</m:t>
                                </m:r>
                                <m:r>
                                  <a:rPr lang="en-US" altLang="zh-CN" b="1" i="1">
                                    <a:effectLst/>
                                    <a:latin typeface="Cambria Math" panose="02040503050406030204" pitchFamily="18" charset="0"/>
                                  </a:rPr>
                                  <m:t>𝟎</m:t>
                                </m:r>
                              </m:e>
                            </m:d>
                            <m:r>
                              <a:rPr lang="en-US" altLang="zh-CN" b="1" i="1">
                                <a:effectLst/>
                                <a:latin typeface="Cambria Math" panose="02040503050406030204" pitchFamily="18" charset="0"/>
                              </a:rPr>
                              <m:t>=</m:t>
                            </m:r>
                            <m:r>
                              <a:rPr lang="en-US" altLang="zh-CN" b="1" i="1">
                                <a:effectLst/>
                                <a:latin typeface="Cambria Math" panose="02040503050406030204" pitchFamily="18" charset="0"/>
                              </a:rPr>
                              <m:t>𝒈</m:t>
                            </m:r>
                            <m:d>
                              <m:dPr>
                                <m:ctrlPr>
                                  <a:rPr lang="zh-CN" altLang="zh-CN" b="1" i="1">
                                    <a:effectLst/>
                                    <a:latin typeface="Cambria Math" panose="02040503050406030204" pitchFamily="18" charset="0"/>
                                  </a:rPr>
                                </m:ctrlPr>
                              </m:dPr>
                              <m:e>
                                <m:r>
                                  <a:rPr lang="en-US" altLang="zh-CN" b="1" i="1">
                                    <a:effectLst/>
                                    <a:latin typeface="Cambria Math" panose="02040503050406030204" pitchFamily="18" charset="0"/>
                                  </a:rPr>
                                  <m:t>𝒙</m:t>
                                </m:r>
                              </m:e>
                            </m:d>
                            <m:r>
                              <a:rPr lang="en-US" altLang="zh-CN" b="1" i="1">
                                <a:effectLst/>
                                <a:latin typeface="Cambria Math" panose="02040503050406030204" pitchFamily="18" charset="0"/>
                              </a:rPr>
                              <m:t>,  </m:t>
                            </m:r>
                            <m:r>
                              <a:rPr lang="en-US" altLang="zh-CN" b="1" i="1">
                                <a:effectLst/>
                                <a:latin typeface="Cambria Math" panose="02040503050406030204" pitchFamily="18" charset="0"/>
                              </a:rPr>
                              <m:t>𝒙</m:t>
                            </m:r>
                            <m:r>
                              <a:rPr lang="en-US" altLang="zh-CN" b="1" i="1">
                                <a:effectLst/>
                                <a:latin typeface="Cambria Math" panose="02040503050406030204" pitchFamily="18" charset="0"/>
                              </a:rPr>
                              <m:t>∈</m:t>
                            </m:r>
                            <m:r>
                              <a:rPr lang="en-US" altLang="zh-CN" b="1" i="1">
                                <a:effectLst/>
                                <a:latin typeface="Cambria Math" panose="02040503050406030204" pitchFamily="18" charset="0"/>
                              </a:rPr>
                              <m:t>ℝ</m:t>
                            </m:r>
                          </m:e>
                        </m:eqArr>
                      </m:e>
                    </m:d>
                  </m:oMath>
                </a14:m>
                <a:endParaRPr lang="zh-CN" altLang="zh-CN" b="1" dirty="0">
                  <a:effectLst/>
                </a:endParaRPr>
              </a:p>
              <a:p>
                <a:r>
                  <a:rPr lang="zh-CN" altLang="zh-CN" b="1" dirty="0">
                    <a:effectLst/>
                  </a:rPr>
                  <a:t>引入上述的时间域离散和空间域格式，可以得到如下近似表述：</a:t>
                </a:r>
              </a:p>
              <a:p>
                <a14:m>
                  <m:oMath xmlns:m="http://schemas.openxmlformats.org/officeDocument/2006/math">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e>
                        </m:d>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sub>
                            </m:sSub>
                          </m:e>
                        </m:d>
                      </m:num>
                      <m:den>
                        <m:r>
                          <a:rPr lang="en-US" altLang="zh-CN" b="1" i="1">
                            <a:effectLst/>
                            <a:latin typeface="Cambria Math" panose="02040503050406030204" pitchFamily="18" charset="0"/>
                          </a:rPr>
                          <m:t>𝝉</m:t>
                        </m:r>
                      </m:den>
                    </m:f>
                    <m:r>
                      <a:rPr lang="en-US" altLang="zh-CN" b="1" i="1">
                        <a:effectLst/>
                        <a:latin typeface="Cambria Math" panose="02040503050406030204" pitchFamily="18" charset="0"/>
                      </a:rPr>
                      <m:t>+</m:t>
                    </m:r>
                    <m:r>
                      <a:rPr lang="en-US" altLang="zh-CN" b="1" i="1">
                        <a:effectLst/>
                        <a:latin typeface="Cambria Math" panose="02040503050406030204" pitchFamily="18" charset="0"/>
                      </a:rPr>
                      <m:t>𝒂</m:t>
                    </m:r>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sub>
                            </m:sSub>
                          </m:e>
                        </m:d>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sub>
                            </m:sSub>
                          </m:e>
                        </m:d>
                      </m:num>
                      <m:den>
                        <m:r>
                          <a:rPr lang="en-US" altLang="zh-CN" b="1" i="1">
                            <a:effectLst/>
                            <a:latin typeface="Cambria Math" panose="02040503050406030204" pitchFamily="18" charset="0"/>
                          </a:rPr>
                          <m:t>𝒉</m:t>
                        </m:r>
                      </m:den>
                    </m:f>
                    <m:r>
                      <a:rPr lang="en-US" altLang="zh-CN" b="1" i="1">
                        <a:effectLst/>
                        <a:latin typeface="Cambria Math" panose="02040503050406030204" pitchFamily="18" charset="0"/>
                      </a:rPr>
                      <m:t>=</m:t>
                    </m:r>
                    <m:sSubSup>
                      <m:sSubSupPr>
                        <m:ctrlPr>
                          <a:rPr lang="zh-CN" altLang="zh-CN" b="1" i="1">
                            <a:effectLst/>
                            <a:latin typeface="Cambria Math" panose="02040503050406030204" pitchFamily="18" charset="0"/>
                          </a:rPr>
                        </m:ctrlPr>
                      </m:sSubSupPr>
                      <m:e>
                        <m:d>
                          <m:dPr>
                            <m:begChr m:val="["/>
                            <m:endChr m:val="]"/>
                            <m:ctrlPr>
                              <a:rPr lang="zh-CN" altLang="zh-CN" b="1" i="1">
                                <a:effectLst/>
                                <a:latin typeface="Cambria Math" panose="02040503050406030204" pitchFamily="18" charset="0"/>
                              </a:rPr>
                            </m:ctrlPr>
                          </m:dPr>
                          <m:e>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𝒕</m:t>
                                </m:r>
                              </m:den>
                            </m:f>
                            <m:r>
                              <a:rPr lang="en-US" altLang="zh-CN" b="1" i="1">
                                <a:effectLst/>
                                <a:latin typeface="Cambria Math" panose="02040503050406030204" pitchFamily="18" charset="0"/>
                              </a:rPr>
                              <m:t>+</m:t>
                            </m:r>
                            <m:r>
                              <a:rPr lang="en-US" altLang="zh-CN" b="1" i="1">
                                <a:effectLst/>
                                <a:latin typeface="Cambria Math" panose="02040503050406030204" pitchFamily="18" charset="0"/>
                              </a:rPr>
                              <m:t>𝒂</m:t>
                            </m:r>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e>
                        </m:d>
                      </m:e>
                      <m:sub>
                        <m:r>
                          <a:rPr lang="en-US" altLang="zh-CN" b="1" i="1">
                            <a:effectLst/>
                            <a:latin typeface="Cambria Math" panose="02040503050406030204" pitchFamily="18" charset="0"/>
                          </a:rPr>
                          <m:t>𝒋</m:t>
                        </m:r>
                      </m:sub>
                      <m:sup>
                        <m:r>
                          <a:rPr lang="en-US" altLang="zh-CN" b="1" i="1">
                            <a:effectLst/>
                            <a:latin typeface="Cambria Math" panose="02040503050406030204" pitchFamily="18" charset="0"/>
                          </a:rPr>
                          <m:t>𝒏</m:t>
                        </m:r>
                      </m:sup>
                    </m:sSubSup>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𝑹</m:t>
                        </m:r>
                      </m:e>
                      <m:sub>
                        <m:r>
                          <a:rPr lang="en-US" altLang="zh-CN" b="1" i="1">
                            <a:effectLst/>
                            <a:latin typeface="Cambria Math" panose="02040503050406030204" pitchFamily="18" charset="0"/>
                          </a:rPr>
                          <m:t>𝒏</m:t>
                        </m:r>
                      </m:sub>
                    </m:sSub>
                  </m:oMath>
                </a14:m>
                <a:endParaRPr lang="zh-CN" altLang="zh-CN" b="1" dirty="0">
                  <a:effectLst/>
                </a:endParaRPr>
              </a:p>
              <a:p>
                <a:r>
                  <a:rPr lang="zh-CN" altLang="zh-CN" b="1" dirty="0">
                    <a:effectLst/>
                  </a:rPr>
                  <a:t>如果</a:t>
                </a:r>
                <a14:m>
                  <m:oMath xmlns:m="http://schemas.openxmlformats.org/officeDocument/2006/math">
                    <m:r>
                      <a:rPr lang="en-US" altLang="zh-CN" b="1" i="1">
                        <a:effectLst/>
                        <a:latin typeface="Cambria Math" panose="02040503050406030204" pitchFamily="18" charset="0"/>
                      </a:rPr>
                      <m:t>𝒖</m:t>
                    </m:r>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r>
                      <a:rPr lang="en-US" altLang="zh-CN" b="1" i="1">
                        <a:effectLst/>
                        <a:latin typeface="Cambria Math" panose="02040503050406030204" pitchFamily="18" charset="0"/>
                      </a:rPr>
                      <m:t>,</m:t>
                    </m:r>
                    <m:r>
                      <a:rPr lang="en-US" altLang="zh-CN" b="1" i="1">
                        <a:effectLst/>
                        <a:latin typeface="Cambria Math" panose="02040503050406030204" pitchFamily="18" charset="0"/>
                      </a:rPr>
                      <m:t>𝒕</m:t>
                    </m:r>
                    <m:r>
                      <a:rPr lang="en-US" altLang="zh-CN" b="1" i="1">
                        <a:effectLst/>
                        <a:latin typeface="Cambria Math" panose="02040503050406030204" pitchFamily="18" charset="0"/>
                      </a:rPr>
                      <m:t>)</m:t>
                    </m:r>
                  </m:oMath>
                </a14:m>
                <a:r>
                  <a:rPr lang="zh-CN" altLang="zh-CN" b="1" dirty="0">
                    <a:effectLst/>
                  </a:rPr>
                  <a:t>是该问题的光滑解，则</a:t>
                </a:r>
                <a14:m>
                  <m:oMath xmlns:m="http://schemas.openxmlformats.org/officeDocument/2006/math">
                    <m:sSubSup>
                      <m:sSubSupPr>
                        <m:ctrlPr>
                          <a:rPr lang="zh-CN" altLang="zh-CN" b="1" i="1">
                            <a:effectLst/>
                            <a:latin typeface="Cambria Math" panose="02040503050406030204" pitchFamily="18" charset="0"/>
                          </a:rPr>
                        </m:ctrlPr>
                      </m:sSubSupPr>
                      <m:e>
                        <m:d>
                          <m:dPr>
                            <m:begChr m:val="["/>
                            <m:endChr m:val="]"/>
                            <m:ctrlPr>
                              <a:rPr lang="zh-CN" altLang="zh-CN" b="1" i="1">
                                <a:effectLst/>
                                <a:latin typeface="Cambria Math" panose="02040503050406030204" pitchFamily="18" charset="0"/>
                              </a:rPr>
                            </m:ctrlPr>
                          </m:dPr>
                          <m:e>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𝒕</m:t>
                                </m:r>
                              </m:den>
                            </m:f>
                            <m:r>
                              <a:rPr lang="en-US" altLang="zh-CN" b="1" i="1">
                                <a:effectLst/>
                                <a:latin typeface="Cambria Math" panose="02040503050406030204" pitchFamily="18" charset="0"/>
                              </a:rPr>
                              <m:t>+</m:t>
                            </m:r>
                            <m:r>
                              <a:rPr lang="en-US" altLang="zh-CN" b="1" i="1">
                                <a:effectLst/>
                                <a:latin typeface="Cambria Math" panose="02040503050406030204" pitchFamily="18" charset="0"/>
                              </a:rPr>
                              <m:t>𝒂</m:t>
                            </m:r>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num>
                              <m:den>
                                <m:r>
                                  <a:rPr lang="en-US" altLang="zh-CN" b="1" i="1">
                                    <a:effectLst/>
                                    <a:latin typeface="Cambria Math" panose="02040503050406030204" pitchFamily="18" charset="0"/>
                                  </a:rPr>
                                  <m:t>𝝏</m:t>
                                </m:r>
                                <m:r>
                                  <a:rPr lang="en-US" altLang="zh-CN" b="1" i="1">
                                    <a:effectLst/>
                                    <a:latin typeface="Cambria Math" panose="02040503050406030204" pitchFamily="18" charset="0"/>
                                  </a:rPr>
                                  <m:t>𝒙</m:t>
                                </m:r>
                              </m:den>
                            </m:f>
                          </m:e>
                        </m:d>
                      </m:e>
                      <m:sub>
                        <m:r>
                          <a:rPr lang="en-US" altLang="zh-CN" b="1" i="1">
                            <a:effectLst/>
                            <a:latin typeface="Cambria Math" panose="02040503050406030204" pitchFamily="18" charset="0"/>
                          </a:rPr>
                          <m:t>𝒋</m:t>
                        </m:r>
                      </m:sub>
                      <m:sup>
                        <m:r>
                          <a:rPr lang="en-US" altLang="zh-CN" b="1" i="1">
                            <a:effectLst/>
                            <a:latin typeface="Cambria Math" panose="02040503050406030204" pitchFamily="18" charset="0"/>
                          </a:rPr>
                          <m:t>𝒏</m:t>
                        </m:r>
                      </m:sup>
                    </m:sSubSup>
                    <m:r>
                      <a:rPr lang="en-US" altLang="zh-CN" b="1" i="1">
                        <a:effectLst/>
                        <a:latin typeface="Cambria Math" panose="02040503050406030204" pitchFamily="18" charset="0"/>
                      </a:rPr>
                      <m:t>=</m:t>
                    </m:r>
                    <m:r>
                      <a:rPr lang="en-US" altLang="zh-CN" b="1" i="1">
                        <a:effectLst/>
                        <a:latin typeface="Cambria Math" panose="02040503050406030204" pitchFamily="18" charset="0"/>
                      </a:rPr>
                      <m:t>𝟎</m:t>
                    </m:r>
                  </m:oMath>
                </a14:m>
                <a:r>
                  <a:rPr lang="zh-CN" altLang="zh-CN" b="1" dirty="0">
                    <a:effectLst/>
                  </a:rPr>
                  <a:t>，故偏微分方程可以近似由下面的代数方程替代：</a:t>
                </a:r>
              </a:p>
              <a:p>
                <a14:m>
                  <m:oMath xmlns:m="http://schemas.openxmlformats.org/officeDocument/2006/math">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e>
                        </m:d>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sub>
                            </m:sSub>
                          </m:e>
                        </m:d>
                      </m:num>
                      <m:den>
                        <m:r>
                          <a:rPr lang="en-US" altLang="zh-CN" b="1" i="1">
                            <a:effectLst/>
                            <a:latin typeface="Cambria Math" panose="02040503050406030204" pitchFamily="18" charset="0"/>
                          </a:rPr>
                          <m:t>𝝉</m:t>
                        </m:r>
                      </m:den>
                    </m:f>
                    <m:r>
                      <a:rPr lang="en-US" altLang="zh-CN" b="1" i="1">
                        <a:effectLst/>
                        <a:latin typeface="Cambria Math" panose="02040503050406030204" pitchFamily="18" charset="0"/>
                      </a:rPr>
                      <m:t>+</m:t>
                    </m:r>
                    <m:r>
                      <a:rPr lang="en-US" altLang="zh-CN" b="1" i="1">
                        <a:effectLst/>
                        <a:latin typeface="Cambria Math" panose="02040503050406030204" pitchFamily="18" charset="0"/>
                      </a:rPr>
                      <m:t>𝒂</m:t>
                    </m:r>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sub>
                            </m:sSub>
                          </m:e>
                        </m:d>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sub>
                            </m:sSub>
                          </m:e>
                        </m:d>
                      </m:num>
                      <m:den>
                        <m:r>
                          <a:rPr lang="en-US" altLang="zh-CN" b="1" i="1">
                            <a:effectLst/>
                            <a:latin typeface="Cambria Math" panose="02040503050406030204" pitchFamily="18" charset="0"/>
                          </a:rPr>
                          <m:t>𝒉</m:t>
                        </m:r>
                      </m:den>
                    </m:f>
                    <m:r>
                      <a:rPr lang="en-US" altLang="zh-CN" b="1" i="1">
                        <a:effectLst/>
                        <a:latin typeface="Cambria Math" panose="02040503050406030204" pitchFamily="18" charset="0"/>
                      </a:rPr>
                      <m:t>=</m:t>
                    </m:r>
                    <m:r>
                      <a:rPr lang="en-US" altLang="zh-CN" b="1" i="1">
                        <a:effectLst/>
                        <a:latin typeface="Cambria Math" panose="02040503050406030204" pitchFamily="18" charset="0"/>
                      </a:rPr>
                      <m:t>𝟎</m:t>
                    </m:r>
                  </m:oMath>
                </a14:m>
                <a:endParaRPr lang="zh-CN" altLang="zh-CN" b="1" dirty="0">
                  <a:effectLst/>
                </a:endParaRPr>
              </a:p>
              <a:p>
                <a:r>
                  <a:rPr lang="zh-CN" altLang="zh-CN" b="1" dirty="0">
                    <a:effectLst/>
                  </a:rPr>
                  <a:t>则，可以得到如下求解式：</a:t>
                </a:r>
              </a:p>
              <a:p>
                <a14:m>
                  <m:oMath xmlns:m="http://schemas.openxmlformats.org/officeDocument/2006/math">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e>
                    </m:d>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sub>
                        </m:sSub>
                      </m:e>
                    </m:d>
                    <m:r>
                      <a:rPr lang="en-US" altLang="zh-CN" b="1" i="1">
                        <a:effectLst/>
                        <a:latin typeface="Cambria Math" panose="02040503050406030204" pitchFamily="18" charset="0"/>
                      </a:rPr>
                      <m:t>−</m:t>
                    </m:r>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𝒂</m:t>
                        </m:r>
                        <m:r>
                          <a:rPr lang="en-US" altLang="zh-CN" b="1" i="1">
                            <a:effectLst/>
                            <a:latin typeface="Cambria Math" panose="02040503050406030204" pitchFamily="18" charset="0"/>
                          </a:rPr>
                          <m:t>𝝉</m:t>
                        </m:r>
                      </m:num>
                      <m:den>
                        <m:r>
                          <a:rPr lang="en-US" altLang="zh-CN" b="1" i="1">
                            <a:effectLst/>
                            <a:latin typeface="Cambria Math" panose="02040503050406030204" pitchFamily="18" charset="0"/>
                          </a:rPr>
                          <m:t>𝒉</m:t>
                        </m:r>
                      </m:den>
                    </m:f>
                    <m:d>
                      <m:dPr>
                        <m:begChr m:val="["/>
                        <m:endChr m:val="]"/>
                        <m:ctrlPr>
                          <a:rPr lang="zh-CN" altLang="zh-CN" b="1" i="1">
                            <a:effectLst/>
                            <a:latin typeface="Cambria Math" panose="02040503050406030204" pitchFamily="18" charset="0"/>
                          </a:rPr>
                        </m:ctrlPr>
                      </m:dPr>
                      <m:e>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r>
                                  <a:rPr lang="en-US" altLang="zh-CN" b="1" i="1">
                                    <a:effectLst/>
                                    <a:latin typeface="Cambria Math" panose="02040503050406030204" pitchFamily="18" charset="0"/>
                                  </a:rPr>
                                  <m:t>+</m:t>
                                </m:r>
                                <m:r>
                                  <a:rPr lang="en-US" altLang="zh-CN" b="1" i="1">
                                    <a:effectLst/>
                                    <a:latin typeface="Cambria Math" panose="02040503050406030204" pitchFamily="18" charset="0"/>
                                  </a:rPr>
                                  <m:t>𝟏</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sub>
                            </m:sSub>
                          </m:e>
                        </m:d>
                        <m:r>
                          <a:rPr lang="en-US" altLang="zh-CN" b="1" i="1">
                            <a:effectLst/>
                            <a:latin typeface="Cambria Math" panose="02040503050406030204" pitchFamily="18" charset="0"/>
                          </a:rPr>
                          <m:t>−</m:t>
                        </m:r>
                        <m:r>
                          <a:rPr lang="en-US" altLang="zh-CN" b="1" i="1">
                            <a:effectLst/>
                            <a:latin typeface="Cambria Math" panose="02040503050406030204" pitchFamily="18" charset="0"/>
                          </a:rPr>
                          <m:t>𝒖</m:t>
                        </m:r>
                        <m:d>
                          <m:dPr>
                            <m:ctrlPr>
                              <a:rPr lang="zh-CN" altLang="zh-CN" b="1" i="1">
                                <a:effectLst/>
                                <a:latin typeface="Cambria Math" panose="02040503050406030204" pitchFamily="18" charset="0"/>
                              </a:rPr>
                            </m:ctrlPr>
                          </m:dPr>
                          <m:e>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𝒙</m:t>
                                </m:r>
                              </m:e>
                              <m:sub>
                                <m:r>
                                  <a:rPr lang="en-US" altLang="zh-CN" b="1" i="1">
                                    <a:effectLst/>
                                    <a:latin typeface="Cambria Math" panose="02040503050406030204" pitchFamily="18" charset="0"/>
                                  </a:rPr>
                                  <m:t>𝒋</m:t>
                                </m:r>
                              </m:sub>
                            </m:sSub>
                            <m:r>
                              <a:rPr lang="en-US" altLang="zh-CN" b="1" i="1">
                                <a:effectLst/>
                                <a:latin typeface="Cambria Math" panose="02040503050406030204" pitchFamily="18" charset="0"/>
                              </a:rPr>
                              <m:t>,</m:t>
                            </m:r>
                            <m:sSub>
                              <m:sSubPr>
                                <m:ctrlPr>
                                  <a:rPr lang="zh-CN" altLang="zh-CN" b="1" i="1">
                                    <a:effectLst/>
                                    <a:latin typeface="Cambria Math" panose="02040503050406030204" pitchFamily="18" charset="0"/>
                                  </a:rPr>
                                </m:ctrlPr>
                              </m:sSubPr>
                              <m:e>
                                <m:r>
                                  <a:rPr lang="en-US" altLang="zh-CN" b="1" i="1">
                                    <a:effectLst/>
                                    <a:latin typeface="Cambria Math" panose="02040503050406030204" pitchFamily="18" charset="0"/>
                                  </a:rPr>
                                  <m:t>𝒕</m:t>
                                </m:r>
                              </m:e>
                              <m:sub>
                                <m:r>
                                  <a:rPr lang="en-US" altLang="zh-CN" b="1" i="1">
                                    <a:effectLst/>
                                    <a:latin typeface="Cambria Math" panose="02040503050406030204" pitchFamily="18" charset="0"/>
                                  </a:rPr>
                                  <m:t>𝒏</m:t>
                                </m:r>
                              </m:sub>
                            </m:sSub>
                          </m:e>
                        </m:d>
                      </m:e>
                    </m:d>
                  </m:oMath>
                </a14:m>
                <a:endParaRPr lang="zh-CN" altLang="zh-CN" b="1" dirty="0">
                  <a:effectLst/>
                </a:endParaRPr>
              </a:p>
              <a:p>
                <a:r>
                  <a:rPr lang="zh-CN" altLang="zh-CN" b="1" dirty="0">
                    <a:effectLst/>
                  </a:rPr>
                  <a:t>其中，可以定义</a:t>
                </a:r>
                <a14:m>
                  <m:oMath xmlns:m="http://schemas.openxmlformats.org/officeDocument/2006/math">
                    <m:r>
                      <a:rPr lang="en-US" altLang="zh-CN" b="1" i="1">
                        <a:effectLst/>
                        <a:latin typeface="Cambria Math" panose="02040503050406030204" pitchFamily="18" charset="0"/>
                      </a:rPr>
                      <m:t>𝛌</m:t>
                    </m:r>
                    <m:r>
                      <a:rPr lang="en-US" altLang="zh-CN" b="1">
                        <a:effectLst/>
                        <a:latin typeface="Cambria Math" panose="02040503050406030204" pitchFamily="18" charset="0"/>
                      </a:rPr>
                      <m:t>=</m:t>
                    </m:r>
                    <m:f>
                      <m:fPr>
                        <m:ctrlPr>
                          <a:rPr lang="zh-CN" altLang="zh-CN" b="1" i="1">
                            <a:effectLst/>
                            <a:latin typeface="Cambria Math" panose="02040503050406030204" pitchFamily="18" charset="0"/>
                          </a:rPr>
                        </m:ctrlPr>
                      </m:fPr>
                      <m:num>
                        <m:r>
                          <a:rPr lang="en-US" altLang="zh-CN" b="1" i="1">
                            <a:effectLst/>
                            <a:latin typeface="Cambria Math" panose="02040503050406030204" pitchFamily="18" charset="0"/>
                          </a:rPr>
                          <m:t>𝝉</m:t>
                        </m:r>
                      </m:num>
                      <m:den>
                        <m:r>
                          <a:rPr lang="en-US" altLang="zh-CN" b="1" i="1">
                            <a:effectLst/>
                            <a:latin typeface="Cambria Math" panose="02040503050406030204" pitchFamily="18" charset="0"/>
                          </a:rPr>
                          <m:t>𝒉</m:t>
                        </m:r>
                      </m:den>
                    </m:f>
                  </m:oMath>
                </a14:m>
                <a:r>
                  <a:rPr lang="zh-CN" altLang="zh-CN" b="1" dirty="0">
                    <a:effectLst/>
                  </a:rPr>
                  <a:t>，称为网格比</a:t>
                </a:r>
                <a:r>
                  <a:rPr lang="zh-CN" altLang="zh-CN" b="1" dirty="0" smtClean="0">
                    <a:effectLst/>
                  </a:rPr>
                  <a:t>。</a:t>
                </a:r>
                <a:endParaRPr lang="zh-CN" altLang="en-US" b="1"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96" t="-2971" r="-23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39</a:t>
            </a:fld>
            <a:endParaRPr lang="zh-CN" altLang="en-US"/>
          </a:p>
        </p:txBody>
      </p:sp>
    </p:spTree>
    <p:extLst>
      <p:ext uri="{BB962C8B-B14F-4D97-AF65-F5344CB8AC3E}">
        <p14:creationId xmlns:p14="http://schemas.microsoft.com/office/powerpoint/2010/main" val="4285492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复习与回顾</a:t>
            </a:r>
            <a:endParaRPr lang="zh-CN" altLang="en-US"/>
          </a:p>
        </p:txBody>
      </p:sp>
      <p:sp>
        <p:nvSpPr>
          <p:cNvPr id="3" name="内容占位符 2"/>
          <p:cNvSpPr>
            <a:spLocks noGrp="1"/>
          </p:cNvSpPr>
          <p:nvPr>
            <p:ph idx="1"/>
          </p:nvPr>
        </p:nvSpPr>
        <p:spPr/>
        <p:txBody>
          <a:bodyPr/>
          <a:lstStyle/>
          <a:p>
            <a:r>
              <a:rPr lang="zh-CN" altLang="en-US" smtClean="0"/>
              <a:t>热力学的基本概念：温度与温标，热力学温标与绝对零度</a:t>
            </a:r>
            <a:endParaRPr lang="en-US" altLang="zh-CN" smtClean="0"/>
          </a:p>
          <a:p>
            <a:r>
              <a:rPr lang="zh-CN" altLang="en-US" smtClean="0"/>
              <a:t>热力学基本定律</a:t>
            </a:r>
            <a:endParaRPr lang="en-US" altLang="zh-CN" smtClean="0"/>
          </a:p>
          <a:p>
            <a:pPr lvl="1"/>
            <a:r>
              <a:rPr lang="zh-CN" altLang="en-US" smtClean="0"/>
              <a:t>热力学第</a:t>
            </a:r>
            <a:r>
              <a:rPr lang="en-US" altLang="zh-CN" smtClean="0"/>
              <a:t>0</a:t>
            </a:r>
            <a:r>
              <a:rPr lang="zh-CN" altLang="en-US" smtClean="0"/>
              <a:t>定律</a:t>
            </a:r>
            <a:endParaRPr lang="en-US" altLang="zh-CN" smtClean="0"/>
          </a:p>
          <a:p>
            <a:pPr lvl="1"/>
            <a:r>
              <a:rPr lang="zh-CN" altLang="en-US" smtClean="0"/>
              <a:t>热力学第</a:t>
            </a:r>
            <a:r>
              <a:rPr lang="en-US" altLang="zh-CN" smtClean="0"/>
              <a:t>1</a:t>
            </a:r>
            <a:r>
              <a:rPr lang="zh-CN" altLang="en-US" smtClean="0"/>
              <a:t>定律</a:t>
            </a:r>
            <a:endParaRPr lang="en-US" altLang="zh-CN" smtClean="0"/>
          </a:p>
          <a:p>
            <a:pPr lvl="1"/>
            <a:r>
              <a:rPr lang="zh-CN" altLang="en-US" smtClean="0"/>
              <a:t>热力学第</a:t>
            </a:r>
            <a:r>
              <a:rPr lang="en-US" altLang="zh-CN" smtClean="0"/>
              <a:t>2</a:t>
            </a:r>
            <a:r>
              <a:rPr lang="zh-CN" altLang="en-US" smtClean="0"/>
              <a:t>定律</a:t>
            </a:r>
            <a:endParaRPr lang="en-US" altLang="zh-CN" smtClean="0"/>
          </a:p>
          <a:p>
            <a:pPr lvl="1"/>
            <a:r>
              <a:rPr lang="zh-CN" altLang="en-US" smtClean="0"/>
              <a:t>热力学第</a:t>
            </a:r>
            <a:r>
              <a:rPr lang="en-US" altLang="zh-CN" smtClean="0"/>
              <a:t>3</a:t>
            </a:r>
            <a:r>
              <a:rPr lang="zh-CN" altLang="en-US" smtClean="0"/>
              <a:t>定律</a:t>
            </a:r>
            <a:endParaRPr lang="en-US" altLang="zh-CN"/>
          </a:p>
          <a:p>
            <a:r>
              <a:rPr lang="zh-CN" altLang="en-US" smtClean="0"/>
              <a:t>传热的基本物理机制</a:t>
            </a:r>
            <a:endParaRPr lang="en-US" altLang="zh-CN" smtClean="0"/>
          </a:p>
          <a:p>
            <a:pPr lvl="1"/>
            <a:r>
              <a:rPr lang="zh-CN" altLang="en-US" smtClean="0"/>
              <a:t>传导</a:t>
            </a:r>
            <a:endParaRPr lang="en-US" altLang="zh-CN" smtClean="0"/>
          </a:p>
          <a:p>
            <a:pPr lvl="1"/>
            <a:r>
              <a:rPr lang="zh-CN" altLang="en-US" smtClean="0"/>
              <a:t>对流</a:t>
            </a:r>
            <a:endParaRPr lang="en-US" altLang="zh-CN" smtClean="0"/>
          </a:p>
          <a:p>
            <a:pPr lvl="1"/>
            <a:r>
              <a:rPr lang="zh-CN" altLang="en-US"/>
              <a:t>辐射</a:t>
            </a:r>
            <a:endParaRPr lang="en-US" altLang="zh-CN" smtClean="0"/>
          </a:p>
        </p:txBody>
      </p:sp>
      <p:sp>
        <p:nvSpPr>
          <p:cNvPr id="4" name="灯片编号占位符 3"/>
          <p:cNvSpPr>
            <a:spLocks noGrp="1"/>
          </p:cNvSpPr>
          <p:nvPr>
            <p:ph type="sldNum" sz="quarter" idx="12"/>
          </p:nvPr>
        </p:nvSpPr>
        <p:spPr/>
        <p:txBody>
          <a:bodyPr/>
          <a:lstStyle/>
          <a:p>
            <a:fld id="{ACCFE6EA-02AB-4AAF-A8F0-0ED45E438EB1}" type="slidenum">
              <a:rPr lang="zh-CN" altLang="en-US" smtClean="0"/>
              <a:t>4</a:t>
            </a:fld>
            <a:endParaRPr lang="zh-CN" altLang="en-US"/>
          </a:p>
        </p:txBody>
      </p:sp>
    </p:spTree>
    <p:extLst>
      <p:ext uri="{BB962C8B-B14F-4D97-AF65-F5344CB8AC3E}">
        <p14:creationId xmlns:p14="http://schemas.microsoft.com/office/powerpoint/2010/main" val="12895107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196" y="-26236"/>
            <a:ext cx="10515600" cy="1325563"/>
          </a:xfrm>
        </p:spPr>
        <p:txBody>
          <a:bodyPr>
            <a:normAutofit/>
          </a:bodyPr>
          <a:lstStyle/>
          <a:p>
            <a:r>
              <a:rPr lang="zh-CN" altLang="en-US" dirty="0"/>
              <a:t>显式格式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768428"/>
                <a:ext cx="10515600" cy="3943367"/>
              </a:xfrm>
            </p:spPr>
            <p:txBody>
              <a:bodyPr>
                <a:normAutofit fontScale="85000" lnSpcReduction="20000"/>
              </a:bodyPr>
              <a:lstStyle/>
              <a:p>
                <a:r>
                  <a:rPr lang="zh-CN" altLang="zh-CN" dirty="0">
                    <a:effectLst/>
                  </a:rPr>
                  <a:t>值得注意的是，该求解式中，（</a:t>
                </a:r>
                <a:r>
                  <a:rPr lang="en-US" altLang="zh-CN" dirty="0">
                    <a:effectLst/>
                  </a:rPr>
                  <a:t>n+1</a:t>
                </a:r>
                <a:r>
                  <a:rPr lang="zh-CN" altLang="zh-CN" dirty="0">
                    <a:effectLst/>
                  </a:rPr>
                  <a:t>）时间层的值均在方程左侧，即</a:t>
                </a:r>
                <a14:m>
                  <m:oMath xmlns:m="http://schemas.openxmlformats.org/officeDocument/2006/math">
                    <m:r>
                      <a:rPr lang="en-US" altLang="zh-CN" i="1">
                        <a:effectLst/>
                        <a:latin typeface="Cambria Math" panose="02040503050406030204" pitchFamily="18" charset="0"/>
                      </a:rPr>
                      <m:t>𝑢</m:t>
                    </m:r>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𝑡</m:t>
                            </m:r>
                          </m:e>
                          <m:sub>
                            <m:r>
                              <a:rPr lang="en-US" altLang="zh-CN" i="1">
                                <a:effectLst/>
                                <a:latin typeface="Cambria Math" panose="02040503050406030204" pitchFamily="18" charset="0"/>
                              </a:rPr>
                              <m:t>𝑛</m:t>
                            </m:r>
                            <m:r>
                              <a:rPr lang="en-US" altLang="zh-CN" i="1">
                                <a:effectLst/>
                                <a:latin typeface="Cambria Math" panose="02040503050406030204" pitchFamily="18" charset="0"/>
                              </a:rPr>
                              <m:t>+1</m:t>
                            </m:r>
                          </m:sub>
                        </m:sSub>
                      </m:e>
                    </m:d>
                  </m:oMath>
                </a14:m>
                <a:r>
                  <a:rPr lang="zh-CN" altLang="zh-CN" dirty="0">
                    <a:effectLst/>
                  </a:rPr>
                  <a:t>中的</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𝑡</m:t>
                        </m:r>
                      </m:e>
                      <m:sub>
                        <m:r>
                          <a:rPr lang="en-US" altLang="zh-CN" i="1">
                            <a:effectLst/>
                            <a:latin typeface="Cambria Math" panose="02040503050406030204" pitchFamily="18" charset="0"/>
                          </a:rPr>
                          <m:t>𝑛</m:t>
                        </m:r>
                        <m:r>
                          <a:rPr lang="en-US" altLang="zh-CN" i="1">
                            <a:effectLst/>
                            <a:latin typeface="Cambria Math" panose="02040503050406030204" pitchFamily="18" charset="0"/>
                          </a:rPr>
                          <m:t>+1</m:t>
                        </m:r>
                      </m:sub>
                    </m:sSub>
                  </m:oMath>
                </a14:m>
                <a:r>
                  <a:rPr lang="zh-CN" altLang="zh-CN" dirty="0">
                    <a:effectLst/>
                  </a:rPr>
                  <a:t>，包含上一个时间层（</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𝑡</m:t>
                        </m:r>
                      </m:e>
                      <m:sub>
                        <m:r>
                          <a:rPr lang="en-US" altLang="zh-CN" i="1">
                            <a:effectLst/>
                            <a:latin typeface="Cambria Math" panose="02040503050406030204" pitchFamily="18" charset="0"/>
                          </a:rPr>
                          <m:t>𝑛</m:t>
                        </m:r>
                      </m:sub>
                    </m:sSub>
                  </m:oMath>
                </a14:m>
                <a:r>
                  <a:rPr lang="zh-CN" altLang="zh-CN" dirty="0">
                    <a:effectLst/>
                  </a:rPr>
                  <a:t>）的变量全部在方程右侧，这就意味着采用这种方式求解，从第</a:t>
                </a:r>
                <a:r>
                  <a:rPr lang="en-US" altLang="zh-CN" dirty="0">
                    <a:effectLst/>
                  </a:rPr>
                  <a:t>n</a:t>
                </a:r>
                <a:r>
                  <a:rPr lang="zh-CN" altLang="zh-CN" dirty="0">
                    <a:effectLst/>
                  </a:rPr>
                  <a:t>个时间层推进到第</a:t>
                </a:r>
                <a:r>
                  <a:rPr lang="en-US" altLang="zh-CN" dirty="0">
                    <a:effectLst/>
                  </a:rPr>
                  <a:t>n+1</a:t>
                </a:r>
                <a:r>
                  <a:rPr lang="zh-CN" altLang="zh-CN" dirty="0">
                    <a:effectLst/>
                  </a:rPr>
                  <a:t>个时间层时，只需要使用到第</a:t>
                </a:r>
                <a:r>
                  <a:rPr lang="en-US" altLang="zh-CN" dirty="0">
                    <a:effectLst/>
                  </a:rPr>
                  <a:t>n</a:t>
                </a:r>
                <a:r>
                  <a:rPr lang="zh-CN" altLang="zh-CN" dirty="0">
                    <a:effectLst/>
                  </a:rPr>
                  <a:t>个时间层的数据即可，换言之，可以从第</a:t>
                </a:r>
                <a:r>
                  <a:rPr lang="en-US" altLang="zh-CN" dirty="0">
                    <a:effectLst/>
                  </a:rPr>
                  <a:t>n</a:t>
                </a:r>
                <a:r>
                  <a:rPr lang="zh-CN" altLang="zh-CN" dirty="0">
                    <a:effectLst/>
                  </a:rPr>
                  <a:t>个时间层直接推导到第</a:t>
                </a:r>
                <a:r>
                  <a:rPr lang="en-US" altLang="zh-CN" dirty="0">
                    <a:effectLst/>
                  </a:rPr>
                  <a:t>n+1</a:t>
                </a:r>
                <a:r>
                  <a:rPr lang="zh-CN" altLang="zh-CN" dirty="0">
                    <a:effectLst/>
                  </a:rPr>
                  <a:t>个时间层的所有数据，故称之为显示格式。</a:t>
                </a:r>
              </a:p>
              <a:p>
                <a:r>
                  <a:rPr lang="zh-CN" altLang="zh-CN" dirty="0">
                    <a:effectLst/>
                  </a:rPr>
                  <a:t>上述采用了时间层的前差格式，还可采用中心差格式，同理可以得到相类似的近似计算方程，如下：</a:t>
                </a:r>
              </a:p>
              <a:p>
                <a14:m>
                  <m:oMath xmlns:m="http://schemas.openxmlformats.org/officeDocument/2006/math">
                    <m:r>
                      <a:rPr lang="en-US" altLang="zh-CN" i="1">
                        <a:effectLst/>
                        <a:latin typeface="Cambria Math" panose="02040503050406030204" pitchFamily="18" charset="0"/>
                      </a:rPr>
                      <m:t>𝑢</m:t>
                    </m:r>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𝑡</m:t>
                            </m:r>
                          </m:e>
                          <m:sub>
                            <m:r>
                              <a:rPr lang="en-US" altLang="zh-CN" i="1">
                                <a:effectLst/>
                                <a:latin typeface="Cambria Math" panose="02040503050406030204" pitchFamily="18" charset="0"/>
                              </a:rPr>
                              <m:t>𝑛</m:t>
                            </m:r>
                            <m:r>
                              <a:rPr lang="en-US" altLang="zh-CN" i="1">
                                <a:effectLst/>
                                <a:latin typeface="Cambria Math" panose="02040503050406030204" pitchFamily="18" charset="0"/>
                              </a:rPr>
                              <m:t>+1</m:t>
                            </m:r>
                          </m:sub>
                        </m:sSub>
                      </m:e>
                    </m:d>
                    <m:r>
                      <a:rPr lang="en-US" altLang="zh-CN" i="1">
                        <a:effectLst/>
                        <a:latin typeface="Cambria Math" panose="02040503050406030204" pitchFamily="18" charset="0"/>
                      </a:rPr>
                      <m:t>=</m:t>
                    </m:r>
                    <m:r>
                      <a:rPr lang="en-US" altLang="zh-CN" i="1">
                        <a:effectLst/>
                        <a:latin typeface="Cambria Math" panose="02040503050406030204" pitchFamily="18" charset="0"/>
                      </a:rPr>
                      <m:t>𝑢</m:t>
                    </m:r>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𝑡</m:t>
                            </m:r>
                          </m:e>
                          <m:sub>
                            <m:r>
                              <a:rPr lang="en-US" altLang="zh-CN" i="1">
                                <a:effectLst/>
                                <a:latin typeface="Cambria Math" panose="02040503050406030204" pitchFamily="18" charset="0"/>
                              </a:rPr>
                              <m:t>𝑛</m:t>
                            </m:r>
                          </m:sub>
                        </m:sSub>
                      </m:e>
                    </m:d>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𝑎</m:t>
                        </m:r>
                        <m:r>
                          <a:rPr lang="en-US" altLang="zh-CN" i="1">
                            <a:effectLst/>
                            <a:latin typeface="Cambria Math" panose="02040503050406030204" pitchFamily="18" charset="0"/>
                          </a:rPr>
                          <m:t>𝜏</m:t>
                        </m:r>
                      </m:num>
                      <m:den>
                        <m:r>
                          <a:rPr lang="en-US" altLang="zh-CN" i="1">
                            <a:effectLst/>
                            <a:latin typeface="Cambria Math" panose="02040503050406030204" pitchFamily="18" charset="0"/>
                          </a:rPr>
                          <m:t>2</m:t>
                        </m:r>
                        <m:r>
                          <a:rPr lang="en-US" altLang="zh-CN" i="1">
                            <a:effectLst/>
                            <a:latin typeface="Cambria Math" panose="02040503050406030204" pitchFamily="18" charset="0"/>
                          </a:rPr>
                          <m:t>h</m:t>
                        </m:r>
                      </m:den>
                    </m:f>
                    <m:d>
                      <m:dPr>
                        <m:begChr m:val="["/>
                        <m:endChr m:val="]"/>
                        <m:ctrlPr>
                          <a:rPr lang="zh-CN" altLang="zh-CN" i="1">
                            <a:effectLst/>
                            <a:latin typeface="Cambria Math" panose="02040503050406030204" pitchFamily="18" charset="0"/>
                          </a:rPr>
                        </m:ctrlPr>
                      </m:dPr>
                      <m:e>
                        <m:r>
                          <a:rPr lang="en-US" altLang="zh-CN" i="1">
                            <a:effectLst/>
                            <a:latin typeface="Cambria Math" panose="02040503050406030204" pitchFamily="18" charset="0"/>
                          </a:rPr>
                          <m:t>𝑢</m:t>
                        </m:r>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𝑡</m:t>
                                </m:r>
                              </m:e>
                              <m:sub>
                                <m:r>
                                  <a:rPr lang="en-US" altLang="zh-CN" i="1">
                                    <a:effectLst/>
                                    <a:latin typeface="Cambria Math" panose="02040503050406030204" pitchFamily="18" charset="0"/>
                                  </a:rPr>
                                  <m:t>𝑛</m:t>
                                </m:r>
                              </m:sub>
                            </m:sSub>
                          </m:e>
                        </m:d>
                        <m:r>
                          <a:rPr lang="en-US" altLang="zh-CN" i="1">
                            <a:effectLst/>
                            <a:latin typeface="Cambria Math" panose="02040503050406030204" pitchFamily="18" charset="0"/>
                          </a:rPr>
                          <m:t>−</m:t>
                        </m:r>
                        <m:r>
                          <a:rPr lang="en-US" altLang="zh-CN" i="1">
                            <a:effectLst/>
                            <a:latin typeface="Cambria Math" panose="02040503050406030204" pitchFamily="18" charset="0"/>
                          </a:rPr>
                          <m:t>𝑢</m:t>
                        </m:r>
                        <m:d>
                          <m:dPr>
                            <m:ctrlPr>
                              <a:rPr lang="zh-CN" altLang="zh-CN" i="1">
                                <a:effectLst/>
                                <a:latin typeface="Cambria Math" panose="02040503050406030204" pitchFamily="18" charset="0"/>
                              </a:rPr>
                            </m:ctrlPr>
                          </m:dPr>
                          <m:e>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𝑥</m:t>
                                </m:r>
                              </m:e>
                              <m:sub>
                                <m:r>
                                  <a:rPr lang="en-US" altLang="zh-CN" i="1">
                                    <a:effectLst/>
                                    <a:latin typeface="Cambria Math" panose="02040503050406030204" pitchFamily="18" charset="0"/>
                                  </a:rPr>
                                  <m:t>𝑗</m:t>
                                </m:r>
                                <m:r>
                                  <a:rPr lang="en-US" altLang="zh-CN" i="1">
                                    <a:effectLst/>
                                    <a:latin typeface="Cambria Math" panose="02040503050406030204" pitchFamily="18" charset="0"/>
                                  </a:rPr>
                                  <m:t>−1</m:t>
                                </m:r>
                              </m:sub>
                            </m:sSub>
                            <m:r>
                              <a:rPr lang="en-US" altLang="zh-CN" i="1">
                                <a:effectLst/>
                                <a:latin typeface="Cambria Math" panose="02040503050406030204" pitchFamily="18" charset="0"/>
                              </a:rPr>
                              <m:t>,</m:t>
                            </m:r>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𝑡</m:t>
                                </m:r>
                              </m:e>
                              <m:sub>
                                <m:r>
                                  <a:rPr lang="en-US" altLang="zh-CN" i="1">
                                    <a:effectLst/>
                                    <a:latin typeface="Cambria Math" panose="02040503050406030204" pitchFamily="18" charset="0"/>
                                  </a:rPr>
                                  <m:t>𝑛</m:t>
                                </m:r>
                              </m:sub>
                            </m:sSub>
                          </m:e>
                        </m:d>
                      </m:e>
                    </m:d>
                  </m:oMath>
                </a14:m>
                <a:endParaRPr lang="zh-CN" altLang="zh-CN" dirty="0">
                  <a:effectLst/>
                </a:endParaRPr>
              </a:p>
              <a:p>
                <a:r>
                  <a:rPr lang="zh-CN" altLang="zh-CN" dirty="0">
                    <a:effectLst/>
                  </a:rPr>
                  <a:t>此类公式涉及到了两个时间层次，故称为两层格式，或者说两层显示格式。</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200" y="768428"/>
                <a:ext cx="10515600" cy="3943367"/>
              </a:xfrm>
              <a:blipFill rotWithShape="0">
                <a:blip r:embed="rId2"/>
                <a:stretch>
                  <a:fillRect l="-986" t="-4946" r="-406" b="-2628"/>
                </a:stretch>
              </a:blipFill>
            </p:spPr>
            <p:txBody>
              <a:bodyPr/>
              <a:lstStyle/>
              <a:p>
                <a:r>
                  <a:rPr lang="zh-CN" altLang="en-US">
                    <a:noFill/>
                  </a:rPr>
                  <a:t> </a:t>
                </a:r>
              </a:p>
            </p:txBody>
          </p:sp>
        </mc:Fallback>
      </mc:AlternateContent>
      <p:sp>
        <p:nvSpPr>
          <p:cNvPr id="32" name="灯片编号占位符 31"/>
          <p:cNvSpPr>
            <a:spLocks noGrp="1"/>
          </p:cNvSpPr>
          <p:nvPr>
            <p:ph type="sldNum" sz="quarter" idx="12"/>
          </p:nvPr>
        </p:nvSpPr>
        <p:spPr/>
        <p:txBody>
          <a:bodyPr/>
          <a:lstStyle/>
          <a:p>
            <a:fld id="{ACCFE6EA-02AB-4AAF-A8F0-0ED45E438EB1}" type="slidenum">
              <a:rPr lang="zh-CN" altLang="en-US" smtClean="0"/>
              <a:t>40</a:t>
            </a:fld>
            <a:endParaRPr lang="zh-CN" altLang="en-US"/>
          </a:p>
        </p:txBody>
      </p:sp>
      <p:sp>
        <p:nvSpPr>
          <p:cNvPr id="4" name="文本框 3"/>
          <p:cNvSpPr txBox="1"/>
          <p:nvPr/>
        </p:nvSpPr>
        <p:spPr>
          <a:xfrm>
            <a:off x="624096" y="4790177"/>
            <a:ext cx="1107996" cy="369332"/>
          </a:xfrm>
          <a:prstGeom prst="rect">
            <a:avLst/>
          </a:prstGeom>
          <a:noFill/>
        </p:spPr>
        <p:txBody>
          <a:bodyPr wrap="non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时间轴：</a:t>
            </a:r>
            <a:endParaRPr lang="zh-CN" altLang="en-US" dirty="0">
              <a:solidFill>
                <a:srgbClr val="FF0000"/>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1037649" y="5453910"/>
            <a:ext cx="1000976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37649" y="5366361"/>
            <a:ext cx="0" cy="87549"/>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094723" y="5407378"/>
            <a:ext cx="0" cy="9630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356073" y="5413861"/>
            <a:ext cx="0" cy="9630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581771" y="5404130"/>
            <a:ext cx="0" cy="9630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19911" y="5413858"/>
            <a:ext cx="0" cy="9630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981261" y="5420341"/>
            <a:ext cx="0" cy="9630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206959" y="5410610"/>
            <a:ext cx="0" cy="9630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390482" y="5417093"/>
            <a:ext cx="0" cy="9630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616180" y="5407362"/>
            <a:ext cx="0" cy="9630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81196" y="5541459"/>
            <a:ext cx="312906" cy="369332"/>
          </a:xfrm>
          <a:prstGeom prst="rect">
            <a:avLst/>
          </a:prstGeom>
          <a:noFill/>
        </p:spPr>
        <p:txBody>
          <a:bodyPr wrap="none" rtlCol="0">
            <a:spAutoFit/>
          </a:bodyPr>
          <a:lstStyle/>
          <a:p>
            <a:r>
              <a:rPr lang="en-US" altLang="zh-CN" dirty="0" smtClean="0">
                <a:solidFill>
                  <a:srgbClr val="FF0000"/>
                </a:solidFill>
              </a:rPr>
              <a:t>0</a:t>
            </a:r>
            <a:endParaRPr lang="zh-CN" altLang="en-US" dirty="0">
              <a:solidFill>
                <a:srgbClr val="FF0000"/>
              </a:solidFill>
            </a:endParaRPr>
          </a:p>
        </p:txBody>
      </p:sp>
      <p:sp>
        <p:nvSpPr>
          <p:cNvPr id="16" name="文本框 15"/>
          <p:cNvSpPr txBox="1"/>
          <p:nvPr/>
        </p:nvSpPr>
        <p:spPr>
          <a:xfrm>
            <a:off x="1938270" y="5550214"/>
            <a:ext cx="312906" cy="369332"/>
          </a:xfrm>
          <a:prstGeom prst="rect">
            <a:avLst/>
          </a:prstGeom>
          <a:noFill/>
        </p:spPr>
        <p:txBody>
          <a:bodyPr wrap="none" rtlCol="0">
            <a:spAutoFit/>
          </a:bodyPr>
          <a:lstStyle/>
          <a:p>
            <a:r>
              <a:rPr lang="en-US" altLang="zh-CN" dirty="0" smtClean="0">
                <a:solidFill>
                  <a:srgbClr val="FF0000"/>
                </a:solidFill>
              </a:rPr>
              <a:t>1</a:t>
            </a:r>
            <a:endParaRPr lang="zh-CN" altLang="en-US" dirty="0">
              <a:solidFill>
                <a:srgbClr val="FF0000"/>
              </a:solidFill>
            </a:endParaRPr>
          </a:p>
        </p:txBody>
      </p:sp>
      <p:sp>
        <p:nvSpPr>
          <p:cNvPr id="17" name="文本框 16"/>
          <p:cNvSpPr txBox="1"/>
          <p:nvPr/>
        </p:nvSpPr>
        <p:spPr>
          <a:xfrm>
            <a:off x="3199620" y="5580211"/>
            <a:ext cx="312906" cy="369332"/>
          </a:xfrm>
          <a:prstGeom prst="rect">
            <a:avLst/>
          </a:prstGeom>
          <a:noFill/>
        </p:spPr>
        <p:txBody>
          <a:bodyPr wrap="none" rtlCol="0">
            <a:spAutoFit/>
          </a:bodyPr>
          <a:lstStyle/>
          <a:p>
            <a:r>
              <a:rPr lang="en-US" altLang="zh-CN" dirty="0" smtClean="0">
                <a:solidFill>
                  <a:srgbClr val="FF0000"/>
                </a:solidFill>
              </a:rPr>
              <a:t>2</a:t>
            </a:r>
            <a:endParaRPr lang="zh-CN" altLang="en-US" dirty="0">
              <a:solidFill>
                <a:srgbClr val="FF0000"/>
              </a:solidFill>
            </a:endParaRPr>
          </a:p>
        </p:txBody>
      </p:sp>
      <p:sp>
        <p:nvSpPr>
          <p:cNvPr id="18" name="文本框 17"/>
          <p:cNvSpPr txBox="1"/>
          <p:nvPr/>
        </p:nvSpPr>
        <p:spPr>
          <a:xfrm>
            <a:off x="4425318" y="5587983"/>
            <a:ext cx="312906" cy="369332"/>
          </a:xfrm>
          <a:prstGeom prst="rect">
            <a:avLst/>
          </a:prstGeom>
          <a:noFill/>
        </p:spPr>
        <p:txBody>
          <a:bodyPr wrap="none" rtlCol="0">
            <a:spAutoFit/>
          </a:bodyPr>
          <a:lstStyle/>
          <a:p>
            <a:r>
              <a:rPr lang="en-US" altLang="zh-CN" dirty="0" smtClean="0">
                <a:solidFill>
                  <a:srgbClr val="FF0000"/>
                </a:solidFill>
              </a:rPr>
              <a:t>3</a:t>
            </a:r>
            <a:endParaRPr lang="zh-CN" altLang="en-US" dirty="0">
              <a:solidFill>
                <a:srgbClr val="FF0000"/>
              </a:solidFill>
            </a:endParaRPr>
          </a:p>
        </p:txBody>
      </p:sp>
      <p:sp>
        <p:nvSpPr>
          <p:cNvPr id="19" name="文本框 18"/>
          <p:cNvSpPr txBox="1"/>
          <p:nvPr/>
        </p:nvSpPr>
        <p:spPr>
          <a:xfrm>
            <a:off x="5563458" y="5580211"/>
            <a:ext cx="312906" cy="369332"/>
          </a:xfrm>
          <a:prstGeom prst="rect">
            <a:avLst/>
          </a:prstGeom>
          <a:noFill/>
        </p:spPr>
        <p:txBody>
          <a:bodyPr wrap="none" rtlCol="0">
            <a:spAutoFit/>
          </a:bodyPr>
          <a:lstStyle/>
          <a:p>
            <a:r>
              <a:rPr lang="en-US" altLang="zh-CN" dirty="0" smtClean="0">
                <a:solidFill>
                  <a:srgbClr val="FF0000"/>
                </a:solidFill>
              </a:rPr>
              <a:t>4</a:t>
            </a:r>
            <a:endParaRPr lang="zh-CN" altLang="en-US" dirty="0">
              <a:solidFill>
                <a:srgbClr val="FF0000"/>
              </a:solidFill>
            </a:endParaRPr>
          </a:p>
        </p:txBody>
      </p:sp>
      <p:sp>
        <p:nvSpPr>
          <p:cNvPr id="20" name="文本框 19"/>
          <p:cNvSpPr txBox="1"/>
          <p:nvPr/>
        </p:nvSpPr>
        <p:spPr>
          <a:xfrm>
            <a:off x="6824808" y="5579238"/>
            <a:ext cx="312906" cy="369332"/>
          </a:xfrm>
          <a:prstGeom prst="rect">
            <a:avLst/>
          </a:prstGeom>
          <a:noFill/>
        </p:spPr>
        <p:txBody>
          <a:bodyPr wrap="none" rtlCol="0">
            <a:spAutoFit/>
          </a:bodyPr>
          <a:lstStyle/>
          <a:p>
            <a:r>
              <a:rPr lang="en-US" altLang="zh-CN" dirty="0" smtClean="0">
                <a:solidFill>
                  <a:srgbClr val="FF0000"/>
                </a:solidFill>
              </a:rPr>
              <a:t>5</a:t>
            </a:r>
            <a:endParaRPr lang="zh-CN" altLang="en-US" dirty="0">
              <a:solidFill>
                <a:srgbClr val="FF0000"/>
              </a:solidFill>
            </a:endParaRPr>
          </a:p>
        </p:txBody>
      </p:sp>
      <p:sp>
        <p:nvSpPr>
          <p:cNvPr id="21" name="文本框 20"/>
          <p:cNvSpPr txBox="1"/>
          <p:nvPr/>
        </p:nvSpPr>
        <p:spPr>
          <a:xfrm>
            <a:off x="8050506" y="5553446"/>
            <a:ext cx="312906" cy="369332"/>
          </a:xfrm>
          <a:prstGeom prst="rect">
            <a:avLst/>
          </a:prstGeom>
          <a:noFill/>
        </p:spPr>
        <p:txBody>
          <a:bodyPr wrap="none" rtlCol="0">
            <a:spAutoFit/>
          </a:bodyPr>
          <a:lstStyle/>
          <a:p>
            <a:r>
              <a:rPr lang="en-US" altLang="zh-CN" dirty="0" smtClean="0">
                <a:solidFill>
                  <a:srgbClr val="FF0000"/>
                </a:solidFill>
              </a:rPr>
              <a:t>6</a:t>
            </a:r>
            <a:endParaRPr lang="zh-CN" altLang="en-US" dirty="0">
              <a:solidFill>
                <a:srgbClr val="FF0000"/>
              </a:solidFill>
            </a:endParaRPr>
          </a:p>
        </p:txBody>
      </p:sp>
      <p:sp>
        <p:nvSpPr>
          <p:cNvPr id="22" name="文本框 21"/>
          <p:cNvSpPr txBox="1"/>
          <p:nvPr/>
        </p:nvSpPr>
        <p:spPr>
          <a:xfrm>
            <a:off x="9067316" y="5543722"/>
            <a:ext cx="502061" cy="369332"/>
          </a:xfrm>
          <a:prstGeom prst="rect">
            <a:avLst/>
          </a:prstGeom>
          <a:noFill/>
        </p:spPr>
        <p:txBody>
          <a:bodyPr wrap="none" rtlCol="0">
            <a:spAutoFit/>
          </a:bodyPr>
          <a:lstStyle/>
          <a:p>
            <a:r>
              <a:rPr lang="en-US" altLang="zh-CN" dirty="0">
                <a:solidFill>
                  <a:srgbClr val="FF0000"/>
                </a:solidFill>
              </a:rPr>
              <a:t>……</a:t>
            </a:r>
            <a:endParaRPr lang="zh-CN" altLang="en-US" dirty="0">
              <a:solidFill>
                <a:srgbClr val="FF0000"/>
              </a:solidFill>
            </a:endParaRPr>
          </a:p>
        </p:txBody>
      </p:sp>
      <p:sp>
        <p:nvSpPr>
          <p:cNvPr id="23" name="文本框 22"/>
          <p:cNvSpPr txBox="1"/>
          <p:nvPr/>
        </p:nvSpPr>
        <p:spPr>
          <a:xfrm>
            <a:off x="10459727" y="5587983"/>
            <a:ext cx="333746" cy="369332"/>
          </a:xfrm>
          <a:prstGeom prst="rect">
            <a:avLst/>
          </a:prstGeom>
          <a:noFill/>
        </p:spPr>
        <p:txBody>
          <a:bodyPr wrap="none" rtlCol="0">
            <a:spAutoFit/>
          </a:bodyPr>
          <a:lstStyle/>
          <a:p>
            <a:r>
              <a:rPr lang="en-US" altLang="zh-CN" dirty="0" smtClean="0">
                <a:solidFill>
                  <a:srgbClr val="FF0000"/>
                </a:solidFill>
              </a:rPr>
              <a:t>N</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24" name="矩形 23"/>
              <p:cNvSpPr/>
              <p:nvPr/>
            </p:nvSpPr>
            <p:spPr>
              <a:xfrm>
                <a:off x="1386425" y="4999733"/>
                <a:ext cx="3595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𝜏</m:t>
                      </m:r>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1386425" y="4999733"/>
                <a:ext cx="359522"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5056995" y="5042661"/>
                <a:ext cx="3595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rPr>
                        <m:t>𝜏</m:t>
                      </m:r>
                    </m:oMath>
                  </m:oMathPara>
                </a14:m>
                <a:endParaRPr lang="zh-CN" altLang="en-US" dirty="0">
                  <a:solidFill>
                    <a:srgbClr val="FF0000"/>
                  </a:solidFill>
                </a:endParaRPr>
              </a:p>
            </p:txBody>
          </p:sp>
        </mc:Choice>
        <mc:Fallback>
          <p:sp>
            <p:nvSpPr>
              <p:cNvPr id="25" name="矩形 24"/>
              <p:cNvSpPr>
                <a:spLocks noRot="1" noChangeAspect="1" noMove="1" noResize="1" noEditPoints="1" noAdjustHandles="1" noChangeArrowheads="1" noChangeShapeType="1" noTextEdit="1"/>
              </p:cNvSpPr>
              <p:nvPr/>
            </p:nvSpPr>
            <p:spPr>
              <a:xfrm>
                <a:off x="5056995" y="5042661"/>
                <a:ext cx="359522" cy="369332"/>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26" name="直接连接符 25"/>
          <p:cNvCxnSpPr/>
          <p:nvPr/>
        </p:nvCxnSpPr>
        <p:spPr>
          <a:xfrm>
            <a:off x="1037649" y="5838152"/>
            <a:ext cx="0" cy="476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83651" y="6314807"/>
            <a:ext cx="1107996" cy="369332"/>
          </a:xfrm>
          <a:prstGeom prst="rect">
            <a:avLst/>
          </a:prstGeom>
          <a:noFill/>
        </p:spPr>
        <p:txBody>
          <a:bodyPr wrap="none" rtlCol="0">
            <a:spAutoFit/>
          </a:bodyPr>
          <a:lstStyle/>
          <a:p>
            <a:r>
              <a:rPr lang="zh-CN" altLang="en-US" dirty="0" smtClean="0"/>
              <a:t>初始时刻</a:t>
            </a:r>
            <a:endParaRPr lang="zh-CN" altLang="en-US" dirty="0"/>
          </a:p>
        </p:txBody>
      </p:sp>
      <p:sp>
        <p:nvSpPr>
          <p:cNvPr id="28" name="文本框 27"/>
          <p:cNvSpPr txBox="1"/>
          <p:nvPr/>
        </p:nvSpPr>
        <p:spPr>
          <a:xfrm>
            <a:off x="4026266" y="6314807"/>
            <a:ext cx="1236236" cy="369332"/>
          </a:xfrm>
          <a:prstGeom prst="rect">
            <a:avLst/>
          </a:prstGeom>
          <a:noFill/>
        </p:spPr>
        <p:txBody>
          <a:bodyPr wrap="none" rtlCol="0">
            <a:spAutoFit/>
          </a:bodyPr>
          <a:lstStyle/>
          <a:p>
            <a:r>
              <a:rPr lang="zh-CN" altLang="en-US" dirty="0" smtClean="0"/>
              <a:t>第</a:t>
            </a:r>
            <a:r>
              <a:rPr lang="en-US" altLang="zh-CN" dirty="0" smtClean="0"/>
              <a:t>3</a:t>
            </a:r>
            <a:r>
              <a:rPr lang="zh-CN" altLang="en-US" dirty="0" smtClean="0"/>
              <a:t>时间层</a:t>
            </a:r>
            <a:endParaRPr lang="zh-CN" altLang="en-US" dirty="0"/>
          </a:p>
        </p:txBody>
      </p:sp>
      <p:cxnSp>
        <p:nvCxnSpPr>
          <p:cNvPr id="29" name="直接连接符 28"/>
          <p:cNvCxnSpPr/>
          <p:nvPr/>
        </p:nvCxnSpPr>
        <p:spPr>
          <a:xfrm>
            <a:off x="4581771" y="5919546"/>
            <a:ext cx="0" cy="476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262502" y="6314807"/>
            <a:ext cx="1236236" cy="369332"/>
          </a:xfrm>
          <a:prstGeom prst="rect">
            <a:avLst/>
          </a:prstGeom>
          <a:noFill/>
        </p:spPr>
        <p:txBody>
          <a:bodyPr wrap="none" rtlCol="0">
            <a:spAutoFit/>
          </a:bodyPr>
          <a:lstStyle/>
          <a:p>
            <a:r>
              <a:rPr lang="zh-CN" altLang="en-US" dirty="0" smtClean="0"/>
              <a:t>第</a:t>
            </a:r>
            <a:r>
              <a:rPr lang="en-US" altLang="zh-CN" dirty="0" smtClean="0"/>
              <a:t>4</a:t>
            </a:r>
            <a:r>
              <a:rPr lang="zh-CN" altLang="en-US" dirty="0" smtClean="0"/>
              <a:t>时间层</a:t>
            </a:r>
            <a:endParaRPr lang="zh-CN" altLang="en-US" dirty="0"/>
          </a:p>
        </p:txBody>
      </p:sp>
      <p:cxnSp>
        <p:nvCxnSpPr>
          <p:cNvPr id="31" name="直接连接符 30"/>
          <p:cNvCxnSpPr/>
          <p:nvPr/>
        </p:nvCxnSpPr>
        <p:spPr>
          <a:xfrm>
            <a:off x="5719911" y="5910791"/>
            <a:ext cx="0" cy="476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275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880" y="0"/>
            <a:ext cx="10515600" cy="826453"/>
          </a:xfrm>
        </p:spPr>
        <p:txBody>
          <a:bodyPr>
            <a:normAutofit/>
          </a:bodyPr>
          <a:lstStyle/>
          <a:p>
            <a:r>
              <a:rPr lang="zh-CN" altLang="en-US" dirty="0" smtClean="0"/>
              <a:t>隐式格式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0" y="701040"/>
                <a:ext cx="12448308" cy="5171123"/>
              </a:xfrm>
            </p:spPr>
            <p:txBody>
              <a:bodyPr>
                <a:noAutofit/>
              </a:bodyPr>
              <a:lstStyle/>
              <a:p>
                <a:r>
                  <a:rPr lang="zh-CN" altLang="zh-CN" sz="2400" b="1" dirty="0">
                    <a:effectLst/>
                  </a:rPr>
                  <a:t>显示格式，其特点在于下一个时间层的数据可以全部由上一层时间的数据直接计算得到，此类做法简单明了，物理含义比较明确，但缺点也比较明显，当时间步进值和空间步进值取的不恰当时，方程的求解会振荡溢出，即此类方法一般条件稳定</a:t>
                </a:r>
                <a:r>
                  <a:rPr lang="zh-CN" altLang="zh-CN" sz="2400" b="1" dirty="0" smtClean="0">
                    <a:effectLst/>
                  </a:rPr>
                  <a:t>。</a:t>
                </a:r>
                <a:endParaRPr lang="en-US" altLang="zh-CN" sz="2400" b="1" dirty="0" smtClean="0">
                  <a:effectLst/>
                </a:endParaRPr>
              </a:p>
              <a:p>
                <a:r>
                  <a:rPr lang="zh-CN" altLang="zh-CN" sz="2400" b="1" dirty="0">
                    <a:effectLst/>
                  </a:rPr>
                  <a:t>现在考虑另外一种情况，引入扩散方程，如下：</a:t>
                </a:r>
              </a:p>
              <a:p>
                <a14:m>
                  <m:oMath xmlns:m="http://schemas.openxmlformats.org/officeDocument/2006/math">
                    <m:d>
                      <m:dPr>
                        <m:begChr m:val="{"/>
                        <m:endChr m:val=""/>
                        <m:ctrlPr>
                          <a:rPr lang="zh-CN" altLang="zh-CN" sz="2400" b="1" i="1">
                            <a:effectLst/>
                            <a:latin typeface="Cambria Math" panose="02040503050406030204" pitchFamily="18" charset="0"/>
                          </a:rPr>
                        </m:ctrlPr>
                      </m:dPr>
                      <m:e>
                        <m:eqArr>
                          <m:eqArrPr>
                            <m:ctrlPr>
                              <a:rPr lang="zh-CN" altLang="zh-CN" sz="2400" b="1" i="1">
                                <a:effectLst/>
                                <a:latin typeface="Cambria Math" panose="02040503050406030204" pitchFamily="18" charset="0"/>
                              </a:rPr>
                            </m:ctrlPr>
                          </m:eqArrPr>
                          <m:e>
                            <m:f>
                              <m:fPr>
                                <m:ctrlPr>
                                  <a:rPr lang="zh-CN" altLang="zh-CN" sz="2400" b="1" i="1">
                                    <a:effectLst/>
                                    <a:latin typeface="Cambria Math" panose="02040503050406030204" pitchFamily="18" charset="0"/>
                                  </a:rPr>
                                </m:ctrlPr>
                              </m:fPr>
                              <m:num>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𝒖</m:t>
                                </m:r>
                              </m:num>
                              <m:den>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𝒕</m:t>
                                </m:r>
                              </m:den>
                            </m:f>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𝒂</m:t>
                            </m:r>
                            <m:f>
                              <m:fPr>
                                <m:ctrlPr>
                                  <a:rPr lang="zh-CN" altLang="zh-CN" sz="2400" b="1" i="1">
                                    <a:effectLst/>
                                    <a:latin typeface="Cambria Math" panose="02040503050406030204" pitchFamily="18" charset="0"/>
                                  </a:rPr>
                                </m:ctrlPr>
                              </m:fPr>
                              <m:num>
                                <m:sSup>
                                  <m:sSupPr>
                                    <m:ctrlPr>
                                      <a:rPr lang="zh-CN" altLang="zh-CN" sz="2400" b="1" i="1">
                                        <a:effectLst/>
                                        <a:latin typeface="Cambria Math" panose="02040503050406030204" pitchFamily="18" charset="0"/>
                                      </a:rPr>
                                    </m:ctrlPr>
                                  </m:sSupPr>
                                  <m:e>
                                    <m:r>
                                      <a:rPr lang="en-US" altLang="zh-CN" sz="2400" b="1" i="1">
                                        <a:effectLst/>
                                        <a:latin typeface="Cambria Math" panose="02040503050406030204" pitchFamily="18" charset="0"/>
                                      </a:rPr>
                                      <m:t>𝝏</m:t>
                                    </m:r>
                                  </m:e>
                                  <m:sup>
                                    <m:r>
                                      <a:rPr lang="en-US" altLang="zh-CN" sz="2400" b="1" i="1">
                                        <a:effectLst/>
                                        <a:latin typeface="Cambria Math" panose="02040503050406030204" pitchFamily="18" charset="0"/>
                                      </a:rPr>
                                      <m:t>𝟐</m:t>
                                    </m:r>
                                  </m:sup>
                                </m:sSup>
                                <m:r>
                                  <a:rPr lang="en-US" altLang="zh-CN" sz="2400" b="1" i="1">
                                    <a:effectLst/>
                                    <a:latin typeface="Cambria Math" panose="02040503050406030204" pitchFamily="18" charset="0"/>
                                  </a:rPr>
                                  <m:t>𝒖</m:t>
                                </m:r>
                              </m:num>
                              <m:den>
                                <m:r>
                                  <a:rPr lang="en-US" altLang="zh-CN" sz="2400" b="1" i="1">
                                    <a:effectLst/>
                                    <a:latin typeface="Cambria Math" panose="02040503050406030204" pitchFamily="18" charset="0"/>
                                  </a:rPr>
                                  <m:t>𝝏</m:t>
                                </m:r>
                                <m:sSup>
                                  <m:sSupPr>
                                    <m:ctrlPr>
                                      <a:rPr lang="zh-CN" altLang="zh-CN" sz="2400" b="1" i="1">
                                        <a:effectLst/>
                                        <a:latin typeface="Cambria Math" panose="02040503050406030204" pitchFamily="18" charset="0"/>
                                      </a:rPr>
                                    </m:ctrlPr>
                                  </m:sSupPr>
                                  <m:e>
                                    <m:r>
                                      <a:rPr lang="en-US" altLang="zh-CN" sz="2400" b="1" i="1">
                                        <a:effectLst/>
                                        <a:latin typeface="Cambria Math" panose="02040503050406030204" pitchFamily="18" charset="0"/>
                                      </a:rPr>
                                      <m:t>𝒙</m:t>
                                    </m:r>
                                  </m:e>
                                  <m:sup>
                                    <m:r>
                                      <a:rPr lang="en-US" altLang="zh-CN" sz="2400" b="1" i="1">
                                        <a:effectLst/>
                                        <a:latin typeface="Cambria Math" panose="02040503050406030204" pitchFamily="18" charset="0"/>
                                      </a:rPr>
                                      <m:t>𝟐</m:t>
                                    </m:r>
                                  </m:sup>
                                </m:sSup>
                              </m:den>
                            </m:f>
                            <m:r>
                              <a:rPr lang="en-US" altLang="zh-CN" sz="2400" b="1" i="1">
                                <a:effectLst/>
                                <a:latin typeface="Cambria Math" panose="02040503050406030204" pitchFamily="18" charset="0"/>
                              </a:rPr>
                              <m:t>,  </m:t>
                            </m:r>
                            <m:r>
                              <a:rPr lang="en-US" altLang="zh-CN" sz="2400" b="1" i="1">
                                <a:effectLst/>
                                <a:latin typeface="Cambria Math" panose="02040503050406030204" pitchFamily="18" charset="0"/>
                              </a:rPr>
                              <m:t>𝒙</m:t>
                            </m:r>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ℝ</m:t>
                            </m:r>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𝒕</m:t>
                            </m:r>
                            <m:r>
                              <a:rPr lang="en-US" altLang="zh-CN" sz="2400" b="1" i="1">
                                <a:effectLst/>
                                <a:latin typeface="Cambria Math" panose="02040503050406030204" pitchFamily="18" charset="0"/>
                              </a:rPr>
                              <m:t>&gt;</m:t>
                            </m:r>
                            <m:r>
                              <a:rPr lang="en-US" altLang="zh-CN" sz="2400" b="1" i="1">
                                <a:effectLst/>
                                <a:latin typeface="Cambria Math" panose="02040503050406030204" pitchFamily="18" charset="0"/>
                              </a:rPr>
                              <m:t>𝟎</m:t>
                            </m:r>
                          </m:e>
                          <m:e>
                            <m:r>
                              <a:rPr lang="en-US" altLang="zh-CN" sz="2400" b="1" i="1">
                                <a:effectLst/>
                                <a:latin typeface="Cambria Math" panose="02040503050406030204" pitchFamily="18" charset="0"/>
                              </a:rPr>
                              <m:t>𝒖</m:t>
                            </m:r>
                            <m:d>
                              <m:dPr>
                                <m:ctrlPr>
                                  <a:rPr lang="zh-CN" altLang="zh-CN" sz="2400" b="1" i="1">
                                    <a:effectLst/>
                                    <a:latin typeface="Cambria Math" panose="02040503050406030204" pitchFamily="18" charset="0"/>
                                  </a:rPr>
                                </m:ctrlPr>
                              </m:dPr>
                              <m:e>
                                <m:r>
                                  <a:rPr lang="en-US" altLang="zh-CN" sz="2400" b="1" i="1">
                                    <a:effectLst/>
                                    <a:latin typeface="Cambria Math" panose="02040503050406030204" pitchFamily="18" charset="0"/>
                                  </a:rPr>
                                  <m:t>𝒙</m:t>
                                </m:r>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𝟎</m:t>
                                </m:r>
                              </m:e>
                            </m:d>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𝒈</m:t>
                            </m:r>
                            <m:d>
                              <m:dPr>
                                <m:ctrlPr>
                                  <a:rPr lang="zh-CN" altLang="zh-CN" sz="2400" b="1" i="1">
                                    <a:effectLst/>
                                    <a:latin typeface="Cambria Math" panose="02040503050406030204" pitchFamily="18" charset="0"/>
                                  </a:rPr>
                                </m:ctrlPr>
                              </m:dPr>
                              <m:e>
                                <m:r>
                                  <a:rPr lang="en-US" altLang="zh-CN" sz="2400" b="1" i="1">
                                    <a:effectLst/>
                                    <a:latin typeface="Cambria Math" panose="02040503050406030204" pitchFamily="18" charset="0"/>
                                  </a:rPr>
                                  <m:t>𝒙</m:t>
                                </m:r>
                              </m:e>
                            </m:d>
                            <m:r>
                              <a:rPr lang="en-US" altLang="zh-CN" sz="2400" b="1" i="1">
                                <a:effectLst/>
                                <a:latin typeface="Cambria Math" panose="02040503050406030204" pitchFamily="18" charset="0"/>
                              </a:rPr>
                              <m:t>,  </m:t>
                            </m:r>
                            <m:r>
                              <a:rPr lang="en-US" altLang="zh-CN" sz="2400" b="1" i="1">
                                <a:effectLst/>
                                <a:latin typeface="Cambria Math" panose="02040503050406030204" pitchFamily="18" charset="0"/>
                              </a:rPr>
                              <m:t>𝒙</m:t>
                            </m:r>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ℝ</m:t>
                            </m:r>
                          </m:e>
                        </m:eqArr>
                      </m:e>
                    </m:d>
                  </m:oMath>
                </a14:m>
                <a:endParaRPr lang="zh-CN" altLang="zh-CN" sz="2400" b="1" dirty="0">
                  <a:effectLst/>
                </a:endParaRPr>
              </a:p>
              <a:p>
                <a:r>
                  <a:rPr lang="zh-CN" altLang="zh-CN" sz="2400" b="1" dirty="0">
                    <a:effectLst/>
                  </a:rPr>
                  <a:t>对于时间域引入后差格式，即</a:t>
                </a:r>
                <a14:m>
                  <m:oMath xmlns:m="http://schemas.openxmlformats.org/officeDocument/2006/math">
                    <m:f>
                      <m:fPr>
                        <m:ctrlPr>
                          <a:rPr lang="zh-CN" altLang="zh-CN" sz="2400" b="1" i="1">
                            <a:effectLst/>
                            <a:latin typeface="Cambria Math" panose="02040503050406030204" pitchFamily="18" charset="0"/>
                          </a:rPr>
                        </m:ctrlPr>
                      </m:fPr>
                      <m:num>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𝒖</m:t>
                        </m:r>
                      </m:num>
                      <m:den>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𝒕</m:t>
                        </m:r>
                      </m:den>
                    </m:f>
                    <m:r>
                      <a:rPr lang="en-US" altLang="zh-CN" sz="2400" b="1" i="1">
                        <a:effectLst/>
                        <a:latin typeface="Cambria Math" panose="02040503050406030204" pitchFamily="18" charset="0"/>
                      </a:rPr>
                      <m:t>=</m:t>
                    </m:r>
                    <m:f>
                      <m:fPr>
                        <m:ctrlPr>
                          <a:rPr lang="zh-CN" altLang="zh-CN" sz="2400" b="1" i="1">
                            <a:effectLst/>
                            <a:latin typeface="Cambria Math" panose="02040503050406030204" pitchFamily="18" charset="0"/>
                          </a:rPr>
                        </m:ctrlPr>
                      </m:fPr>
                      <m:num>
                        <m:r>
                          <a:rPr lang="en-US" altLang="zh-CN" sz="2400" b="1" i="1">
                            <a:effectLst/>
                            <a:latin typeface="Cambria Math" panose="02040503050406030204" pitchFamily="18" charset="0"/>
                          </a:rPr>
                          <m:t>𝒖</m:t>
                        </m:r>
                        <m:d>
                          <m:dPr>
                            <m:ctrlPr>
                              <a:rPr lang="zh-CN" altLang="zh-CN" sz="2400" b="1" i="1">
                                <a:effectLst/>
                                <a:latin typeface="Cambria Math" panose="02040503050406030204" pitchFamily="18" charset="0"/>
                              </a:rPr>
                            </m:ctrlPr>
                          </m:dPr>
                          <m:e>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𝒙</m:t>
                                </m:r>
                              </m:e>
                              <m:sub>
                                <m:r>
                                  <a:rPr lang="en-US" altLang="zh-CN" sz="2400" b="1" i="1">
                                    <a:effectLst/>
                                    <a:latin typeface="Cambria Math" panose="02040503050406030204" pitchFamily="18" charset="0"/>
                                  </a:rPr>
                                  <m:t>𝒋</m:t>
                                </m:r>
                              </m:sub>
                            </m:sSub>
                            <m:r>
                              <a:rPr lang="en-US" altLang="zh-CN" sz="2400" b="1" i="1">
                                <a:effectLst/>
                                <a:latin typeface="Cambria Math" panose="02040503050406030204" pitchFamily="18" charset="0"/>
                              </a:rPr>
                              <m:t>,</m:t>
                            </m:r>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𝒕</m:t>
                                </m:r>
                              </m:e>
                              <m:sub>
                                <m:r>
                                  <a:rPr lang="en-US" altLang="zh-CN" sz="2400" b="1" i="1">
                                    <a:effectLst/>
                                    <a:latin typeface="Cambria Math" panose="02040503050406030204" pitchFamily="18" charset="0"/>
                                  </a:rPr>
                                  <m:t>𝒏</m:t>
                                </m:r>
                              </m:sub>
                            </m:sSub>
                          </m:e>
                        </m:d>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𝒖</m:t>
                        </m:r>
                        <m:d>
                          <m:dPr>
                            <m:ctrlPr>
                              <a:rPr lang="zh-CN" altLang="zh-CN" sz="2400" b="1" i="1">
                                <a:effectLst/>
                                <a:latin typeface="Cambria Math" panose="02040503050406030204" pitchFamily="18" charset="0"/>
                              </a:rPr>
                            </m:ctrlPr>
                          </m:dPr>
                          <m:e>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𝒙</m:t>
                                </m:r>
                              </m:e>
                              <m:sub>
                                <m:r>
                                  <a:rPr lang="en-US" altLang="zh-CN" sz="2400" b="1" i="1">
                                    <a:effectLst/>
                                    <a:latin typeface="Cambria Math" panose="02040503050406030204" pitchFamily="18" charset="0"/>
                                  </a:rPr>
                                  <m:t>𝒋</m:t>
                                </m:r>
                              </m:sub>
                            </m:sSub>
                            <m:r>
                              <a:rPr lang="en-US" altLang="zh-CN" sz="2400" b="1" i="1">
                                <a:effectLst/>
                                <a:latin typeface="Cambria Math" panose="02040503050406030204" pitchFamily="18" charset="0"/>
                              </a:rPr>
                              <m:t>,</m:t>
                            </m:r>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𝒕</m:t>
                                </m:r>
                              </m:e>
                              <m:sub>
                                <m:r>
                                  <a:rPr lang="en-US" altLang="zh-CN" sz="2400" b="1" i="1">
                                    <a:effectLst/>
                                    <a:latin typeface="Cambria Math" panose="02040503050406030204" pitchFamily="18" charset="0"/>
                                  </a:rPr>
                                  <m:t>𝒏</m:t>
                                </m:r>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𝟏</m:t>
                                </m:r>
                              </m:sub>
                            </m:sSub>
                          </m:e>
                        </m:d>
                      </m:num>
                      <m:den>
                        <m:r>
                          <a:rPr lang="en-US" altLang="zh-CN" sz="2400" b="1" i="1">
                            <a:effectLst/>
                            <a:latin typeface="Cambria Math" panose="02040503050406030204" pitchFamily="18" charset="0"/>
                          </a:rPr>
                          <m:t>𝝉</m:t>
                        </m:r>
                      </m:den>
                    </m:f>
                    <m:r>
                      <a:rPr lang="en-US" altLang="zh-CN" sz="2400" b="1" i="1">
                        <a:effectLst/>
                        <a:latin typeface="Cambria Math" panose="02040503050406030204" pitchFamily="18" charset="0"/>
                      </a:rPr>
                      <m:t>+</m:t>
                    </m:r>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𝑹</m:t>
                        </m:r>
                      </m:e>
                      <m:sub>
                        <m:r>
                          <a:rPr lang="en-US" altLang="zh-CN" sz="2400" b="1" i="1">
                            <a:effectLst/>
                            <a:latin typeface="Cambria Math" panose="02040503050406030204" pitchFamily="18" charset="0"/>
                          </a:rPr>
                          <m:t>𝒏</m:t>
                        </m:r>
                      </m:sub>
                    </m:sSub>
                  </m:oMath>
                </a14:m>
                <a:r>
                  <a:rPr lang="zh-CN" altLang="zh-CN" sz="2400" b="1" dirty="0">
                    <a:effectLst/>
                  </a:rPr>
                  <a:t>，对于空间域引入中心差分格式，即</a:t>
                </a:r>
                <a14:m>
                  <m:oMath xmlns:m="http://schemas.openxmlformats.org/officeDocument/2006/math">
                    <m:f>
                      <m:fPr>
                        <m:ctrlPr>
                          <a:rPr lang="zh-CN" altLang="zh-CN" sz="2400" b="1" i="1">
                            <a:effectLst/>
                            <a:latin typeface="Cambria Math" panose="02040503050406030204" pitchFamily="18" charset="0"/>
                          </a:rPr>
                        </m:ctrlPr>
                      </m:fPr>
                      <m:num>
                        <m:sSup>
                          <m:sSupPr>
                            <m:ctrlPr>
                              <a:rPr lang="zh-CN" altLang="zh-CN" sz="2400" b="1" i="1">
                                <a:effectLst/>
                                <a:latin typeface="Cambria Math" panose="02040503050406030204" pitchFamily="18" charset="0"/>
                              </a:rPr>
                            </m:ctrlPr>
                          </m:sSupPr>
                          <m:e>
                            <m:r>
                              <a:rPr lang="en-US" altLang="zh-CN" sz="2400" b="1" i="1">
                                <a:effectLst/>
                                <a:latin typeface="Cambria Math" panose="02040503050406030204" pitchFamily="18" charset="0"/>
                              </a:rPr>
                              <m:t>𝝏</m:t>
                            </m:r>
                          </m:e>
                          <m:sup>
                            <m:r>
                              <a:rPr lang="en-US" altLang="zh-CN" sz="2400" b="1" i="1">
                                <a:effectLst/>
                                <a:latin typeface="Cambria Math" panose="02040503050406030204" pitchFamily="18" charset="0"/>
                              </a:rPr>
                              <m:t>𝟐</m:t>
                            </m:r>
                          </m:sup>
                        </m:sSup>
                        <m:r>
                          <a:rPr lang="en-US" altLang="zh-CN" sz="2400" b="1" i="1">
                            <a:effectLst/>
                            <a:latin typeface="Cambria Math" panose="02040503050406030204" pitchFamily="18" charset="0"/>
                          </a:rPr>
                          <m:t>𝒖</m:t>
                        </m:r>
                      </m:num>
                      <m:den>
                        <m:r>
                          <a:rPr lang="en-US" altLang="zh-CN" sz="2400" b="1" i="1">
                            <a:effectLst/>
                            <a:latin typeface="Cambria Math" panose="02040503050406030204" pitchFamily="18" charset="0"/>
                          </a:rPr>
                          <m:t>𝝏</m:t>
                        </m:r>
                        <m:sSup>
                          <m:sSupPr>
                            <m:ctrlPr>
                              <a:rPr lang="zh-CN" altLang="zh-CN" sz="2400" b="1" i="1">
                                <a:effectLst/>
                                <a:latin typeface="Cambria Math" panose="02040503050406030204" pitchFamily="18" charset="0"/>
                              </a:rPr>
                            </m:ctrlPr>
                          </m:sSupPr>
                          <m:e>
                            <m:r>
                              <a:rPr lang="en-US" altLang="zh-CN" sz="2400" b="1" i="1">
                                <a:effectLst/>
                                <a:latin typeface="Cambria Math" panose="02040503050406030204" pitchFamily="18" charset="0"/>
                              </a:rPr>
                              <m:t>𝒙</m:t>
                            </m:r>
                          </m:e>
                          <m:sup>
                            <m:r>
                              <a:rPr lang="en-US" altLang="zh-CN" sz="2400" b="1" i="1">
                                <a:effectLst/>
                                <a:latin typeface="Cambria Math" panose="02040503050406030204" pitchFamily="18" charset="0"/>
                              </a:rPr>
                              <m:t>𝟐</m:t>
                            </m:r>
                          </m:sup>
                        </m:sSup>
                      </m:den>
                    </m:f>
                    <m:r>
                      <a:rPr lang="en-US" altLang="zh-CN" sz="2400" b="1" i="1">
                        <a:effectLst/>
                        <a:latin typeface="Cambria Math" panose="02040503050406030204" pitchFamily="18" charset="0"/>
                      </a:rPr>
                      <m:t>=</m:t>
                    </m:r>
                    <m:f>
                      <m:fPr>
                        <m:ctrlPr>
                          <a:rPr lang="zh-CN" altLang="zh-CN" sz="2400" b="1" i="1">
                            <a:effectLst/>
                            <a:latin typeface="Cambria Math" panose="02040503050406030204" pitchFamily="18" charset="0"/>
                          </a:rPr>
                        </m:ctrlPr>
                      </m:fPr>
                      <m:num>
                        <m:r>
                          <a:rPr lang="en-US" altLang="zh-CN" sz="2400" b="1" i="1">
                            <a:effectLst/>
                            <a:latin typeface="Cambria Math" panose="02040503050406030204" pitchFamily="18" charset="0"/>
                          </a:rPr>
                          <m:t>𝒖</m:t>
                        </m:r>
                        <m:d>
                          <m:dPr>
                            <m:ctrlPr>
                              <a:rPr lang="zh-CN" altLang="zh-CN" sz="2400" b="1" i="1">
                                <a:effectLst/>
                                <a:latin typeface="Cambria Math" panose="02040503050406030204" pitchFamily="18" charset="0"/>
                              </a:rPr>
                            </m:ctrlPr>
                          </m:dPr>
                          <m:e>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𝒙</m:t>
                                </m:r>
                              </m:e>
                              <m:sub>
                                <m:r>
                                  <a:rPr lang="en-US" altLang="zh-CN" sz="2400" b="1" i="1">
                                    <a:effectLst/>
                                    <a:latin typeface="Cambria Math" panose="02040503050406030204" pitchFamily="18" charset="0"/>
                                  </a:rPr>
                                  <m:t>𝒋</m:t>
                                </m:r>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𝟏</m:t>
                                </m:r>
                              </m:sub>
                            </m:sSub>
                            <m:r>
                              <a:rPr lang="en-US" altLang="zh-CN" sz="2400" b="1" i="1">
                                <a:effectLst/>
                                <a:latin typeface="Cambria Math" panose="02040503050406030204" pitchFamily="18" charset="0"/>
                              </a:rPr>
                              <m:t>,</m:t>
                            </m:r>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𝒕</m:t>
                                </m:r>
                              </m:e>
                              <m:sub>
                                <m:r>
                                  <a:rPr lang="en-US" altLang="zh-CN" sz="2400" b="1" i="1">
                                    <a:effectLst/>
                                    <a:latin typeface="Cambria Math" panose="02040503050406030204" pitchFamily="18" charset="0"/>
                                  </a:rPr>
                                  <m:t>𝒏</m:t>
                                </m:r>
                              </m:sub>
                            </m:sSub>
                          </m:e>
                        </m:d>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𝟐</m:t>
                        </m:r>
                        <m:r>
                          <a:rPr lang="en-US" altLang="zh-CN" sz="2400" b="1" i="1">
                            <a:effectLst/>
                            <a:latin typeface="Cambria Math" panose="02040503050406030204" pitchFamily="18" charset="0"/>
                          </a:rPr>
                          <m:t>𝒖</m:t>
                        </m:r>
                        <m:d>
                          <m:dPr>
                            <m:ctrlPr>
                              <a:rPr lang="zh-CN" altLang="zh-CN" sz="2400" b="1" i="1">
                                <a:effectLst/>
                                <a:latin typeface="Cambria Math" panose="02040503050406030204" pitchFamily="18" charset="0"/>
                              </a:rPr>
                            </m:ctrlPr>
                          </m:dPr>
                          <m:e>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𝒙</m:t>
                                </m:r>
                              </m:e>
                              <m:sub>
                                <m:r>
                                  <a:rPr lang="en-US" altLang="zh-CN" sz="2400" b="1" i="1">
                                    <a:effectLst/>
                                    <a:latin typeface="Cambria Math" panose="02040503050406030204" pitchFamily="18" charset="0"/>
                                  </a:rPr>
                                  <m:t>𝒋</m:t>
                                </m:r>
                              </m:sub>
                            </m:sSub>
                            <m:r>
                              <a:rPr lang="en-US" altLang="zh-CN" sz="2400" b="1" i="1">
                                <a:effectLst/>
                                <a:latin typeface="Cambria Math" panose="02040503050406030204" pitchFamily="18" charset="0"/>
                              </a:rPr>
                              <m:t>,</m:t>
                            </m:r>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𝒕</m:t>
                                </m:r>
                              </m:e>
                              <m:sub>
                                <m:r>
                                  <a:rPr lang="en-US" altLang="zh-CN" sz="2400" b="1" i="1">
                                    <a:effectLst/>
                                    <a:latin typeface="Cambria Math" panose="02040503050406030204" pitchFamily="18" charset="0"/>
                                  </a:rPr>
                                  <m:t>𝒏</m:t>
                                </m:r>
                              </m:sub>
                            </m:sSub>
                          </m:e>
                        </m:d>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𝒖</m:t>
                        </m:r>
                        <m:d>
                          <m:dPr>
                            <m:ctrlPr>
                              <a:rPr lang="zh-CN" altLang="zh-CN" sz="2400" b="1" i="1">
                                <a:effectLst/>
                                <a:latin typeface="Cambria Math" panose="02040503050406030204" pitchFamily="18" charset="0"/>
                              </a:rPr>
                            </m:ctrlPr>
                          </m:dPr>
                          <m:e>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𝒙</m:t>
                                </m:r>
                              </m:e>
                              <m:sub>
                                <m:r>
                                  <a:rPr lang="en-US" altLang="zh-CN" sz="2400" b="1" i="1">
                                    <a:effectLst/>
                                    <a:latin typeface="Cambria Math" panose="02040503050406030204" pitchFamily="18" charset="0"/>
                                  </a:rPr>
                                  <m:t>𝒋</m:t>
                                </m:r>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𝟏</m:t>
                                </m:r>
                              </m:sub>
                            </m:sSub>
                            <m:r>
                              <a:rPr lang="en-US" altLang="zh-CN" sz="2400" b="1" i="1">
                                <a:effectLst/>
                                <a:latin typeface="Cambria Math" panose="02040503050406030204" pitchFamily="18" charset="0"/>
                              </a:rPr>
                              <m:t>,</m:t>
                            </m:r>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𝒕</m:t>
                                </m:r>
                              </m:e>
                              <m:sub>
                                <m:r>
                                  <a:rPr lang="en-US" altLang="zh-CN" sz="2400" b="1" i="1">
                                    <a:effectLst/>
                                    <a:latin typeface="Cambria Math" panose="02040503050406030204" pitchFamily="18" charset="0"/>
                                  </a:rPr>
                                  <m:t>𝒏</m:t>
                                </m:r>
                              </m:sub>
                            </m:sSub>
                          </m:e>
                        </m:d>
                      </m:num>
                      <m:den>
                        <m:sSup>
                          <m:sSupPr>
                            <m:ctrlPr>
                              <a:rPr lang="zh-CN" altLang="zh-CN" sz="2400" b="1" i="1">
                                <a:effectLst/>
                                <a:latin typeface="Cambria Math" panose="02040503050406030204" pitchFamily="18" charset="0"/>
                              </a:rPr>
                            </m:ctrlPr>
                          </m:sSupPr>
                          <m:e>
                            <m:r>
                              <a:rPr lang="en-US" altLang="zh-CN" sz="2400" b="1" i="1">
                                <a:effectLst/>
                                <a:latin typeface="Cambria Math" panose="02040503050406030204" pitchFamily="18" charset="0"/>
                              </a:rPr>
                              <m:t>𝒉</m:t>
                            </m:r>
                          </m:e>
                          <m:sup>
                            <m:r>
                              <a:rPr lang="en-US" altLang="zh-CN" sz="2400" b="1" i="1">
                                <a:effectLst/>
                                <a:latin typeface="Cambria Math" panose="02040503050406030204" pitchFamily="18" charset="0"/>
                              </a:rPr>
                              <m:t>𝟐</m:t>
                            </m:r>
                          </m:sup>
                        </m:sSup>
                      </m:den>
                    </m:f>
                  </m:oMath>
                </a14:m>
                <a:r>
                  <a:rPr lang="zh-CN" altLang="zh-CN" sz="2400" b="1" dirty="0">
                    <a:effectLst/>
                  </a:rPr>
                  <a:t>，则扩散方程可以简化如下：</a:t>
                </a:r>
              </a:p>
              <a:p>
                <a14:m>
                  <m:oMath xmlns:m="http://schemas.openxmlformats.org/officeDocument/2006/math">
                    <m:f>
                      <m:fPr>
                        <m:ctrlPr>
                          <a:rPr lang="zh-CN" altLang="zh-CN" sz="2400" b="1" i="1">
                            <a:effectLst/>
                            <a:latin typeface="Cambria Math" panose="02040503050406030204" pitchFamily="18" charset="0"/>
                          </a:rPr>
                        </m:ctrlPr>
                      </m:fPr>
                      <m:num>
                        <m:r>
                          <a:rPr lang="en-US" altLang="zh-CN" sz="2400" b="1" i="1">
                            <a:effectLst/>
                            <a:latin typeface="Cambria Math" panose="02040503050406030204" pitchFamily="18" charset="0"/>
                          </a:rPr>
                          <m:t>𝒖</m:t>
                        </m:r>
                        <m:d>
                          <m:dPr>
                            <m:ctrlPr>
                              <a:rPr lang="zh-CN" altLang="zh-CN" sz="2400" b="1" i="1">
                                <a:effectLst/>
                                <a:latin typeface="Cambria Math" panose="02040503050406030204" pitchFamily="18" charset="0"/>
                              </a:rPr>
                            </m:ctrlPr>
                          </m:dPr>
                          <m:e>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𝒙</m:t>
                                </m:r>
                              </m:e>
                              <m:sub>
                                <m:r>
                                  <a:rPr lang="en-US" altLang="zh-CN" sz="2400" b="1" i="1">
                                    <a:effectLst/>
                                    <a:latin typeface="Cambria Math" panose="02040503050406030204" pitchFamily="18" charset="0"/>
                                  </a:rPr>
                                  <m:t>𝒋</m:t>
                                </m:r>
                              </m:sub>
                            </m:sSub>
                            <m:r>
                              <a:rPr lang="en-US" altLang="zh-CN" sz="2400" b="1" i="1">
                                <a:effectLst/>
                                <a:latin typeface="Cambria Math" panose="02040503050406030204" pitchFamily="18" charset="0"/>
                              </a:rPr>
                              <m:t>,</m:t>
                            </m:r>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𝒕</m:t>
                                </m:r>
                              </m:e>
                              <m:sub>
                                <m:r>
                                  <a:rPr lang="en-US" altLang="zh-CN" sz="2400" b="1" i="1">
                                    <a:effectLst/>
                                    <a:latin typeface="Cambria Math" panose="02040503050406030204" pitchFamily="18" charset="0"/>
                                  </a:rPr>
                                  <m:t>𝒏</m:t>
                                </m:r>
                              </m:sub>
                            </m:sSub>
                          </m:e>
                        </m:d>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𝒖</m:t>
                        </m:r>
                        <m:d>
                          <m:dPr>
                            <m:ctrlPr>
                              <a:rPr lang="zh-CN" altLang="zh-CN" sz="2400" b="1" i="1">
                                <a:effectLst/>
                                <a:latin typeface="Cambria Math" panose="02040503050406030204" pitchFamily="18" charset="0"/>
                              </a:rPr>
                            </m:ctrlPr>
                          </m:dPr>
                          <m:e>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𝒙</m:t>
                                </m:r>
                              </m:e>
                              <m:sub>
                                <m:r>
                                  <a:rPr lang="en-US" altLang="zh-CN" sz="2400" b="1" i="1">
                                    <a:effectLst/>
                                    <a:latin typeface="Cambria Math" panose="02040503050406030204" pitchFamily="18" charset="0"/>
                                  </a:rPr>
                                  <m:t>𝒋</m:t>
                                </m:r>
                              </m:sub>
                            </m:sSub>
                            <m:r>
                              <a:rPr lang="en-US" altLang="zh-CN" sz="2400" b="1" i="1">
                                <a:effectLst/>
                                <a:latin typeface="Cambria Math" panose="02040503050406030204" pitchFamily="18" charset="0"/>
                              </a:rPr>
                              <m:t>,</m:t>
                            </m:r>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𝒕</m:t>
                                </m:r>
                              </m:e>
                              <m:sub>
                                <m:r>
                                  <a:rPr lang="en-US" altLang="zh-CN" sz="2400" b="1" i="1">
                                    <a:effectLst/>
                                    <a:latin typeface="Cambria Math" panose="02040503050406030204" pitchFamily="18" charset="0"/>
                                  </a:rPr>
                                  <m:t>𝒏</m:t>
                                </m:r>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𝟏</m:t>
                                </m:r>
                              </m:sub>
                            </m:sSub>
                          </m:e>
                        </m:d>
                      </m:num>
                      <m:den>
                        <m:r>
                          <a:rPr lang="en-US" altLang="zh-CN" sz="2400" b="1" i="1">
                            <a:effectLst/>
                            <a:latin typeface="Cambria Math" panose="02040503050406030204" pitchFamily="18" charset="0"/>
                          </a:rPr>
                          <m:t>𝝉</m:t>
                        </m:r>
                      </m:den>
                    </m:f>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𝒂</m:t>
                    </m:r>
                    <m:f>
                      <m:fPr>
                        <m:ctrlPr>
                          <a:rPr lang="zh-CN" altLang="zh-CN" sz="2400" b="1" i="1">
                            <a:effectLst/>
                            <a:latin typeface="Cambria Math" panose="02040503050406030204" pitchFamily="18" charset="0"/>
                          </a:rPr>
                        </m:ctrlPr>
                      </m:fPr>
                      <m:num>
                        <m:r>
                          <a:rPr lang="en-US" altLang="zh-CN" sz="2400" b="1" i="1">
                            <a:effectLst/>
                            <a:latin typeface="Cambria Math" panose="02040503050406030204" pitchFamily="18" charset="0"/>
                          </a:rPr>
                          <m:t>𝒖</m:t>
                        </m:r>
                        <m:d>
                          <m:dPr>
                            <m:ctrlPr>
                              <a:rPr lang="zh-CN" altLang="zh-CN" sz="2400" b="1" i="1">
                                <a:effectLst/>
                                <a:latin typeface="Cambria Math" panose="02040503050406030204" pitchFamily="18" charset="0"/>
                              </a:rPr>
                            </m:ctrlPr>
                          </m:dPr>
                          <m:e>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𝒙</m:t>
                                </m:r>
                              </m:e>
                              <m:sub>
                                <m:r>
                                  <a:rPr lang="en-US" altLang="zh-CN" sz="2400" b="1" i="1">
                                    <a:effectLst/>
                                    <a:latin typeface="Cambria Math" panose="02040503050406030204" pitchFamily="18" charset="0"/>
                                  </a:rPr>
                                  <m:t>𝒋</m:t>
                                </m:r>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𝟏</m:t>
                                </m:r>
                              </m:sub>
                            </m:sSub>
                            <m:r>
                              <a:rPr lang="en-US" altLang="zh-CN" sz="2400" b="1" i="1">
                                <a:effectLst/>
                                <a:latin typeface="Cambria Math" panose="02040503050406030204" pitchFamily="18" charset="0"/>
                              </a:rPr>
                              <m:t>,</m:t>
                            </m:r>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𝒕</m:t>
                                </m:r>
                              </m:e>
                              <m:sub>
                                <m:r>
                                  <a:rPr lang="en-US" altLang="zh-CN" sz="2400" b="1" i="1">
                                    <a:effectLst/>
                                    <a:latin typeface="Cambria Math" panose="02040503050406030204" pitchFamily="18" charset="0"/>
                                  </a:rPr>
                                  <m:t>𝒏</m:t>
                                </m:r>
                              </m:sub>
                            </m:sSub>
                          </m:e>
                        </m:d>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𝟐</m:t>
                        </m:r>
                        <m:r>
                          <a:rPr lang="en-US" altLang="zh-CN" sz="2400" b="1" i="1">
                            <a:effectLst/>
                            <a:latin typeface="Cambria Math" panose="02040503050406030204" pitchFamily="18" charset="0"/>
                          </a:rPr>
                          <m:t>𝒖</m:t>
                        </m:r>
                        <m:d>
                          <m:dPr>
                            <m:ctrlPr>
                              <a:rPr lang="zh-CN" altLang="zh-CN" sz="2400" b="1" i="1">
                                <a:effectLst/>
                                <a:latin typeface="Cambria Math" panose="02040503050406030204" pitchFamily="18" charset="0"/>
                              </a:rPr>
                            </m:ctrlPr>
                          </m:dPr>
                          <m:e>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𝒙</m:t>
                                </m:r>
                              </m:e>
                              <m:sub>
                                <m:r>
                                  <a:rPr lang="en-US" altLang="zh-CN" sz="2400" b="1" i="1">
                                    <a:effectLst/>
                                    <a:latin typeface="Cambria Math" panose="02040503050406030204" pitchFamily="18" charset="0"/>
                                  </a:rPr>
                                  <m:t>𝒋</m:t>
                                </m:r>
                              </m:sub>
                            </m:sSub>
                            <m:r>
                              <a:rPr lang="en-US" altLang="zh-CN" sz="2400" b="1" i="1">
                                <a:effectLst/>
                                <a:latin typeface="Cambria Math" panose="02040503050406030204" pitchFamily="18" charset="0"/>
                              </a:rPr>
                              <m:t>,</m:t>
                            </m:r>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𝒕</m:t>
                                </m:r>
                              </m:e>
                              <m:sub>
                                <m:r>
                                  <a:rPr lang="en-US" altLang="zh-CN" sz="2400" b="1" i="1">
                                    <a:effectLst/>
                                    <a:latin typeface="Cambria Math" panose="02040503050406030204" pitchFamily="18" charset="0"/>
                                  </a:rPr>
                                  <m:t>𝒏</m:t>
                                </m:r>
                              </m:sub>
                            </m:sSub>
                          </m:e>
                        </m:d>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𝒖</m:t>
                        </m:r>
                        <m:d>
                          <m:dPr>
                            <m:ctrlPr>
                              <a:rPr lang="zh-CN" altLang="zh-CN" sz="2400" b="1" i="1">
                                <a:effectLst/>
                                <a:latin typeface="Cambria Math" panose="02040503050406030204" pitchFamily="18" charset="0"/>
                              </a:rPr>
                            </m:ctrlPr>
                          </m:dPr>
                          <m:e>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𝒙</m:t>
                                </m:r>
                              </m:e>
                              <m:sub>
                                <m:r>
                                  <a:rPr lang="en-US" altLang="zh-CN" sz="2400" b="1" i="1">
                                    <a:effectLst/>
                                    <a:latin typeface="Cambria Math" panose="02040503050406030204" pitchFamily="18" charset="0"/>
                                  </a:rPr>
                                  <m:t>𝒋</m:t>
                                </m:r>
                                <m:r>
                                  <a:rPr lang="en-US" altLang="zh-CN" sz="2400" b="1" i="1">
                                    <a:effectLst/>
                                    <a:latin typeface="Cambria Math" panose="02040503050406030204" pitchFamily="18" charset="0"/>
                                  </a:rPr>
                                  <m:t>−</m:t>
                                </m:r>
                                <m:r>
                                  <a:rPr lang="en-US" altLang="zh-CN" sz="2400" b="1" i="1">
                                    <a:effectLst/>
                                    <a:latin typeface="Cambria Math" panose="02040503050406030204" pitchFamily="18" charset="0"/>
                                  </a:rPr>
                                  <m:t>𝟏</m:t>
                                </m:r>
                              </m:sub>
                            </m:sSub>
                            <m:r>
                              <a:rPr lang="en-US" altLang="zh-CN" sz="2400" b="1" i="1">
                                <a:effectLst/>
                                <a:latin typeface="Cambria Math" panose="02040503050406030204" pitchFamily="18" charset="0"/>
                              </a:rPr>
                              <m:t>,</m:t>
                            </m:r>
                            <m:sSub>
                              <m:sSubPr>
                                <m:ctrlPr>
                                  <a:rPr lang="zh-CN" altLang="zh-CN" sz="2400" b="1" i="1">
                                    <a:effectLst/>
                                    <a:latin typeface="Cambria Math" panose="02040503050406030204" pitchFamily="18" charset="0"/>
                                  </a:rPr>
                                </m:ctrlPr>
                              </m:sSubPr>
                              <m:e>
                                <m:r>
                                  <a:rPr lang="en-US" altLang="zh-CN" sz="2400" b="1" i="1">
                                    <a:effectLst/>
                                    <a:latin typeface="Cambria Math" panose="02040503050406030204" pitchFamily="18" charset="0"/>
                                  </a:rPr>
                                  <m:t>𝒕</m:t>
                                </m:r>
                              </m:e>
                              <m:sub>
                                <m:r>
                                  <a:rPr lang="en-US" altLang="zh-CN" sz="2400" b="1" i="1">
                                    <a:effectLst/>
                                    <a:latin typeface="Cambria Math" panose="02040503050406030204" pitchFamily="18" charset="0"/>
                                  </a:rPr>
                                  <m:t>𝒏</m:t>
                                </m:r>
                              </m:sub>
                            </m:sSub>
                          </m:e>
                        </m:d>
                      </m:num>
                      <m:den>
                        <m:sSup>
                          <m:sSupPr>
                            <m:ctrlPr>
                              <a:rPr lang="zh-CN" altLang="zh-CN" sz="2400" b="1" i="1">
                                <a:effectLst/>
                                <a:latin typeface="Cambria Math" panose="02040503050406030204" pitchFamily="18" charset="0"/>
                              </a:rPr>
                            </m:ctrlPr>
                          </m:sSupPr>
                          <m:e>
                            <m:r>
                              <a:rPr lang="en-US" altLang="zh-CN" sz="2400" b="1" i="1">
                                <a:effectLst/>
                                <a:latin typeface="Cambria Math" panose="02040503050406030204" pitchFamily="18" charset="0"/>
                              </a:rPr>
                              <m:t>𝒉</m:t>
                            </m:r>
                          </m:e>
                          <m:sup>
                            <m:r>
                              <a:rPr lang="en-US" altLang="zh-CN" sz="2400" b="1" i="1">
                                <a:effectLst/>
                                <a:latin typeface="Cambria Math" panose="02040503050406030204" pitchFamily="18" charset="0"/>
                              </a:rPr>
                              <m:t>𝟐</m:t>
                            </m:r>
                          </m:sup>
                        </m:sSup>
                      </m:den>
                    </m:f>
                  </m:oMath>
                </a14:m>
                <a:endParaRPr lang="zh-CN" altLang="zh-CN" sz="2400" b="1" dirty="0">
                  <a:effectLst/>
                </a:endParaRPr>
              </a:p>
              <a:p>
                <a:r>
                  <a:rPr lang="zh-CN" altLang="zh-CN" sz="2400" b="1" dirty="0">
                    <a:effectLst/>
                  </a:rPr>
                  <a:t>转换后可以得到如下表述：</a:t>
                </a:r>
              </a:p>
              <a:p>
                <a14:m>
                  <m:oMath xmlns:m="http://schemas.openxmlformats.org/officeDocument/2006/math">
                    <m:r>
                      <a:rPr lang="en-US" altLang="zh-CN" sz="2400" b="1" i="1" smtClean="0">
                        <a:solidFill>
                          <a:srgbClr val="FF0000"/>
                        </a:solidFill>
                        <a:effectLst/>
                        <a:latin typeface="Cambria Math" panose="02040503050406030204" pitchFamily="18" charset="0"/>
                      </a:rPr>
                      <m:t>−</m:t>
                    </m:r>
                    <m:r>
                      <a:rPr lang="en-US" altLang="zh-CN" sz="2400" b="1" i="1" smtClean="0">
                        <a:solidFill>
                          <a:srgbClr val="FF0000"/>
                        </a:solidFill>
                        <a:effectLst/>
                        <a:latin typeface="Cambria Math" panose="02040503050406030204" pitchFamily="18" charset="0"/>
                      </a:rPr>
                      <m:t>𝒂</m:t>
                    </m:r>
                    <m:r>
                      <a:rPr lang="en-US" altLang="zh-CN" sz="2400" b="1" i="1" smtClean="0">
                        <a:solidFill>
                          <a:srgbClr val="FF0000"/>
                        </a:solidFill>
                        <a:effectLst/>
                        <a:latin typeface="Cambria Math" panose="02040503050406030204" pitchFamily="18" charset="0"/>
                      </a:rPr>
                      <m:t>𝝀</m:t>
                    </m:r>
                    <m:r>
                      <a:rPr lang="en-US" altLang="zh-CN" sz="2400" b="1" i="1" smtClean="0">
                        <a:solidFill>
                          <a:srgbClr val="FF0000"/>
                        </a:solidFill>
                        <a:effectLst/>
                        <a:latin typeface="Cambria Math" panose="02040503050406030204" pitchFamily="18" charset="0"/>
                      </a:rPr>
                      <m:t>𝒖</m:t>
                    </m:r>
                    <m:d>
                      <m:dPr>
                        <m:ctrlPr>
                          <a:rPr lang="zh-CN" altLang="zh-CN" sz="2400" b="1" i="1">
                            <a:solidFill>
                              <a:srgbClr val="FF0000"/>
                            </a:solidFill>
                            <a:effectLst/>
                            <a:latin typeface="Cambria Math" panose="02040503050406030204" pitchFamily="18" charset="0"/>
                          </a:rPr>
                        </m:ctrlPr>
                      </m:dPr>
                      <m:e>
                        <m:sSub>
                          <m:sSubPr>
                            <m:ctrlPr>
                              <a:rPr lang="zh-CN" altLang="zh-CN" sz="2400" b="1" i="1">
                                <a:solidFill>
                                  <a:srgbClr val="FF0000"/>
                                </a:solidFill>
                                <a:effectLst/>
                                <a:latin typeface="Cambria Math" panose="02040503050406030204" pitchFamily="18" charset="0"/>
                              </a:rPr>
                            </m:ctrlPr>
                          </m:sSubPr>
                          <m:e>
                            <m:r>
                              <a:rPr lang="en-US" altLang="zh-CN" sz="2400" b="1" i="1">
                                <a:solidFill>
                                  <a:srgbClr val="FF0000"/>
                                </a:solidFill>
                                <a:effectLst/>
                                <a:latin typeface="Cambria Math" panose="02040503050406030204" pitchFamily="18" charset="0"/>
                              </a:rPr>
                              <m:t>𝒙</m:t>
                            </m:r>
                          </m:e>
                          <m:sub>
                            <m:r>
                              <a:rPr lang="en-US" altLang="zh-CN" sz="2400" b="1" i="1">
                                <a:solidFill>
                                  <a:srgbClr val="FF0000"/>
                                </a:solidFill>
                                <a:effectLst/>
                                <a:latin typeface="Cambria Math" panose="02040503050406030204" pitchFamily="18" charset="0"/>
                              </a:rPr>
                              <m:t>𝒋</m:t>
                            </m:r>
                            <m:r>
                              <a:rPr lang="en-US" altLang="zh-CN" sz="2400" b="1" i="1">
                                <a:solidFill>
                                  <a:srgbClr val="FF0000"/>
                                </a:solidFill>
                                <a:effectLst/>
                                <a:latin typeface="Cambria Math" panose="02040503050406030204" pitchFamily="18" charset="0"/>
                              </a:rPr>
                              <m:t>+</m:t>
                            </m:r>
                            <m:r>
                              <a:rPr lang="en-US" altLang="zh-CN" sz="2400" b="1" i="1">
                                <a:solidFill>
                                  <a:srgbClr val="FF0000"/>
                                </a:solidFill>
                                <a:effectLst/>
                                <a:latin typeface="Cambria Math" panose="02040503050406030204" pitchFamily="18" charset="0"/>
                              </a:rPr>
                              <m:t>𝟏</m:t>
                            </m:r>
                          </m:sub>
                        </m:sSub>
                        <m:r>
                          <a:rPr lang="en-US" altLang="zh-CN" sz="2400" b="1" i="1">
                            <a:solidFill>
                              <a:srgbClr val="FF0000"/>
                            </a:solidFill>
                            <a:effectLst/>
                            <a:latin typeface="Cambria Math" panose="02040503050406030204" pitchFamily="18" charset="0"/>
                          </a:rPr>
                          <m:t>,</m:t>
                        </m:r>
                        <m:sSub>
                          <m:sSubPr>
                            <m:ctrlPr>
                              <a:rPr lang="zh-CN" altLang="zh-CN" sz="2400" b="1" i="1">
                                <a:solidFill>
                                  <a:srgbClr val="FF0000"/>
                                </a:solidFill>
                                <a:effectLst/>
                                <a:latin typeface="Cambria Math" panose="02040503050406030204" pitchFamily="18" charset="0"/>
                              </a:rPr>
                            </m:ctrlPr>
                          </m:sSubPr>
                          <m:e>
                            <m:r>
                              <a:rPr lang="en-US" altLang="zh-CN" sz="2400" b="1" i="1">
                                <a:solidFill>
                                  <a:srgbClr val="FF0000"/>
                                </a:solidFill>
                                <a:effectLst/>
                                <a:latin typeface="Cambria Math" panose="02040503050406030204" pitchFamily="18" charset="0"/>
                              </a:rPr>
                              <m:t>𝒕</m:t>
                            </m:r>
                          </m:e>
                          <m:sub>
                            <m:r>
                              <a:rPr lang="en-US" altLang="zh-CN" sz="2400" b="1" i="1">
                                <a:solidFill>
                                  <a:srgbClr val="FF0000"/>
                                </a:solidFill>
                                <a:effectLst/>
                                <a:latin typeface="Cambria Math" panose="02040503050406030204" pitchFamily="18" charset="0"/>
                              </a:rPr>
                              <m:t>𝒏</m:t>
                            </m:r>
                          </m:sub>
                        </m:sSub>
                      </m:e>
                    </m:d>
                    <m:r>
                      <a:rPr lang="en-US" altLang="zh-CN" sz="2400" b="1" i="1">
                        <a:solidFill>
                          <a:srgbClr val="FF0000"/>
                        </a:solidFill>
                        <a:effectLst/>
                        <a:latin typeface="Cambria Math" panose="02040503050406030204" pitchFamily="18" charset="0"/>
                      </a:rPr>
                      <m:t>+</m:t>
                    </m:r>
                    <m:d>
                      <m:dPr>
                        <m:ctrlPr>
                          <a:rPr lang="zh-CN" altLang="zh-CN" sz="2400" b="1" i="1">
                            <a:solidFill>
                              <a:srgbClr val="FF0000"/>
                            </a:solidFill>
                            <a:effectLst/>
                            <a:latin typeface="Cambria Math" panose="02040503050406030204" pitchFamily="18" charset="0"/>
                          </a:rPr>
                        </m:ctrlPr>
                      </m:dPr>
                      <m:e>
                        <m:r>
                          <a:rPr lang="en-US" altLang="zh-CN" sz="2400" b="1" i="1">
                            <a:solidFill>
                              <a:srgbClr val="FF0000"/>
                            </a:solidFill>
                            <a:effectLst/>
                            <a:latin typeface="Cambria Math" panose="02040503050406030204" pitchFamily="18" charset="0"/>
                          </a:rPr>
                          <m:t>𝟏</m:t>
                        </m:r>
                        <m:r>
                          <a:rPr lang="en-US" altLang="zh-CN" sz="2400" b="1" i="1">
                            <a:solidFill>
                              <a:srgbClr val="FF0000"/>
                            </a:solidFill>
                            <a:effectLst/>
                            <a:latin typeface="Cambria Math" panose="02040503050406030204" pitchFamily="18" charset="0"/>
                          </a:rPr>
                          <m:t>+</m:t>
                        </m:r>
                        <m:r>
                          <a:rPr lang="en-US" altLang="zh-CN" sz="2400" b="1" i="1">
                            <a:solidFill>
                              <a:srgbClr val="FF0000"/>
                            </a:solidFill>
                            <a:effectLst/>
                            <a:latin typeface="Cambria Math" panose="02040503050406030204" pitchFamily="18" charset="0"/>
                          </a:rPr>
                          <m:t>𝟐</m:t>
                        </m:r>
                        <m:r>
                          <a:rPr lang="en-US" altLang="zh-CN" sz="2400" b="1" i="1">
                            <a:solidFill>
                              <a:srgbClr val="FF0000"/>
                            </a:solidFill>
                            <a:effectLst/>
                            <a:latin typeface="Cambria Math" panose="02040503050406030204" pitchFamily="18" charset="0"/>
                          </a:rPr>
                          <m:t>𝒂</m:t>
                        </m:r>
                        <m:r>
                          <a:rPr lang="en-US" altLang="zh-CN" sz="2400" b="1" i="1">
                            <a:solidFill>
                              <a:srgbClr val="FF0000"/>
                            </a:solidFill>
                            <a:effectLst/>
                            <a:latin typeface="Cambria Math" panose="02040503050406030204" pitchFamily="18" charset="0"/>
                          </a:rPr>
                          <m:t>𝝀</m:t>
                        </m:r>
                      </m:e>
                    </m:d>
                    <m:r>
                      <a:rPr lang="en-US" altLang="zh-CN" sz="2400" b="1" i="1">
                        <a:solidFill>
                          <a:srgbClr val="FF0000"/>
                        </a:solidFill>
                        <a:effectLst/>
                        <a:latin typeface="Cambria Math" panose="02040503050406030204" pitchFamily="18" charset="0"/>
                      </a:rPr>
                      <m:t>𝒖</m:t>
                    </m:r>
                    <m:d>
                      <m:dPr>
                        <m:ctrlPr>
                          <a:rPr lang="zh-CN" altLang="zh-CN" sz="2400" b="1" i="1">
                            <a:solidFill>
                              <a:srgbClr val="FF0000"/>
                            </a:solidFill>
                            <a:effectLst/>
                            <a:latin typeface="Cambria Math" panose="02040503050406030204" pitchFamily="18" charset="0"/>
                          </a:rPr>
                        </m:ctrlPr>
                      </m:dPr>
                      <m:e>
                        <m:sSub>
                          <m:sSubPr>
                            <m:ctrlPr>
                              <a:rPr lang="zh-CN" altLang="zh-CN" sz="2400" b="1" i="1">
                                <a:solidFill>
                                  <a:srgbClr val="FF0000"/>
                                </a:solidFill>
                                <a:effectLst/>
                                <a:latin typeface="Cambria Math" panose="02040503050406030204" pitchFamily="18" charset="0"/>
                              </a:rPr>
                            </m:ctrlPr>
                          </m:sSubPr>
                          <m:e>
                            <m:r>
                              <a:rPr lang="en-US" altLang="zh-CN" sz="2400" b="1" i="1">
                                <a:solidFill>
                                  <a:srgbClr val="FF0000"/>
                                </a:solidFill>
                                <a:effectLst/>
                                <a:latin typeface="Cambria Math" panose="02040503050406030204" pitchFamily="18" charset="0"/>
                              </a:rPr>
                              <m:t>𝒙</m:t>
                            </m:r>
                          </m:e>
                          <m:sub>
                            <m:r>
                              <a:rPr lang="en-US" altLang="zh-CN" sz="2400" b="1" i="1">
                                <a:solidFill>
                                  <a:srgbClr val="FF0000"/>
                                </a:solidFill>
                                <a:effectLst/>
                                <a:latin typeface="Cambria Math" panose="02040503050406030204" pitchFamily="18" charset="0"/>
                              </a:rPr>
                              <m:t>𝒋</m:t>
                            </m:r>
                          </m:sub>
                        </m:sSub>
                        <m:r>
                          <a:rPr lang="en-US" altLang="zh-CN" sz="2400" b="1" i="1">
                            <a:solidFill>
                              <a:srgbClr val="FF0000"/>
                            </a:solidFill>
                            <a:effectLst/>
                            <a:latin typeface="Cambria Math" panose="02040503050406030204" pitchFamily="18" charset="0"/>
                          </a:rPr>
                          <m:t>,</m:t>
                        </m:r>
                        <m:sSub>
                          <m:sSubPr>
                            <m:ctrlPr>
                              <a:rPr lang="zh-CN" altLang="zh-CN" sz="2400" b="1" i="1">
                                <a:solidFill>
                                  <a:srgbClr val="FF0000"/>
                                </a:solidFill>
                                <a:effectLst/>
                                <a:latin typeface="Cambria Math" panose="02040503050406030204" pitchFamily="18" charset="0"/>
                              </a:rPr>
                            </m:ctrlPr>
                          </m:sSubPr>
                          <m:e>
                            <m:r>
                              <a:rPr lang="en-US" altLang="zh-CN" sz="2400" b="1" i="1">
                                <a:solidFill>
                                  <a:srgbClr val="FF0000"/>
                                </a:solidFill>
                                <a:effectLst/>
                                <a:latin typeface="Cambria Math" panose="02040503050406030204" pitchFamily="18" charset="0"/>
                              </a:rPr>
                              <m:t>𝒕</m:t>
                            </m:r>
                          </m:e>
                          <m:sub>
                            <m:r>
                              <a:rPr lang="en-US" altLang="zh-CN" sz="2400" b="1" i="1">
                                <a:solidFill>
                                  <a:srgbClr val="FF0000"/>
                                </a:solidFill>
                                <a:effectLst/>
                                <a:latin typeface="Cambria Math" panose="02040503050406030204" pitchFamily="18" charset="0"/>
                              </a:rPr>
                              <m:t>𝒏</m:t>
                            </m:r>
                          </m:sub>
                        </m:sSub>
                      </m:e>
                    </m:d>
                    <m:r>
                      <a:rPr lang="en-US" altLang="zh-CN" sz="2400" b="1" i="1">
                        <a:solidFill>
                          <a:srgbClr val="FF0000"/>
                        </a:solidFill>
                        <a:effectLst/>
                        <a:latin typeface="Cambria Math" panose="02040503050406030204" pitchFamily="18" charset="0"/>
                      </a:rPr>
                      <m:t>−</m:t>
                    </m:r>
                    <m:r>
                      <a:rPr lang="en-US" altLang="zh-CN" sz="2400" b="1" i="1">
                        <a:solidFill>
                          <a:srgbClr val="FF0000"/>
                        </a:solidFill>
                        <a:effectLst/>
                        <a:latin typeface="Cambria Math" panose="02040503050406030204" pitchFamily="18" charset="0"/>
                      </a:rPr>
                      <m:t>𝒂</m:t>
                    </m:r>
                    <m:r>
                      <a:rPr lang="en-US" altLang="zh-CN" sz="2400" b="1" i="1">
                        <a:solidFill>
                          <a:srgbClr val="FF0000"/>
                        </a:solidFill>
                        <a:effectLst/>
                        <a:latin typeface="Cambria Math" panose="02040503050406030204" pitchFamily="18" charset="0"/>
                      </a:rPr>
                      <m:t>𝝀</m:t>
                    </m:r>
                    <m:r>
                      <a:rPr lang="en-US" altLang="zh-CN" sz="2400" b="1" i="1">
                        <a:solidFill>
                          <a:srgbClr val="FF0000"/>
                        </a:solidFill>
                        <a:effectLst/>
                        <a:latin typeface="Cambria Math" panose="02040503050406030204" pitchFamily="18" charset="0"/>
                      </a:rPr>
                      <m:t>𝒖</m:t>
                    </m:r>
                    <m:d>
                      <m:dPr>
                        <m:ctrlPr>
                          <a:rPr lang="zh-CN" altLang="zh-CN" sz="2400" b="1" i="1">
                            <a:solidFill>
                              <a:srgbClr val="FF0000"/>
                            </a:solidFill>
                            <a:effectLst/>
                            <a:latin typeface="Cambria Math" panose="02040503050406030204" pitchFamily="18" charset="0"/>
                          </a:rPr>
                        </m:ctrlPr>
                      </m:dPr>
                      <m:e>
                        <m:sSub>
                          <m:sSubPr>
                            <m:ctrlPr>
                              <a:rPr lang="zh-CN" altLang="zh-CN" sz="2400" b="1" i="1">
                                <a:solidFill>
                                  <a:srgbClr val="FF0000"/>
                                </a:solidFill>
                                <a:effectLst/>
                                <a:latin typeface="Cambria Math" panose="02040503050406030204" pitchFamily="18" charset="0"/>
                              </a:rPr>
                            </m:ctrlPr>
                          </m:sSubPr>
                          <m:e>
                            <m:r>
                              <a:rPr lang="en-US" altLang="zh-CN" sz="2400" b="1" i="1">
                                <a:solidFill>
                                  <a:srgbClr val="FF0000"/>
                                </a:solidFill>
                                <a:effectLst/>
                                <a:latin typeface="Cambria Math" panose="02040503050406030204" pitchFamily="18" charset="0"/>
                              </a:rPr>
                              <m:t>𝒙</m:t>
                            </m:r>
                          </m:e>
                          <m:sub>
                            <m:r>
                              <a:rPr lang="en-US" altLang="zh-CN" sz="2400" b="1" i="1">
                                <a:solidFill>
                                  <a:srgbClr val="FF0000"/>
                                </a:solidFill>
                                <a:effectLst/>
                                <a:latin typeface="Cambria Math" panose="02040503050406030204" pitchFamily="18" charset="0"/>
                              </a:rPr>
                              <m:t>𝒋</m:t>
                            </m:r>
                            <m:r>
                              <a:rPr lang="en-US" altLang="zh-CN" sz="2400" b="1" i="1">
                                <a:solidFill>
                                  <a:srgbClr val="FF0000"/>
                                </a:solidFill>
                                <a:effectLst/>
                                <a:latin typeface="Cambria Math" panose="02040503050406030204" pitchFamily="18" charset="0"/>
                              </a:rPr>
                              <m:t>−</m:t>
                            </m:r>
                            <m:r>
                              <a:rPr lang="en-US" altLang="zh-CN" sz="2400" b="1" i="1">
                                <a:solidFill>
                                  <a:srgbClr val="FF0000"/>
                                </a:solidFill>
                                <a:effectLst/>
                                <a:latin typeface="Cambria Math" panose="02040503050406030204" pitchFamily="18" charset="0"/>
                              </a:rPr>
                              <m:t>𝟏</m:t>
                            </m:r>
                          </m:sub>
                        </m:sSub>
                        <m:r>
                          <a:rPr lang="en-US" altLang="zh-CN" sz="2400" b="1" i="1">
                            <a:solidFill>
                              <a:srgbClr val="FF0000"/>
                            </a:solidFill>
                            <a:effectLst/>
                            <a:latin typeface="Cambria Math" panose="02040503050406030204" pitchFamily="18" charset="0"/>
                          </a:rPr>
                          <m:t>,</m:t>
                        </m:r>
                        <m:sSub>
                          <m:sSubPr>
                            <m:ctrlPr>
                              <a:rPr lang="zh-CN" altLang="zh-CN" sz="2400" b="1" i="1">
                                <a:solidFill>
                                  <a:srgbClr val="FF0000"/>
                                </a:solidFill>
                                <a:effectLst/>
                                <a:latin typeface="Cambria Math" panose="02040503050406030204" pitchFamily="18" charset="0"/>
                              </a:rPr>
                            </m:ctrlPr>
                          </m:sSubPr>
                          <m:e>
                            <m:r>
                              <a:rPr lang="en-US" altLang="zh-CN" sz="2400" b="1" i="1">
                                <a:solidFill>
                                  <a:srgbClr val="FF0000"/>
                                </a:solidFill>
                                <a:effectLst/>
                                <a:latin typeface="Cambria Math" panose="02040503050406030204" pitchFamily="18" charset="0"/>
                              </a:rPr>
                              <m:t>𝒕</m:t>
                            </m:r>
                          </m:e>
                          <m:sub>
                            <m:r>
                              <a:rPr lang="en-US" altLang="zh-CN" sz="2400" b="1" i="1">
                                <a:solidFill>
                                  <a:srgbClr val="FF0000"/>
                                </a:solidFill>
                                <a:effectLst/>
                                <a:latin typeface="Cambria Math" panose="02040503050406030204" pitchFamily="18" charset="0"/>
                              </a:rPr>
                              <m:t>𝒏</m:t>
                            </m:r>
                          </m:sub>
                        </m:sSub>
                      </m:e>
                    </m:d>
                    <m:r>
                      <a:rPr lang="en-US" altLang="zh-CN" sz="2400" b="1" i="1">
                        <a:solidFill>
                          <a:srgbClr val="FF0000"/>
                        </a:solidFill>
                        <a:effectLst/>
                        <a:latin typeface="Cambria Math" panose="02040503050406030204" pitchFamily="18" charset="0"/>
                      </a:rPr>
                      <m:t>=</m:t>
                    </m:r>
                    <m:r>
                      <a:rPr lang="en-US" altLang="zh-CN" sz="2400" b="1" i="1">
                        <a:solidFill>
                          <a:srgbClr val="FF0000"/>
                        </a:solidFill>
                        <a:effectLst/>
                        <a:latin typeface="Cambria Math" panose="02040503050406030204" pitchFamily="18" charset="0"/>
                      </a:rPr>
                      <m:t>𝒖</m:t>
                    </m:r>
                    <m:d>
                      <m:dPr>
                        <m:ctrlPr>
                          <a:rPr lang="zh-CN" altLang="zh-CN" sz="2400" b="1" i="1">
                            <a:solidFill>
                              <a:srgbClr val="FF0000"/>
                            </a:solidFill>
                            <a:effectLst/>
                            <a:latin typeface="Cambria Math" panose="02040503050406030204" pitchFamily="18" charset="0"/>
                          </a:rPr>
                        </m:ctrlPr>
                      </m:dPr>
                      <m:e>
                        <m:sSub>
                          <m:sSubPr>
                            <m:ctrlPr>
                              <a:rPr lang="zh-CN" altLang="zh-CN" sz="2400" b="1" i="1">
                                <a:solidFill>
                                  <a:srgbClr val="FF0000"/>
                                </a:solidFill>
                                <a:effectLst/>
                                <a:latin typeface="Cambria Math" panose="02040503050406030204" pitchFamily="18" charset="0"/>
                              </a:rPr>
                            </m:ctrlPr>
                          </m:sSubPr>
                          <m:e>
                            <m:r>
                              <a:rPr lang="en-US" altLang="zh-CN" sz="2400" b="1" i="1">
                                <a:solidFill>
                                  <a:srgbClr val="FF0000"/>
                                </a:solidFill>
                                <a:effectLst/>
                                <a:latin typeface="Cambria Math" panose="02040503050406030204" pitchFamily="18" charset="0"/>
                              </a:rPr>
                              <m:t>𝒙</m:t>
                            </m:r>
                          </m:e>
                          <m:sub>
                            <m:r>
                              <a:rPr lang="en-US" altLang="zh-CN" sz="2400" b="1" i="1">
                                <a:solidFill>
                                  <a:srgbClr val="FF0000"/>
                                </a:solidFill>
                                <a:effectLst/>
                                <a:latin typeface="Cambria Math" panose="02040503050406030204" pitchFamily="18" charset="0"/>
                              </a:rPr>
                              <m:t>𝒋</m:t>
                            </m:r>
                          </m:sub>
                        </m:sSub>
                        <m:r>
                          <a:rPr lang="en-US" altLang="zh-CN" sz="2400" b="1" i="1">
                            <a:solidFill>
                              <a:srgbClr val="FF0000"/>
                            </a:solidFill>
                            <a:effectLst/>
                            <a:latin typeface="Cambria Math" panose="02040503050406030204" pitchFamily="18" charset="0"/>
                          </a:rPr>
                          <m:t>,</m:t>
                        </m:r>
                        <m:sSub>
                          <m:sSubPr>
                            <m:ctrlPr>
                              <a:rPr lang="zh-CN" altLang="zh-CN" sz="2400" b="1" i="1">
                                <a:solidFill>
                                  <a:srgbClr val="FF0000"/>
                                </a:solidFill>
                                <a:effectLst/>
                                <a:latin typeface="Cambria Math" panose="02040503050406030204" pitchFamily="18" charset="0"/>
                              </a:rPr>
                            </m:ctrlPr>
                          </m:sSubPr>
                          <m:e>
                            <m:r>
                              <a:rPr lang="en-US" altLang="zh-CN" sz="2400" b="1" i="1">
                                <a:solidFill>
                                  <a:srgbClr val="FF0000"/>
                                </a:solidFill>
                                <a:effectLst/>
                                <a:latin typeface="Cambria Math" panose="02040503050406030204" pitchFamily="18" charset="0"/>
                              </a:rPr>
                              <m:t>𝒕</m:t>
                            </m:r>
                          </m:e>
                          <m:sub>
                            <m:r>
                              <a:rPr lang="en-US" altLang="zh-CN" sz="2400" b="1" i="1">
                                <a:solidFill>
                                  <a:srgbClr val="FF0000"/>
                                </a:solidFill>
                                <a:effectLst/>
                                <a:latin typeface="Cambria Math" panose="02040503050406030204" pitchFamily="18" charset="0"/>
                              </a:rPr>
                              <m:t>𝒏</m:t>
                            </m:r>
                            <m:r>
                              <a:rPr lang="en-US" altLang="zh-CN" sz="2400" b="1" i="1">
                                <a:solidFill>
                                  <a:srgbClr val="FF0000"/>
                                </a:solidFill>
                                <a:effectLst/>
                                <a:latin typeface="Cambria Math" panose="02040503050406030204" pitchFamily="18" charset="0"/>
                              </a:rPr>
                              <m:t>−</m:t>
                            </m:r>
                            <m:r>
                              <a:rPr lang="en-US" altLang="zh-CN" sz="2400" b="1" i="1">
                                <a:solidFill>
                                  <a:srgbClr val="FF0000"/>
                                </a:solidFill>
                                <a:effectLst/>
                                <a:latin typeface="Cambria Math" panose="02040503050406030204" pitchFamily="18" charset="0"/>
                              </a:rPr>
                              <m:t>𝟏</m:t>
                            </m:r>
                          </m:sub>
                        </m:sSub>
                      </m:e>
                    </m:d>
                  </m:oMath>
                </a14:m>
                <a:endParaRPr lang="zh-CN" altLang="zh-CN" sz="2400" b="1" dirty="0">
                  <a:effectLst/>
                </a:endParaRPr>
              </a:p>
              <a:p>
                <a:r>
                  <a:rPr lang="zh-CN" altLang="zh-CN" sz="2400" b="1" dirty="0">
                    <a:effectLst/>
                  </a:rPr>
                  <a:t>式中，</a:t>
                </a:r>
                <a14:m>
                  <m:oMath xmlns:m="http://schemas.openxmlformats.org/officeDocument/2006/math">
                    <m:r>
                      <a:rPr lang="en-US" altLang="zh-CN" sz="2400" b="1" i="1">
                        <a:effectLst/>
                        <a:latin typeface="Cambria Math" panose="02040503050406030204" pitchFamily="18" charset="0"/>
                      </a:rPr>
                      <m:t>𝛌</m:t>
                    </m:r>
                    <m:r>
                      <a:rPr lang="en-US" altLang="zh-CN" sz="2400" b="1">
                        <a:effectLst/>
                        <a:latin typeface="Cambria Math" panose="02040503050406030204" pitchFamily="18" charset="0"/>
                      </a:rPr>
                      <m:t>=</m:t>
                    </m:r>
                    <m:f>
                      <m:fPr>
                        <m:ctrlPr>
                          <a:rPr lang="zh-CN" altLang="zh-CN" sz="2400" b="1" i="1">
                            <a:effectLst/>
                            <a:latin typeface="Cambria Math" panose="02040503050406030204" pitchFamily="18" charset="0"/>
                          </a:rPr>
                        </m:ctrlPr>
                      </m:fPr>
                      <m:num>
                        <m:r>
                          <a:rPr lang="en-US" altLang="zh-CN" sz="2400" b="1" i="1">
                            <a:effectLst/>
                            <a:latin typeface="Cambria Math" panose="02040503050406030204" pitchFamily="18" charset="0"/>
                          </a:rPr>
                          <m:t>𝝉</m:t>
                        </m:r>
                      </m:num>
                      <m:den>
                        <m:sSup>
                          <m:sSupPr>
                            <m:ctrlPr>
                              <a:rPr lang="zh-CN" altLang="zh-CN" sz="2400" b="1" i="1">
                                <a:effectLst/>
                                <a:latin typeface="Cambria Math" panose="02040503050406030204" pitchFamily="18" charset="0"/>
                              </a:rPr>
                            </m:ctrlPr>
                          </m:sSupPr>
                          <m:e>
                            <m:r>
                              <a:rPr lang="en-US" altLang="zh-CN" sz="2400" b="1" i="1">
                                <a:effectLst/>
                                <a:latin typeface="Cambria Math" panose="02040503050406030204" pitchFamily="18" charset="0"/>
                              </a:rPr>
                              <m:t>𝒉</m:t>
                            </m:r>
                          </m:e>
                          <m:sup>
                            <m:r>
                              <a:rPr lang="en-US" altLang="zh-CN" sz="2400" b="1" i="1">
                                <a:effectLst/>
                                <a:latin typeface="Cambria Math" panose="02040503050406030204" pitchFamily="18" charset="0"/>
                              </a:rPr>
                              <m:t>𝟐</m:t>
                            </m:r>
                          </m:sup>
                        </m:sSup>
                      </m:den>
                    </m:f>
                  </m:oMath>
                </a14:m>
                <a:r>
                  <a:rPr lang="zh-CN" altLang="zh-CN" sz="2400" b="1" dirty="0">
                    <a:effectLst/>
                  </a:rPr>
                  <a:t>，称为网格比。</a:t>
                </a:r>
              </a:p>
              <a:p>
                <a:endParaRPr lang="zh-CN" altLang="en-US" sz="2400" b="1"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0" y="701040"/>
                <a:ext cx="12448308" cy="5171123"/>
              </a:xfrm>
              <a:blipFill rotWithShape="0">
                <a:blip r:embed="rId2"/>
                <a:stretch>
                  <a:fillRect l="-637" t="-1651" r="-735" b="-1934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41</a:t>
            </a:fld>
            <a:endParaRPr lang="zh-CN" altLang="en-US"/>
          </a:p>
        </p:txBody>
      </p:sp>
    </p:spTree>
    <p:extLst>
      <p:ext uri="{BB962C8B-B14F-4D97-AF65-F5344CB8AC3E}">
        <p14:creationId xmlns:p14="http://schemas.microsoft.com/office/powerpoint/2010/main" val="26674828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zh-CN" altLang="en-US" dirty="0" smtClean="0"/>
              <a:t>隐式格式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082040"/>
                <a:ext cx="10515600" cy="5094923"/>
              </a:xfrm>
            </p:spPr>
            <p:txBody>
              <a:bodyPr>
                <a:noAutofit/>
              </a:bodyPr>
              <a:lstStyle/>
              <a:p>
                <a:r>
                  <a:rPr lang="zh-CN" altLang="zh-CN" sz="2400" dirty="0">
                    <a:effectLst/>
                  </a:rPr>
                  <a:t>注意该式与上一小节中得到的两种显示格式，最大的区别在于：该式无法直接从第</a:t>
                </a:r>
                <a:r>
                  <a:rPr lang="en-US" altLang="zh-CN" sz="2400" dirty="0">
                    <a:effectLst/>
                  </a:rPr>
                  <a:t>n-1</a:t>
                </a:r>
                <a:r>
                  <a:rPr lang="zh-CN" altLang="zh-CN" sz="2400" dirty="0">
                    <a:effectLst/>
                  </a:rPr>
                  <a:t>时间层直接求得第</a:t>
                </a:r>
                <a:r>
                  <a:rPr lang="en-US" altLang="zh-CN" sz="2400" dirty="0">
                    <a:effectLst/>
                  </a:rPr>
                  <a:t>n</a:t>
                </a:r>
                <a:r>
                  <a:rPr lang="zh-CN" altLang="zh-CN" sz="2400" dirty="0">
                    <a:effectLst/>
                  </a:rPr>
                  <a:t>时间层的所有数据了，因此在该式中，第</a:t>
                </a:r>
                <a:r>
                  <a:rPr lang="en-US" altLang="zh-CN" sz="2400" dirty="0">
                    <a:effectLst/>
                  </a:rPr>
                  <a:t>n</a:t>
                </a:r>
                <a:r>
                  <a:rPr lang="zh-CN" altLang="zh-CN" sz="2400" dirty="0">
                    <a:effectLst/>
                  </a:rPr>
                  <a:t>个时间层内包含了</a:t>
                </a:r>
                <a14:m>
                  <m:oMath xmlns:m="http://schemas.openxmlformats.org/officeDocument/2006/math">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𝑡</m:t>
                            </m:r>
                          </m:e>
                          <m:sub>
                            <m:r>
                              <a:rPr lang="en-US" altLang="zh-CN" sz="2400" i="1">
                                <a:effectLst/>
                                <a:latin typeface="Cambria Math" panose="02040503050406030204" pitchFamily="18" charset="0"/>
                              </a:rPr>
                              <m:t>𝑛</m:t>
                            </m:r>
                          </m:sub>
                        </m:sSub>
                      </m:e>
                    </m:d>
                  </m:oMath>
                </a14:m>
                <a:r>
                  <a:rPr lang="zh-CN" altLang="zh-CN" sz="2400" dirty="0">
                    <a:effectLst/>
                  </a:rPr>
                  <a:t>、</a:t>
                </a:r>
                <a14:m>
                  <m:oMath xmlns:m="http://schemas.openxmlformats.org/officeDocument/2006/math">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+1</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𝑡</m:t>
                            </m:r>
                          </m:e>
                          <m:sub>
                            <m:r>
                              <a:rPr lang="en-US" altLang="zh-CN" sz="2400" i="1">
                                <a:effectLst/>
                                <a:latin typeface="Cambria Math" panose="02040503050406030204" pitchFamily="18" charset="0"/>
                              </a:rPr>
                              <m:t>𝑛</m:t>
                            </m:r>
                          </m:sub>
                        </m:sSub>
                      </m:e>
                    </m:d>
                  </m:oMath>
                </a14:m>
                <a:r>
                  <a:rPr lang="zh-CN" altLang="zh-CN" sz="2400" dirty="0">
                    <a:effectLst/>
                  </a:rPr>
                  <a:t>和</a:t>
                </a:r>
                <a14:m>
                  <m:oMath xmlns:m="http://schemas.openxmlformats.org/officeDocument/2006/math">
                    <m:d>
                      <m:dPr>
                        <m:ctrlPr>
                          <a:rPr lang="zh-CN" altLang="zh-CN" sz="2400" i="1">
                            <a:effectLst/>
                            <a:latin typeface="Cambria Math" panose="02040503050406030204" pitchFamily="18" charset="0"/>
                          </a:rPr>
                        </m:ctrlPr>
                      </m:dPr>
                      <m:e>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𝑥</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−1</m:t>
                            </m:r>
                          </m:sub>
                        </m:sSub>
                        <m:r>
                          <a:rPr lang="en-US" altLang="zh-CN" sz="2400" i="1">
                            <a:effectLst/>
                            <a:latin typeface="Cambria Math" panose="02040503050406030204" pitchFamily="18" charset="0"/>
                          </a:rPr>
                          <m:t>,</m:t>
                        </m:r>
                        <m:sSub>
                          <m:sSubPr>
                            <m:ctrlPr>
                              <a:rPr lang="zh-CN" altLang="zh-CN" sz="2400" i="1">
                                <a:effectLst/>
                                <a:latin typeface="Cambria Math" panose="02040503050406030204" pitchFamily="18" charset="0"/>
                              </a:rPr>
                            </m:ctrlPr>
                          </m:sSubPr>
                          <m:e>
                            <m:r>
                              <a:rPr lang="en-US" altLang="zh-CN" sz="2400" i="1">
                                <a:effectLst/>
                                <a:latin typeface="Cambria Math" panose="02040503050406030204" pitchFamily="18" charset="0"/>
                              </a:rPr>
                              <m:t>𝑡</m:t>
                            </m:r>
                          </m:e>
                          <m:sub>
                            <m:r>
                              <a:rPr lang="en-US" altLang="zh-CN" sz="2400" i="1">
                                <a:effectLst/>
                                <a:latin typeface="Cambria Math" panose="02040503050406030204" pitchFamily="18" charset="0"/>
                              </a:rPr>
                              <m:t>𝑛</m:t>
                            </m:r>
                          </m:sub>
                        </m:sSub>
                      </m:e>
                    </m:d>
                  </m:oMath>
                </a14:m>
                <a:r>
                  <a:rPr lang="zh-CN" altLang="zh-CN" sz="2400" dirty="0">
                    <a:effectLst/>
                  </a:rPr>
                  <a:t>三个节点，因此无法直接求解。故此类有限差分格式被称为隐式格式，其定义为</a:t>
                </a:r>
                <a:r>
                  <a:rPr lang="zh-CN" altLang="zh-CN" sz="2400" dirty="0" smtClean="0">
                    <a:effectLst/>
                  </a:rPr>
                  <a:t>：。</a:t>
                </a:r>
                <a:r>
                  <a:rPr lang="zh-CN" altLang="zh-CN" sz="2400" b="1" dirty="0" smtClean="0">
                    <a:solidFill>
                      <a:srgbClr val="FF0000"/>
                    </a:solidFill>
                    <a:effectLst/>
                  </a:rPr>
                  <a:t>在新的时间层（</a:t>
                </a:r>
                <a:r>
                  <a:rPr lang="en-US" altLang="zh-CN" sz="2400" b="1" dirty="0" smtClean="0">
                    <a:solidFill>
                      <a:srgbClr val="FF0000"/>
                    </a:solidFill>
                    <a:effectLst/>
                  </a:rPr>
                  <a:t>n</a:t>
                </a:r>
                <a:r>
                  <a:rPr lang="zh-CN" altLang="zh-CN" sz="2400" b="1" dirty="0" smtClean="0">
                    <a:solidFill>
                      <a:srgbClr val="FF0000"/>
                    </a:solidFill>
                    <a:effectLst/>
                  </a:rPr>
                  <a:t>或者</a:t>
                </a:r>
                <a:r>
                  <a:rPr lang="en-US" altLang="zh-CN" sz="2400" b="1" dirty="0" smtClean="0">
                    <a:solidFill>
                      <a:srgbClr val="FF0000"/>
                    </a:solidFill>
                    <a:effectLst/>
                  </a:rPr>
                  <a:t>n+1</a:t>
                </a:r>
                <a:r>
                  <a:rPr lang="zh-CN" altLang="zh-CN" sz="2400" b="1" dirty="0" smtClean="0">
                    <a:solidFill>
                      <a:srgbClr val="FF0000"/>
                    </a:solidFill>
                    <a:effectLst/>
                  </a:rPr>
                  <a:t>）中包含有多余一个的节点，无法直接代数求解，故称之为隐式格式</a:t>
                </a:r>
                <a:endParaRPr lang="en-US" altLang="zh-CN" sz="2400" dirty="0" smtClean="0">
                  <a:effectLst/>
                </a:endParaRPr>
              </a:p>
              <a:p>
                <a:r>
                  <a:rPr lang="zh-CN" altLang="zh-CN" sz="2400" dirty="0">
                    <a:effectLst/>
                  </a:rPr>
                  <a:t>此类隐式格式当空间域坐标</a:t>
                </a:r>
                <a:r>
                  <a:rPr lang="en-US" altLang="zh-CN" sz="2400" dirty="0">
                    <a:effectLst/>
                  </a:rPr>
                  <a:t>j</a:t>
                </a:r>
                <a:r>
                  <a:rPr lang="zh-CN" altLang="zh-CN" sz="2400" dirty="0">
                    <a:effectLst/>
                  </a:rPr>
                  <a:t>不断变化时，考虑到如下初始条件：</a:t>
                </a:r>
              </a:p>
              <a:p>
                <a14:m>
                  <m:oMath xmlns:m="http://schemas.openxmlformats.org/officeDocument/2006/math">
                    <m:d>
                      <m:dPr>
                        <m:begChr m:val="{"/>
                        <m:endChr m:val=""/>
                        <m:ctrlPr>
                          <a:rPr lang="zh-CN" altLang="zh-CN" sz="2400" i="1">
                            <a:effectLst/>
                            <a:latin typeface="Cambria Math" panose="02040503050406030204" pitchFamily="18" charset="0"/>
                          </a:rPr>
                        </m:ctrlPr>
                      </m:dPr>
                      <m:e>
                        <m:eqArr>
                          <m:eqArrPr>
                            <m:ctrlPr>
                              <a:rPr lang="zh-CN" altLang="zh-CN" sz="2400" i="1">
                                <a:effectLst/>
                                <a:latin typeface="Cambria Math" panose="02040503050406030204" pitchFamily="18" charset="0"/>
                              </a:rPr>
                            </m:ctrlPr>
                          </m:eqArrPr>
                          <m:e>
                            <m:sSubSup>
                              <m:sSubSupPr>
                                <m:ctrlPr>
                                  <a:rPr lang="zh-CN" altLang="zh-CN" sz="2400" i="1">
                                    <a:effectLst/>
                                    <a:latin typeface="Cambria Math" panose="02040503050406030204" pitchFamily="18" charset="0"/>
                                  </a:rPr>
                                </m:ctrlPr>
                              </m:sSubSupPr>
                              <m:e>
                                <m:r>
                                  <a:rPr lang="en-US" altLang="zh-CN" sz="2400" i="1">
                                    <a:effectLst/>
                                    <a:latin typeface="Cambria Math" panose="02040503050406030204" pitchFamily="18" charset="0"/>
                                  </a:rPr>
                                  <m:t>𝑢</m:t>
                                </m:r>
                              </m:e>
                              <m:sub>
                                <m:r>
                                  <a:rPr lang="en-US" altLang="zh-CN" sz="2400" i="1">
                                    <a:effectLst/>
                                    <a:latin typeface="Cambria Math" panose="02040503050406030204" pitchFamily="18" charset="0"/>
                                  </a:rPr>
                                  <m:t>0</m:t>
                                </m:r>
                              </m:sub>
                              <m:sup>
                                <m:r>
                                  <a:rPr lang="en-US" altLang="zh-CN" sz="2400" i="1">
                                    <a:effectLst/>
                                    <a:latin typeface="Cambria Math" panose="02040503050406030204" pitchFamily="18" charset="0"/>
                                  </a:rPr>
                                  <m:t>𝑛</m:t>
                                </m:r>
                              </m:sup>
                            </m:sSubSup>
                            <m:r>
                              <a:rPr lang="en-US" altLang="zh-CN" sz="2400" i="1">
                                <a:effectLst/>
                                <a:latin typeface="Cambria Math" panose="02040503050406030204" pitchFamily="18" charset="0"/>
                              </a:rPr>
                              <m:t>=0, </m:t>
                            </m:r>
                            <m:r>
                              <a:rPr lang="en-US" altLang="zh-CN" sz="2400" i="1">
                                <a:effectLst/>
                                <a:latin typeface="Cambria Math" panose="02040503050406030204" pitchFamily="18" charset="0"/>
                              </a:rPr>
                              <m:t>𝑛</m:t>
                            </m:r>
                            <m:r>
                              <a:rPr lang="en-US" altLang="zh-CN" sz="2400" i="1">
                                <a:effectLst/>
                                <a:latin typeface="Cambria Math" panose="02040503050406030204" pitchFamily="18" charset="0"/>
                              </a:rPr>
                              <m:t>&gt;0</m:t>
                            </m:r>
                          </m:e>
                          <m:e>
                            <m:sSubSup>
                              <m:sSubSupPr>
                                <m:ctrlPr>
                                  <a:rPr lang="zh-CN" altLang="zh-CN" sz="2400" i="1">
                                    <a:effectLst/>
                                    <a:latin typeface="Cambria Math" panose="02040503050406030204" pitchFamily="18" charset="0"/>
                                  </a:rPr>
                                </m:ctrlPr>
                              </m:sSubSupPr>
                              <m:e>
                                <m:r>
                                  <a:rPr lang="en-US" altLang="zh-CN" sz="2400" i="1">
                                    <a:effectLst/>
                                    <a:latin typeface="Cambria Math" panose="02040503050406030204" pitchFamily="18" charset="0"/>
                                  </a:rPr>
                                  <m:t>𝑢</m:t>
                                </m:r>
                              </m:e>
                              <m:sub>
                                <m:r>
                                  <a:rPr lang="en-US" altLang="zh-CN" sz="2400" i="1">
                                    <a:effectLst/>
                                    <a:latin typeface="Cambria Math" panose="02040503050406030204" pitchFamily="18" charset="0"/>
                                  </a:rPr>
                                  <m:t>𝑗</m:t>
                                </m:r>
                              </m:sub>
                              <m:sup>
                                <m:r>
                                  <a:rPr lang="en-US" altLang="zh-CN" sz="2400" i="1">
                                    <a:effectLst/>
                                    <a:latin typeface="Cambria Math" panose="02040503050406030204" pitchFamily="18" charset="0"/>
                                  </a:rPr>
                                  <m:t>𝑛</m:t>
                                </m:r>
                              </m:sup>
                            </m:sSubSup>
                            <m:r>
                              <a:rPr lang="en-US" altLang="zh-CN" sz="2400" i="1">
                                <a:effectLst/>
                                <a:latin typeface="Cambria Math" panose="02040503050406030204" pitchFamily="18" charset="0"/>
                              </a:rPr>
                              <m:t>=0,</m:t>
                            </m:r>
                            <m:r>
                              <a:rPr lang="en-US" altLang="zh-CN" sz="2400" i="1">
                                <a:effectLst/>
                                <a:latin typeface="Cambria Math" panose="02040503050406030204" pitchFamily="18" charset="0"/>
                              </a:rPr>
                              <m:t>𝑛</m:t>
                            </m:r>
                            <m:r>
                              <a:rPr lang="en-US" altLang="zh-CN" sz="2400" i="1">
                                <a:effectLst/>
                                <a:latin typeface="Cambria Math" panose="02040503050406030204" pitchFamily="18" charset="0"/>
                              </a:rPr>
                              <m:t>&gt;0</m:t>
                            </m:r>
                          </m:e>
                        </m:eqArr>
                      </m:e>
                    </m:d>
                  </m:oMath>
                </a14:m>
                <a:endParaRPr lang="zh-CN" altLang="zh-CN" sz="2400" dirty="0">
                  <a:effectLst/>
                </a:endParaRPr>
              </a:p>
              <a:p>
                <a:r>
                  <a:rPr lang="zh-CN" altLang="zh-CN" sz="2400" dirty="0">
                    <a:effectLst/>
                  </a:rPr>
                  <a:t>可以得到一系列</a:t>
                </a:r>
                <a:r>
                  <a:rPr lang="zh-CN" altLang="zh-CN" sz="2400" dirty="0" smtClean="0">
                    <a:effectLst/>
                  </a:rPr>
                  <a:t>方程：</a:t>
                </a:r>
                <a:endParaRPr lang="zh-CN" altLang="zh-CN" sz="2400" dirty="0">
                  <a:effectLst/>
                </a:endParaRPr>
              </a:p>
              <a:p>
                <a:endParaRPr lang="zh-CN" altLang="zh-CN" sz="2400" dirty="0">
                  <a:effectLst/>
                </a:endParaRPr>
              </a:p>
              <a:p>
                <a:endParaRPr lang="zh-CN" altLang="en-US"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200" y="1082040"/>
                <a:ext cx="10515600" cy="5094923"/>
              </a:xfrm>
              <a:blipFill rotWithShape="0">
                <a:blip r:embed="rId2"/>
                <a:stretch>
                  <a:fillRect l="-812" t="-1677" r="-376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42</a:t>
            </a:fld>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419100" y="2079355"/>
                <a:ext cx="11353800" cy="3689087"/>
              </a:xfrm>
              <a:prstGeom prst="rect">
                <a:avLst/>
              </a:prstGeom>
              <a:solidFill>
                <a:schemeClr val="accent2">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m:t>
                      </m:r>
                      <m:r>
                        <a:rPr lang="en-US" altLang="zh-CN" sz="3200" i="1">
                          <a:latin typeface="Cambria Math" panose="02040503050406030204" pitchFamily="18" charset="0"/>
                        </a:rPr>
                        <m:t>𝑎</m:t>
                      </m:r>
                      <m:r>
                        <a:rPr lang="en-US" altLang="zh-CN" sz="3200" i="1">
                          <a:latin typeface="Cambria Math" panose="02040503050406030204" pitchFamily="18" charset="0"/>
                        </a:rPr>
                        <m:t>𝜆</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d>
                        <m:dPr>
                          <m:ctrlPr>
                            <a:rPr lang="zh-CN" altLang="zh-CN" sz="3200" i="1">
                              <a:latin typeface="Cambria Math" panose="02040503050406030204" pitchFamily="18" charset="0"/>
                            </a:rPr>
                          </m:ctrlPr>
                        </m:dPr>
                        <m:e>
                          <m:r>
                            <a:rPr lang="en-US" altLang="zh-CN" sz="3200" i="1">
                              <a:latin typeface="Cambria Math" panose="02040503050406030204" pitchFamily="18" charset="0"/>
                            </a:rPr>
                            <m:t>1+2</m:t>
                          </m:r>
                          <m:r>
                            <a:rPr lang="en-US" altLang="zh-CN" sz="3200" i="1">
                              <a:latin typeface="Cambria Math" panose="02040503050406030204" pitchFamily="18" charset="0"/>
                            </a:rPr>
                            <m:t>𝑎</m:t>
                          </m:r>
                          <m:r>
                            <a:rPr lang="en-US" altLang="zh-CN" sz="3200" i="1">
                              <a:latin typeface="Cambria Math" panose="02040503050406030204" pitchFamily="18" charset="0"/>
                            </a:rPr>
                            <m:t>𝜆</m:t>
                          </m:r>
                        </m:e>
                      </m:d>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r>
                        <a:rPr lang="en-US" altLang="zh-CN" sz="3200" i="1">
                          <a:latin typeface="Cambria Math" panose="02040503050406030204" pitchFamily="18" charset="0"/>
                        </a:rPr>
                        <m:t>𝑎</m:t>
                      </m:r>
                      <m:r>
                        <a:rPr lang="en-US" altLang="zh-CN" sz="3200" i="1">
                          <a:latin typeface="Cambria Math" panose="02040503050406030204" pitchFamily="18" charset="0"/>
                        </a:rPr>
                        <m:t>𝜆</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2</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r>
                                <a:rPr lang="en-US" altLang="zh-CN" sz="3200" i="1">
                                  <a:latin typeface="Cambria Math" panose="02040503050406030204" pitchFamily="18" charset="0"/>
                                </a:rPr>
                                <m:t>−1</m:t>
                              </m:r>
                            </m:sub>
                          </m:sSub>
                        </m:e>
                      </m:d>
                    </m:oMath>
                  </m:oMathPara>
                </a14:m>
                <a:endParaRPr lang="zh-CN" altLang="zh-CN" sz="3200" dirty="0"/>
              </a:p>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m:t>
                      </m:r>
                      <m:r>
                        <a:rPr lang="en-US" altLang="zh-CN" sz="3200" i="1">
                          <a:latin typeface="Cambria Math" panose="02040503050406030204" pitchFamily="18" charset="0"/>
                        </a:rPr>
                        <m:t>𝑎</m:t>
                      </m:r>
                      <m:r>
                        <a:rPr lang="en-US" altLang="zh-CN" sz="3200" i="1">
                          <a:latin typeface="Cambria Math" panose="02040503050406030204" pitchFamily="18" charset="0"/>
                        </a:rPr>
                        <m:t>𝜆</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d>
                        <m:dPr>
                          <m:ctrlPr>
                            <a:rPr lang="zh-CN" altLang="zh-CN" sz="3200" i="1">
                              <a:latin typeface="Cambria Math" panose="02040503050406030204" pitchFamily="18" charset="0"/>
                            </a:rPr>
                          </m:ctrlPr>
                        </m:dPr>
                        <m:e>
                          <m:r>
                            <a:rPr lang="en-US" altLang="zh-CN" sz="3200" i="1">
                              <a:latin typeface="Cambria Math" panose="02040503050406030204" pitchFamily="18" charset="0"/>
                            </a:rPr>
                            <m:t>1+2</m:t>
                          </m:r>
                          <m:r>
                            <a:rPr lang="en-US" altLang="zh-CN" sz="3200" i="1">
                              <a:latin typeface="Cambria Math" panose="02040503050406030204" pitchFamily="18" charset="0"/>
                            </a:rPr>
                            <m:t>𝑎</m:t>
                          </m:r>
                          <m:r>
                            <a:rPr lang="en-US" altLang="zh-CN" sz="3200" i="1">
                              <a:latin typeface="Cambria Math" panose="02040503050406030204" pitchFamily="18" charset="0"/>
                            </a:rPr>
                            <m:t>𝜆</m:t>
                          </m:r>
                        </m:e>
                      </m:d>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2</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r>
                        <a:rPr lang="en-US" altLang="zh-CN" sz="3200" i="1">
                          <a:latin typeface="Cambria Math" panose="02040503050406030204" pitchFamily="18" charset="0"/>
                        </a:rPr>
                        <m:t>𝑎</m:t>
                      </m:r>
                      <m:r>
                        <a:rPr lang="en-US" altLang="zh-CN" sz="3200" i="1">
                          <a:latin typeface="Cambria Math" panose="02040503050406030204" pitchFamily="18" charset="0"/>
                        </a:rPr>
                        <m:t>𝜆</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3</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r>
                                <a:rPr lang="en-US" altLang="zh-CN" sz="3200" i="1">
                                  <a:latin typeface="Cambria Math" panose="02040503050406030204" pitchFamily="18" charset="0"/>
                                </a:rPr>
                                <m:t>−1</m:t>
                              </m:r>
                            </m:sub>
                          </m:sSub>
                        </m:e>
                      </m:d>
                    </m:oMath>
                  </m:oMathPara>
                </a14:m>
                <a:endParaRPr lang="zh-CN" altLang="zh-CN" sz="3200" dirty="0"/>
              </a:p>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m:t>
                      </m:r>
                      <m:r>
                        <a:rPr lang="en-US" altLang="zh-CN" sz="3200" i="1">
                          <a:latin typeface="Cambria Math" panose="02040503050406030204" pitchFamily="18" charset="0"/>
                        </a:rPr>
                        <m:t>𝑎</m:t>
                      </m:r>
                      <m:r>
                        <a:rPr lang="en-US" altLang="zh-CN" sz="3200" i="1">
                          <a:latin typeface="Cambria Math" panose="02040503050406030204" pitchFamily="18" charset="0"/>
                        </a:rPr>
                        <m:t>𝜆</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2</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d>
                        <m:dPr>
                          <m:ctrlPr>
                            <a:rPr lang="zh-CN" altLang="zh-CN" sz="3200" i="1">
                              <a:latin typeface="Cambria Math" panose="02040503050406030204" pitchFamily="18" charset="0"/>
                            </a:rPr>
                          </m:ctrlPr>
                        </m:dPr>
                        <m:e>
                          <m:r>
                            <a:rPr lang="en-US" altLang="zh-CN" sz="3200" i="1">
                              <a:latin typeface="Cambria Math" panose="02040503050406030204" pitchFamily="18" charset="0"/>
                            </a:rPr>
                            <m:t>1+2</m:t>
                          </m:r>
                          <m:r>
                            <a:rPr lang="en-US" altLang="zh-CN" sz="3200" i="1">
                              <a:latin typeface="Cambria Math" panose="02040503050406030204" pitchFamily="18" charset="0"/>
                            </a:rPr>
                            <m:t>𝑎</m:t>
                          </m:r>
                          <m:r>
                            <a:rPr lang="en-US" altLang="zh-CN" sz="3200" i="1">
                              <a:latin typeface="Cambria Math" panose="02040503050406030204" pitchFamily="18" charset="0"/>
                            </a:rPr>
                            <m:t>𝜆</m:t>
                          </m:r>
                        </m:e>
                      </m:d>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3</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r>
                        <a:rPr lang="en-US" altLang="zh-CN" sz="3200" i="1">
                          <a:latin typeface="Cambria Math" panose="02040503050406030204" pitchFamily="18" charset="0"/>
                        </a:rPr>
                        <m:t>𝑎</m:t>
                      </m:r>
                      <m:r>
                        <a:rPr lang="en-US" altLang="zh-CN" sz="3200" i="1">
                          <a:latin typeface="Cambria Math" panose="02040503050406030204" pitchFamily="18" charset="0"/>
                        </a:rPr>
                        <m:t>𝜆</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4</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2</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r>
                                <a:rPr lang="en-US" altLang="zh-CN" sz="3200" i="1">
                                  <a:latin typeface="Cambria Math" panose="02040503050406030204" pitchFamily="18" charset="0"/>
                                </a:rPr>
                                <m:t>−1</m:t>
                              </m:r>
                            </m:sub>
                          </m:sSub>
                        </m:e>
                      </m:d>
                    </m:oMath>
                  </m:oMathPara>
                </a14:m>
                <a:endParaRPr lang="zh-CN" altLang="zh-CN" sz="3200" dirty="0"/>
              </a:p>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m:t>
                      </m:r>
                      <m:r>
                        <a:rPr lang="en-US" altLang="zh-CN" sz="3200" i="1">
                          <a:latin typeface="Cambria Math" panose="02040503050406030204" pitchFamily="18" charset="0"/>
                        </a:rPr>
                        <m:t>𝑎</m:t>
                      </m:r>
                      <m:r>
                        <a:rPr lang="en-US" altLang="zh-CN" sz="3200" i="1">
                          <a:latin typeface="Cambria Math" panose="02040503050406030204" pitchFamily="18" charset="0"/>
                        </a:rPr>
                        <m:t>𝜆</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3</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d>
                        <m:dPr>
                          <m:ctrlPr>
                            <a:rPr lang="zh-CN" altLang="zh-CN" sz="3200" i="1">
                              <a:latin typeface="Cambria Math" panose="02040503050406030204" pitchFamily="18" charset="0"/>
                            </a:rPr>
                          </m:ctrlPr>
                        </m:dPr>
                        <m:e>
                          <m:r>
                            <a:rPr lang="en-US" altLang="zh-CN" sz="3200" i="1">
                              <a:latin typeface="Cambria Math" panose="02040503050406030204" pitchFamily="18" charset="0"/>
                            </a:rPr>
                            <m:t>1+2</m:t>
                          </m:r>
                          <m:r>
                            <a:rPr lang="en-US" altLang="zh-CN" sz="3200" i="1">
                              <a:latin typeface="Cambria Math" panose="02040503050406030204" pitchFamily="18" charset="0"/>
                            </a:rPr>
                            <m:t>𝑎</m:t>
                          </m:r>
                          <m:r>
                            <a:rPr lang="en-US" altLang="zh-CN" sz="3200" i="1">
                              <a:latin typeface="Cambria Math" panose="02040503050406030204" pitchFamily="18" charset="0"/>
                            </a:rPr>
                            <m:t>𝜆</m:t>
                          </m:r>
                        </m:e>
                      </m:d>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4</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r>
                        <a:rPr lang="en-US" altLang="zh-CN" sz="3200" i="1">
                          <a:latin typeface="Cambria Math" panose="02040503050406030204" pitchFamily="18" charset="0"/>
                        </a:rPr>
                        <m:t>𝑎</m:t>
                      </m:r>
                      <m:r>
                        <a:rPr lang="en-US" altLang="zh-CN" sz="3200" i="1">
                          <a:latin typeface="Cambria Math" panose="02040503050406030204" pitchFamily="18" charset="0"/>
                        </a:rPr>
                        <m:t>𝜆</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5</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3</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r>
                                <a:rPr lang="en-US" altLang="zh-CN" sz="3200" i="1">
                                  <a:latin typeface="Cambria Math" panose="02040503050406030204" pitchFamily="18" charset="0"/>
                                </a:rPr>
                                <m:t>−1</m:t>
                              </m:r>
                            </m:sub>
                          </m:sSub>
                        </m:e>
                      </m:d>
                    </m:oMath>
                  </m:oMathPara>
                </a14:m>
                <a:endParaRPr lang="zh-CN" altLang="zh-CN" sz="3200" dirty="0"/>
              </a:p>
              <a:p>
                <a14:m>
                  <m:oMathPara xmlns:m="http://schemas.openxmlformats.org/officeDocument/2006/math">
                    <m:oMathParaPr>
                      <m:jc m:val="centerGroup"/>
                    </m:oMathParaPr>
                    <m:oMath xmlns:m="http://schemas.openxmlformats.org/officeDocument/2006/math">
                      <m:r>
                        <a:rPr lang="en-US" altLang="zh-CN" sz="3200">
                          <a:latin typeface="Cambria Math" panose="02040503050406030204" pitchFamily="18" charset="0"/>
                        </a:rPr>
                        <m:t>⋯</m:t>
                      </m:r>
                    </m:oMath>
                  </m:oMathPara>
                </a14:m>
                <a:endParaRPr lang="zh-CN" altLang="zh-CN" sz="3200" dirty="0"/>
              </a:p>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m:t>
                      </m:r>
                      <m:r>
                        <a:rPr lang="en-US" altLang="zh-CN" sz="3200" i="1">
                          <a:latin typeface="Cambria Math" panose="02040503050406030204" pitchFamily="18" charset="0"/>
                        </a:rPr>
                        <m:t>𝑎</m:t>
                      </m:r>
                      <m:r>
                        <a:rPr lang="en-US" altLang="zh-CN" sz="3200" i="1">
                          <a:latin typeface="Cambria Math" panose="02040503050406030204" pitchFamily="18" charset="0"/>
                        </a:rPr>
                        <m:t>𝜆</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𝑗</m:t>
                              </m:r>
                              <m:r>
                                <a:rPr lang="en-US" altLang="zh-CN" sz="3200" i="1">
                                  <a:latin typeface="Cambria Math" panose="02040503050406030204" pitchFamily="18" charset="0"/>
                                </a:rPr>
                                <m:t>−2</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d>
                        <m:dPr>
                          <m:ctrlPr>
                            <a:rPr lang="zh-CN" altLang="zh-CN" sz="3200" i="1">
                              <a:latin typeface="Cambria Math" panose="02040503050406030204" pitchFamily="18" charset="0"/>
                            </a:rPr>
                          </m:ctrlPr>
                        </m:dPr>
                        <m:e>
                          <m:r>
                            <a:rPr lang="en-US" altLang="zh-CN" sz="3200" i="1">
                              <a:latin typeface="Cambria Math" panose="02040503050406030204" pitchFamily="18" charset="0"/>
                            </a:rPr>
                            <m:t>1+2</m:t>
                          </m:r>
                          <m:r>
                            <a:rPr lang="en-US" altLang="zh-CN" sz="3200" i="1">
                              <a:latin typeface="Cambria Math" panose="02040503050406030204" pitchFamily="18" charset="0"/>
                            </a:rPr>
                            <m:t>𝑎</m:t>
                          </m:r>
                          <m:r>
                            <a:rPr lang="en-US" altLang="zh-CN" sz="3200" i="1">
                              <a:latin typeface="Cambria Math" panose="02040503050406030204" pitchFamily="18" charset="0"/>
                            </a:rPr>
                            <m:t>𝜆</m:t>
                          </m:r>
                        </m:e>
                      </m:d>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𝑗</m:t>
                              </m:r>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r>
                        <a:rPr lang="en-US" altLang="zh-CN" sz="3200" i="1">
                          <a:latin typeface="Cambria Math" panose="02040503050406030204" pitchFamily="18" charset="0"/>
                        </a:rPr>
                        <m:t>𝑎</m:t>
                      </m:r>
                      <m:r>
                        <a:rPr lang="en-US" altLang="zh-CN" sz="3200" i="1">
                          <a:latin typeface="Cambria Math" panose="02040503050406030204" pitchFamily="18" charset="0"/>
                        </a:rPr>
                        <m:t>𝜆</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𝑗</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sub>
                          </m:sSub>
                        </m:e>
                      </m:d>
                      <m:r>
                        <a:rPr lang="en-US" altLang="zh-CN" sz="3200" i="1">
                          <a:latin typeface="Cambria Math" panose="02040503050406030204" pitchFamily="18" charset="0"/>
                        </a:rPr>
                        <m:t>=</m:t>
                      </m:r>
                      <m:r>
                        <a:rPr lang="en-US" altLang="zh-CN" sz="3200" i="1">
                          <a:latin typeface="Cambria Math" panose="02040503050406030204" pitchFamily="18" charset="0"/>
                        </a:rPr>
                        <m:t>𝑢</m:t>
                      </m:r>
                      <m:d>
                        <m:dPr>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𝑗</m:t>
                              </m:r>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𝑡</m:t>
                              </m:r>
                            </m:e>
                            <m:sub>
                              <m:r>
                                <a:rPr lang="en-US" altLang="zh-CN" sz="3200" i="1">
                                  <a:latin typeface="Cambria Math" panose="02040503050406030204" pitchFamily="18" charset="0"/>
                                </a:rPr>
                                <m:t>𝑛</m:t>
                              </m:r>
                              <m:r>
                                <a:rPr lang="en-US" altLang="zh-CN" sz="3200" i="1">
                                  <a:latin typeface="Cambria Math" panose="02040503050406030204" pitchFamily="18" charset="0"/>
                                </a:rPr>
                                <m:t>−1</m:t>
                              </m:r>
                            </m:sub>
                          </m:sSub>
                        </m:e>
                      </m:d>
                    </m:oMath>
                  </m:oMathPara>
                </a14:m>
                <a:endParaRPr lang="zh-CN" altLang="en-US" sz="3200" dirty="0"/>
              </a:p>
            </p:txBody>
          </p:sp>
        </mc:Choice>
        <mc:Fallback>
          <p:sp>
            <p:nvSpPr>
              <p:cNvPr id="5" name="矩形 4"/>
              <p:cNvSpPr>
                <a:spLocks noRot="1" noChangeAspect="1" noMove="1" noResize="1" noEditPoints="1" noAdjustHandles="1" noChangeArrowheads="1" noChangeShapeType="1" noTextEdit="1"/>
              </p:cNvSpPr>
              <p:nvPr/>
            </p:nvSpPr>
            <p:spPr>
              <a:xfrm>
                <a:off x="419100" y="2079355"/>
                <a:ext cx="11353800" cy="3689087"/>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075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隐式格式</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a:effectLst/>
                  </a:rPr>
                  <a:t>仔细观察该方程组，可以采用矩阵方式来表达，如下：</a:t>
                </a:r>
              </a:p>
              <a:p>
                <a14:m>
                  <m:oMath xmlns:m="http://schemas.openxmlformats.org/officeDocument/2006/math">
                    <m:r>
                      <a:rPr lang="en-US" altLang="zh-CN" i="1">
                        <a:effectLst/>
                        <a:latin typeface="Cambria Math" panose="02040503050406030204" pitchFamily="18" charset="0"/>
                      </a:rPr>
                      <m:t>𝐴</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𝑈</m:t>
                        </m:r>
                      </m:e>
                      <m:sup>
                        <m:r>
                          <a:rPr lang="en-US" altLang="zh-CN" i="1">
                            <a:effectLst/>
                            <a:latin typeface="Cambria Math" panose="02040503050406030204" pitchFamily="18" charset="0"/>
                          </a:rPr>
                          <m:t>𝑛</m:t>
                        </m:r>
                      </m:sup>
                    </m:sSup>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𝑈</m:t>
                        </m:r>
                      </m:e>
                      <m:sup>
                        <m:r>
                          <a:rPr lang="en-US" altLang="zh-CN" i="1">
                            <a:effectLst/>
                            <a:latin typeface="Cambria Math" panose="02040503050406030204" pitchFamily="18" charset="0"/>
                          </a:rPr>
                          <m:t>𝑛</m:t>
                        </m:r>
                        <m:r>
                          <a:rPr lang="en-US" altLang="zh-CN" i="1">
                            <a:effectLst/>
                            <a:latin typeface="Cambria Math" panose="02040503050406030204" pitchFamily="18" charset="0"/>
                          </a:rPr>
                          <m:t>−1</m:t>
                        </m:r>
                      </m:sup>
                    </m:sSup>
                  </m:oMath>
                </a14:m>
                <a:endParaRPr lang="zh-CN" altLang="zh-CN">
                  <a:effectLst/>
                </a:endParaRPr>
              </a:p>
              <a:p>
                <a:r>
                  <a:rPr lang="zh-CN" altLang="zh-CN">
                    <a:effectLst/>
                  </a:rPr>
                  <a:t>该方程中，</a:t>
                </a:r>
                <a14:m>
                  <m:oMath xmlns:m="http://schemas.openxmlformats.org/officeDocument/2006/math">
                    <m:r>
                      <a:rPr lang="en-US" altLang="zh-CN" i="1">
                        <a:effectLst/>
                        <a:latin typeface="Cambria Math" panose="02040503050406030204" pitchFamily="18" charset="0"/>
                      </a:rPr>
                      <m:t>𝐴</m:t>
                    </m:r>
                  </m:oMath>
                </a14:m>
                <a:r>
                  <a:rPr lang="zh-CN" altLang="zh-CN">
                    <a:effectLst/>
                  </a:rPr>
                  <a:t>为系数矩阵，</a:t>
                </a:r>
                <a14:m>
                  <m:oMath xmlns:m="http://schemas.openxmlformats.org/officeDocument/2006/math">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𝑈</m:t>
                        </m:r>
                      </m:e>
                      <m:sup>
                        <m:r>
                          <a:rPr lang="en-US" altLang="zh-CN" i="1">
                            <a:effectLst/>
                            <a:latin typeface="Cambria Math" panose="02040503050406030204" pitchFamily="18" charset="0"/>
                          </a:rPr>
                          <m:t>𝑛</m:t>
                        </m:r>
                      </m:sup>
                    </m:sSup>
                  </m:oMath>
                </a14:m>
                <a:r>
                  <a:rPr lang="zh-CN" altLang="zh-CN">
                    <a:effectLst/>
                  </a:rPr>
                  <a:t>和</a:t>
                </a:r>
                <a14:m>
                  <m:oMath xmlns:m="http://schemas.openxmlformats.org/officeDocument/2006/math">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𝑈</m:t>
                        </m:r>
                      </m:e>
                      <m:sup>
                        <m:r>
                          <a:rPr lang="en-US" altLang="zh-CN" i="1">
                            <a:effectLst/>
                            <a:latin typeface="Cambria Math" panose="02040503050406030204" pitchFamily="18" charset="0"/>
                          </a:rPr>
                          <m:t>𝑛</m:t>
                        </m:r>
                        <m:r>
                          <a:rPr lang="en-US" altLang="zh-CN" i="1">
                            <a:effectLst/>
                            <a:latin typeface="Cambria Math" panose="02040503050406030204" pitchFamily="18" charset="0"/>
                          </a:rPr>
                          <m:t>−1</m:t>
                        </m:r>
                      </m:sup>
                    </m:sSup>
                  </m:oMath>
                </a14:m>
                <a:r>
                  <a:rPr lang="zh-CN" altLang="zh-CN">
                    <a:effectLst/>
                  </a:rPr>
                  <a:t>分别为第</a:t>
                </a:r>
                <a:r>
                  <a:rPr lang="en-US" altLang="zh-CN">
                    <a:effectLst/>
                  </a:rPr>
                  <a:t>n</a:t>
                </a:r>
                <a:r>
                  <a:rPr lang="zh-CN" altLang="zh-CN">
                    <a:effectLst/>
                  </a:rPr>
                  <a:t>时间层和第</a:t>
                </a:r>
                <a:r>
                  <a:rPr lang="en-US" altLang="zh-CN">
                    <a:effectLst/>
                  </a:rPr>
                  <a:t>n-1</a:t>
                </a:r>
                <a:r>
                  <a:rPr lang="zh-CN" altLang="zh-CN">
                    <a:effectLst/>
                  </a:rPr>
                  <a:t>时间层的物理量向量，其中</a:t>
                </a:r>
                <a14:m>
                  <m:oMath xmlns:m="http://schemas.openxmlformats.org/officeDocument/2006/math">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𝑈</m:t>
                        </m:r>
                      </m:e>
                      <m:sup>
                        <m:r>
                          <a:rPr lang="en-US" altLang="zh-CN" i="1">
                            <a:effectLst/>
                            <a:latin typeface="Cambria Math" panose="02040503050406030204" pitchFamily="18" charset="0"/>
                          </a:rPr>
                          <m:t>𝑛</m:t>
                        </m:r>
                        <m:r>
                          <a:rPr lang="en-US" altLang="zh-CN" i="1">
                            <a:effectLst/>
                            <a:latin typeface="Cambria Math" panose="02040503050406030204" pitchFamily="18" charset="0"/>
                          </a:rPr>
                          <m:t>−1</m:t>
                        </m:r>
                      </m:sup>
                    </m:sSup>
                  </m:oMath>
                </a14:m>
                <a:r>
                  <a:rPr lang="zh-CN" altLang="zh-CN">
                    <a:effectLst/>
                  </a:rPr>
                  <a:t>已知，</a:t>
                </a:r>
                <a14:m>
                  <m:oMath xmlns:m="http://schemas.openxmlformats.org/officeDocument/2006/math">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𝑈</m:t>
                        </m:r>
                      </m:e>
                      <m:sup>
                        <m:r>
                          <a:rPr lang="en-US" altLang="zh-CN" i="1">
                            <a:effectLst/>
                            <a:latin typeface="Cambria Math" panose="02040503050406030204" pitchFamily="18" charset="0"/>
                          </a:rPr>
                          <m:t>𝑛</m:t>
                        </m:r>
                      </m:sup>
                    </m:sSup>
                  </m:oMath>
                </a14:m>
                <a:r>
                  <a:rPr lang="zh-CN" altLang="zh-CN">
                    <a:effectLst/>
                  </a:rPr>
                  <a:t>待求，其解即为第</a:t>
                </a:r>
                <a:r>
                  <a:rPr lang="en-US" altLang="zh-CN">
                    <a:effectLst/>
                  </a:rPr>
                  <a:t>n</a:t>
                </a:r>
                <a:r>
                  <a:rPr lang="zh-CN" altLang="zh-CN">
                    <a:effectLst/>
                  </a:rPr>
                  <a:t>时间层的物理量。</a:t>
                </a: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43</a:t>
            </a:fld>
            <a:endParaRPr lang="zh-CN" altLang="en-US"/>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2370708" y="3164903"/>
            <a:ext cx="7431659" cy="3537649"/>
          </a:xfrm>
          <a:prstGeom prst="rect">
            <a:avLst/>
          </a:prstGeom>
        </p:spPr>
      </p:pic>
    </p:spTree>
    <p:extLst>
      <p:ext uri="{BB962C8B-B14F-4D97-AF65-F5344CB8AC3E}">
        <p14:creationId xmlns:p14="http://schemas.microsoft.com/office/powerpoint/2010/main" val="1606531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隐式格式</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14:m>
                  <m:oMath xmlns:m="http://schemas.openxmlformats.org/officeDocument/2006/math">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𝑈</m:t>
                        </m:r>
                      </m:e>
                      <m:sup>
                        <m:r>
                          <a:rPr lang="en-US" altLang="zh-CN" sz="2400" i="1">
                            <a:effectLst/>
                            <a:latin typeface="Cambria Math" panose="02040503050406030204" pitchFamily="18" charset="0"/>
                          </a:rPr>
                          <m:t>𝑛</m:t>
                        </m:r>
                      </m:sup>
                    </m:sSup>
                    <m:r>
                      <a:rPr lang="en-US" altLang="zh-CN" sz="2400">
                        <a:effectLst/>
                        <a:latin typeface="Cambria Math" panose="02040503050406030204" pitchFamily="18" charset="0"/>
                      </a:rPr>
                      <m:t>=</m:t>
                    </m:r>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sSubSup>
                              <m:sSubSupPr>
                                <m:ctrlPr>
                                  <a:rPr lang="zh-CN" altLang="zh-CN" sz="2400" i="1">
                                    <a:effectLst/>
                                    <a:latin typeface="Cambria Math" panose="02040503050406030204" pitchFamily="18" charset="0"/>
                                  </a:rPr>
                                </m:ctrlPr>
                              </m:sSubSupPr>
                              <m:e>
                                <m:r>
                                  <a:rPr lang="en-US" altLang="zh-CN" sz="2400" i="1">
                                    <a:effectLst/>
                                    <a:latin typeface="Cambria Math" panose="02040503050406030204" pitchFamily="18" charset="0"/>
                                  </a:rPr>
                                  <m:t>𝑢</m:t>
                                </m:r>
                              </m:e>
                              <m:sub>
                                <m:r>
                                  <a:rPr lang="en-US" altLang="zh-CN" sz="2400" i="1">
                                    <a:effectLst/>
                                    <a:latin typeface="Cambria Math" panose="02040503050406030204" pitchFamily="18" charset="0"/>
                                  </a:rPr>
                                  <m:t>1</m:t>
                                </m:r>
                              </m:sub>
                              <m:sup>
                                <m:r>
                                  <a:rPr lang="en-US" altLang="zh-CN" sz="2400" i="1">
                                    <a:effectLst/>
                                    <a:latin typeface="Cambria Math" panose="02040503050406030204" pitchFamily="18" charset="0"/>
                                  </a:rPr>
                                  <m:t>𝑛</m:t>
                                </m:r>
                              </m:sup>
                            </m:sSubSup>
                            <m:r>
                              <a:rPr lang="en-US" altLang="zh-CN" sz="2400" i="1">
                                <a:effectLst/>
                                <a:latin typeface="Cambria Math" panose="02040503050406030204" pitchFamily="18" charset="0"/>
                              </a:rPr>
                              <m:t>,</m:t>
                            </m:r>
                            <m:sSubSup>
                              <m:sSubSupPr>
                                <m:ctrlPr>
                                  <a:rPr lang="zh-CN" altLang="zh-CN" sz="2400" i="1">
                                    <a:effectLst/>
                                    <a:latin typeface="Cambria Math" panose="02040503050406030204" pitchFamily="18" charset="0"/>
                                  </a:rPr>
                                </m:ctrlPr>
                              </m:sSubSupPr>
                              <m:e>
                                <m:r>
                                  <a:rPr lang="en-US" altLang="zh-CN" sz="2400" i="1">
                                    <a:effectLst/>
                                    <a:latin typeface="Cambria Math" panose="02040503050406030204" pitchFamily="18" charset="0"/>
                                  </a:rPr>
                                  <m:t>𝑢</m:t>
                                </m:r>
                              </m:e>
                              <m:sub>
                                <m:r>
                                  <a:rPr lang="en-US" altLang="zh-CN" sz="2400" i="1">
                                    <a:effectLst/>
                                    <a:latin typeface="Cambria Math" panose="02040503050406030204" pitchFamily="18" charset="0"/>
                                  </a:rPr>
                                  <m:t>2</m:t>
                                </m:r>
                              </m:sub>
                              <m:sup>
                                <m:r>
                                  <a:rPr lang="en-US" altLang="zh-CN" sz="2400" i="1">
                                    <a:effectLst/>
                                    <a:latin typeface="Cambria Math" panose="02040503050406030204" pitchFamily="18" charset="0"/>
                                  </a:rPr>
                                  <m:t>𝑛</m:t>
                                </m:r>
                              </m:sup>
                            </m:sSubSup>
                            <m:r>
                              <a:rPr lang="en-US" altLang="zh-CN" sz="2400" i="1">
                                <a:effectLst/>
                                <a:latin typeface="Cambria Math" panose="02040503050406030204" pitchFamily="18" charset="0"/>
                              </a:rPr>
                              <m:t>,</m:t>
                            </m:r>
                            <m:sSubSup>
                              <m:sSubSupPr>
                                <m:ctrlPr>
                                  <a:rPr lang="zh-CN" altLang="zh-CN" sz="2400" i="1">
                                    <a:effectLst/>
                                    <a:latin typeface="Cambria Math" panose="02040503050406030204" pitchFamily="18" charset="0"/>
                                  </a:rPr>
                                </m:ctrlPr>
                              </m:sSubSupPr>
                              <m:e>
                                <m:r>
                                  <a:rPr lang="en-US" altLang="zh-CN" sz="2400" i="1">
                                    <a:effectLst/>
                                    <a:latin typeface="Cambria Math" panose="02040503050406030204" pitchFamily="18" charset="0"/>
                                  </a:rPr>
                                  <m:t>𝑢</m:t>
                                </m:r>
                              </m:e>
                              <m:sub>
                                <m:r>
                                  <a:rPr lang="en-US" altLang="zh-CN" sz="2400" i="1">
                                    <a:effectLst/>
                                    <a:latin typeface="Cambria Math" panose="02040503050406030204" pitchFamily="18" charset="0"/>
                                  </a:rPr>
                                  <m:t>3</m:t>
                                </m:r>
                              </m:sub>
                              <m:sup>
                                <m:r>
                                  <a:rPr lang="en-US" altLang="zh-CN" sz="2400" i="1">
                                    <a:effectLst/>
                                    <a:latin typeface="Cambria Math" panose="02040503050406030204" pitchFamily="18" charset="0"/>
                                  </a:rPr>
                                  <m:t>𝑛</m:t>
                                </m:r>
                              </m:sup>
                            </m:sSubSup>
                            <m:r>
                              <a:rPr lang="en-US" altLang="zh-CN" sz="2400" i="1">
                                <a:effectLst/>
                                <a:latin typeface="Cambria Math" panose="02040503050406030204" pitchFamily="18" charset="0"/>
                              </a:rPr>
                              <m:t>,⋯,</m:t>
                            </m:r>
                            <m:sSubSup>
                              <m:sSubSupPr>
                                <m:ctrlPr>
                                  <a:rPr lang="zh-CN" altLang="zh-CN" sz="2400" i="1">
                                    <a:effectLst/>
                                    <a:latin typeface="Cambria Math" panose="02040503050406030204" pitchFamily="18" charset="0"/>
                                  </a:rPr>
                                </m:ctrlPr>
                              </m:sSubSupPr>
                              <m:e>
                                <m:r>
                                  <a:rPr lang="en-US" altLang="zh-CN" sz="2400" i="1">
                                    <a:effectLst/>
                                    <a:latin typeface="Cambria Math" panose="02040503050406030204" pitchFamily="18" charset="0"/>
                                  </a:rPr>
                                  <m:t>𝑢</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−1</m:t>
                                </m:r>
                              </m:sub>
                              <m:sup>
                                <m:r>
                                  <a:rPr lang="en-US" altLang="zh-CN" sz="2400" i="1">
                                    <a:effectLst/>
                                    <a:latin typeface="Cambria Math" panose="02040503050406030204" pitchFamily="18" charset="0"/>
                                  </a:rPr>
                                  <m:t>𝑛</m:t>
                                </m:r>
                              </m:sup>
                            </m:sSubSup>
                          </m:e>
                        </m:d>
                      </m:e>
                      <m:sup>
                        <m:r>
                          <a:rPr lang="en-US" altLang="zh-CN" sz="2400" i="1">
                            <a:effectLst/>
                            <a:latin typeface="Cambria Math" panose="02040503050406030204" pitchFamily="18" charset="0"/>
                          </a:rPr>
                          <m:t>𝑇</m:t>
                        </m:r>
                      </m:sup>
                    </m:sSup>
                  </m:oMath>
                </a14:m>
                <a:endParaRPr lang="zh-CN" altLang="zh-CN" sz="2400">
                  <a:effectLst/>
                </a:endParaRPr>
              </a:p>
              <a:p>
                <a14:m>
                  <m:oMath xmlns:m="http://schemas.openxmlformats.org/officeDocument/2006/math">
                    <m:sSup>
                      <m:sSupPr>
                        <m:ctrlPr>
                          <a:rPr lang="zh-CN" altLang="zh-CN" sz="2400" i="1">
                            <a:effectLst/>
                            <a:latin typeface="Cambria Math" panose="02040503050406030204" pitchFamily="18" charset="0"/>
                          </a:rPr>
                        </m:ctrlPr>
                      </m:sSupPr>
                      <m:e>
                        <m:r>
                          <a:rPr lang="en-US" altLang="zh-CN" sz="2400" i="1">
                            <a:effectLst/>
                            <a:latin typeface="Cambria Math" panose="02040503050406030204" pitchFamily="18" charset="0"/>
                          </a:rPr>
                          <m:t>𝑈</m:t>
                        </m:r>
                      </m:e>
                      <m:sup>
                        <m:r>
                          <a:rPr lang="en-US" altLang="zh-CN" sz="2400" i="1">
                            <a:effectLst/>
                            <a:latin typeface="Cambria Math" panose="02040503050406030204" pitchFamily="18" charset="0"/>
                          </a:rPr>
                          <m:t>𝑛</m:t>
                        </m:r>
                        <m:r>
                          <a:rPr lang="en-US" altLang="zh-CN" sz="2400" i="1">
                            <a:effectLst/>
                            <a:latin typeface="Cambria Math" panose="02040503050406030204" pitchFamily="18" charset="0"/>
                          </a:rPr>
                          <m:t>−1</m:t>
                        </m:r>
                      </m:sup>
                    </m:sSup>
                    <m:r>
                      <a:rPr lang="en-US" altLang="zh-CN" sz="2400">
                        <a:effectLst/>
                        <a:latin typeface="Cambria Math" panose="02040503050406030204" pitchFamily="18" charset="0"/>
                      </a:rPr>
                      <m:t>=</m:t>
                    </m:r>
                    <m:sSup>
                      <m:sSupPr>
                        <m:ctrlPr>
                          <a:rPr lang="zh-CN" altLang="zh-CN" sz="2400" i="1">
                            <a:effectLst/>
                            <a:latin typeface="Cambria Math" panose="02040503050406030204" pitchFamily="18" charset="0"/>
                          </a:rPr>
                        </m:ctrlPr>
                      </m:sSupPr>
                      <m:e>
                        <m:d>
                          <m:dPr>
                            <m:ctrlPr>
                              <a:rPr lang="zh-CN" altLang="zh-CN" sz="2400" i="1">
                                <a:effectLst/>
                                <a:latin typeface="Cambria Math" panose="02040503050406030204" pitchFamily="18" charset="0"/>
                              </a:rPr>
                            </m:ctrlPr>
                          </m:dPr>
                          <m:e>
                            <m:sSubSup>
                              <m:sSubSupPr>
                                <m:ctrlPr>
                                  <a:rPr lang="zh-CN" altLang="zh-CN" sz="2400" i="1">
                                    <a:effectLst/>
                                    <a:latin typeface="Cambria Math" panose="02040503050406030204" pitchFamily="18" charset="0"/>
                                  </a:rPr>
                                </m:ctrlPr>
                              </m:sSubSupPr>
                              <m:e>
                                <m:r>
                                  <a:rPr lang="en-US" altLang="zh-CN" sz="2400" i="1">
                                    <a:effectLst/>
                                    <a:latin typeface="Cambria Math" panose="02040503050406030204" pitchFamily="18" charset="0"/>
                                  </a:rPr>
                                  <m:t>𝑢</m:t>
                                </m:r>
                              </m:e>
                              <m:sub>
                                <m:r>
                                  <a:rPr lang="en-US" altLang="zh-CN" sz="2400" i="1">
                                    <a:effectLst/>
                                    <a:latin typeface="Cambria Math" panose="02040503050406030204" pitchFamily="18" charset="0"/>
                                  </a:rPr>
                                  <m:t>1</m:t>
                                </m:r>
                              </m:sub>
                              <m:sup>
                                <m:r>
                                  <a:rPr lang="en-US" altLang="zh-CN" sz="2400" i="1">
                                    <a:effectLst/>
                                    <a:latin typeface="Cambria Math" panose="02040503050406030204" pitchFamily="18" charset="0"/>
                                  </a:rPr>
                                  <m:t>𝑛</m:t>
                                </m:r>
                                <m:r>
                                  <a:rPr lang="en-US" altLang="zh-CN" sz="2400" i="1">
                                    <a:effectLst/>
                                    <a:latin typeface="Cambria Math" panose="02040503050406030204" pitchFamily="18" charset="0"/>
                                  </a:rPr>
                                  <m:t>−1</m:t>
                                </m:r>
                              </m:sup>
                            </m:sSubSup>
                            <m:r>
                              <a:rPr lang="en-US" altLang="zh-CN" sz="2400" i="1">
                                <a:effectLst/>
                                <a:latin typeface="Cambria Math" panose="02040503050406030204" pitchFamily="18" charset="0"/>
                              </a:rPr>
                              <m:t>,</m:t>
                            </m:r>
                            <m:sSubSup>
                              <m:sSubSupPr>
                                <m:ctrlPr>
                                  <a:rPr lang="zh-CN" altLang="zh-CN" sz="2400" i="1">
                                    <a:effectLst/>
                                    <a:latin typeface="Cambria Math" panose="02040503050406030204" pitchFamily="18" charset="0"/>
                                  </a:rPr>
                                </m:ctrlPr>
                              </m:sSubSupPr>
                              <m:e>
                                <m:r>
                                  <a:rPr lang="en-US" altLang="zh-CN" sz="2400" i="1">
                                    <a:effectLst/>
                                    <a:latin typeface="Cambria Math" panose="02040503050406030204" pitchFamily="18" charset="0"/>
                                  </a:rPr>
                                  <m:t>𝑢</m:t>
                                </m:r>
                              </m:e>
                              <m:sub>
                                <m:r>
                                  <a:rPr lang="en-US" altLang="zh-CN" sz="2400" i="1">
                                    <a:effectLst/>
                                    <a:latin typeface="Cambria Math" panose="02040503050406030204" pitchFamily="18" charset="0"/>
                                  </a:rPr>
                                  <m:t>2</m:t>
                                </m:r>
                              </m:sub>
                              <m:sup>
                                <m:r>
                                  <a:rPr lang="en-US" altLang="zh-CN" sz="2400" i="1">
                                    <a:effectLst/>
                                    <a:latin typeface="Cambria Math" panose="02040503050406030204" pitchFamily="18" charset="0"/>
                                  </a:rPr>
                                  <m:t>𝑛</m:t>
                                </m:r>
                                <m:r>
                                  <a:rPr lang="en-US" altLang="zh-CN" sz="2400" i="1">
                                    <a:effectLst/>
                                    <a:latin typeface="Cambria Math" panose="02040503050406030204" pitchFamily="18" charset="0"/>
                                  </a:rPr>
                                  <m:t>−1</m:t>
                                </m:r>
                              </m:sup>
                            </m:sSubSup>
                            <m:r>
                              <a:rPr lang="en-US" altLang="zh-CN" sz="2400" i="1">
                                <a:effectLst/>
                                <a:latin typeface="Cambria Math" panose="02040503050406030204" pitchFamily="18" charset="0"/>
                              </a:rPr>
                              <m:t>,</m:t>
                            </m:r>
                            <m:sSubSup>
                              <m:sSubSupPr>
                                <m:ctrlPr>
                                  <a:rPr lang="zh-CN" altLang="zh-CN" sz="2400" i="1">
                                    <a:effectLst/>
                                    <a:latin typeface="Cambria Math" panose="02040503050406030204" pitchFamily="18" charset="0"/>
                                  </a:rPr>
                                </m:ctrlPr>
                              </m:sSubSupPr>
                              <m:e>
                                <m:r>
                                  <a:rPr lang="en-US" altLang="zh-CN" sz="2400" i="1">
                                    <a:effectLst/>
                                    <a:latin typeface="Cambria Math" panose="02040503050406030204" pitchFamily="18" charset="0"/>
                                  </a:rPr>
                                  <m:t>𝑢</m:t>
                                </m:r>
                              </m:e>
                              <m:sub>
                                <m:r>
                                  <a:rPr lang="en-US" altLang="zh-CN" sz="2400" i="1">
                                    <a:effectLst/>
                                    <a:latin typeface="Cambria Math" panose="02040503050406030204" pitchFamily="18" charset="0"/>
                                  </a:rPr>
                                  <m:t>3</m:t>
                                </m:r>
                              </m:sub>
                              <m:sup>
                                <m:r>
                                  <a:rPr lang="en-US" altLang="zh-CN" sz="2400" i="1">
                                    <a:effectLst/>
                                    <a:latin typeface="Cambria Math" panose="02040503050406030204" pitchFamily="18" charset="0"/>
                                  </a:rPr>
                                  <m:t>𝑛</m:t>
                                </m:r>
                                <m:r>
                                  <a:rPr lang="en-US" altLang="zh-CN" sz="2400" i="1">
                                    <a:effectLst/>
                                    <a:latin typeface="Cambria Math" panose="02040503050406030204" pitchFamily="18" charset="0"/>
                                  </a:rPr>
                                  <m:t>−1</m:t>
                                </m:r>
                              </m:sup>
                            </m:sSubSup>
                            <m:r>
                              <a:rPr lang="en-US" altLang="zh-CN" sz="2400" i="1">
                                <a:effectLst/>
                                <a:latin typeface="Cambria Math" panose="02040503050406030204" pitchFamily="18" charset="0"/>
                              </a:rPr>
                              <m:t>,⋯,</m:t>
                            </m:r>
                            <m:sSubSup>
                              <m:sSubSupPr>
                                <m:ctrlPr>
                                  <a:rPr lang="zh-CN" altLang="zh-CN" sz="2400" i="1">
                                    <a:effectLst/>
                                    <a:latin typeface="Cambria Math" panose="02040503050406030204" pitchFamily="18" charset="0"/>
                                  </a:rPr>
                                </m:ctrlPr>
                              </m:sSubSupPr>
                              <m:e>
                                <m:r>
                                  <a:rPr lang="en-US" altLang="zh-CN" sz="2400" i="1">
                                    <a:effectLst/>
                                    <a:latin typeface="Cambria Math" panose="02040503050406030204" pitchFamily="18" charset="0"/>
                                  </a:rPr>
                                  <m:t>𝑢</m:t>
                                </m:r>
                              </m:e>
                              <m:sub>
                                <m:r>
                                  <a:rPr lang="en-US" altLang="zh-CN" sz="2400" i="1">
                                    <a:effectLst/>
                                    <a:latin typeface="Cambria Math" panose="02040503050406030204" pitchFamily="18" charset="0"/>
                                  </a:rPr>
                                  <m:t>𝑗</m:t>
                                </m:r>
                                <m:r>
                                  <a:rPr lang="en-US" altLang="zh-CN" sz="2400" i="1">
                                    <a:effectLst/>
                                    <a:latin typeface="Cambria Math" panose="02040503050406030204" pitchFamily="18" charset="0"/>
                                  </a:rPr>
                                  <m:t>−1</m:t>
                                </m:r>
                              </m:sub>
                              <m:sup>
                                <m:r>
                                  <a:rPr lang="en-US" altLang="zh-CN" sz="2400" i="1">
                                    <a:effectLst/>
                                    <a:latin typeface="Cambria Math" panose="02040503050406030204" pitchFamily="18" charset="0"/>
                                  </a:rPr>
                                  <m:t>𝑛</m:t>
                                </m:r>
                                <m:r>
                                  <a:rPr lang="en-US" altLang="zh-CN" sz="2400" i="1">
                                    <a:effectLst/>
                                    <a:latin typeface="Cambria Math" panose="02040503050406030204" pitchFamily="18" charset="0"/>
                                  </a:rPr>
                                  <m:t>−1</m:t>
                                </m:r>
                              </m:sup>
                            </m:sSubSup>
                          </m:e>
                        </m:d>
                      </m:e>
                      <m:sup>
                        <m:r>
                          <a:rPr lang="en-US" altLang="zh-CN" sz="2400" i="1">
                            <a:effectLst/>
                            <a:latin typeface="Cambria Math" panose="02040503050406030204" pitchFamily="18" charset="0"/>
                          </a:rPr>
                          <m:t>𝑇</m:t>
                        </m:r>
                      </m:sup>
                    </m:sSup>
                  </m:oMath>
                </a14:m>
                <a:endParaRPr lang="en-US" altLang="zh-CN" sz="2400" smtClean="0">
                  <a:effectLst/>
                </a:endParaRPr>
              </a:p>
              <a:p>
                <a:endParaRPr lang="zh-CN" altLang="zh-CN" sz="2400">
                  <a:effectLst/>
                </a:endParaRPr>
              </a:p>
              <a:p>
                <a:r>
                  <a:rPr lang="zh-CN" altLang="zh-CN" sz="2400" b="1" smtClean="0">
                    <a:solidFill>
                      <a:srgbClr val="FFC000"/>
                    </a:solidFill>
                    <a:effectLst/>
                  </a:rPr>
                  <a:t>显然，矩阵</a:t>
                </a:r>
                <a14:m>
                  <m:oMath xmlns:m="http://schemas.openxmlformats.org/officeDocument/2006/math">
                    <m:r>
                      <a:rPr lang="en-US" altLang="zh-CN" sz="2400" b="1" i="1">
                        <a:solidFill>
                          <a:srgbClr val="FFC000"/>
                        </a:solidFill>
                        <a:effectLst/>
                        <a:latin typeface="Cambria Math" panose="02040503050406030204" pitchFamily="18" charset="0"/>
                      </a:rPr>
                      <m:t>𝑨</m:t>
                    </m:r>
                  </m:oMath>
                </a14:m>
                <a:r>
                  <a:rPr lang="zh-CN" altLang="zh-CN" sz="2400" b="1">
                    <a:solidFill>
                      <a:srgbClr val="FFC000"/>
                    </a:solidFill>
                    <a:effectLst/>
                  </a:rPr>
                  <a:t>为一个对角占优矩阵，该方程一定有解</a:t>
                </a:r>
                <a:r>
                  <a:rPr lang="zh-CN" altLang="zh-CN" sz="2400" smtClean="0">
                    <a:effectLst/>
                  </a:rPr>
                  <a:t>。</a:t>
                </a:r>
                <a:endParaRPr lang="en-US" altLang="zh-CN" sz="2400" smtClean="0">
                  <a:effectLst/>
                </a:endParaRPr>
              </a:p>
              <a:p>
                <a:endParaRPr lang="zh-CN" altLang="zh-CN" sz="2400">
                  <a:effectLst/>
                </a:endParaRPr>
              </a:p>
              <a:p>
                <a:r>
                  <a:rPr lang="zh-CN" altLang="zh-CN" sz="2400">
                    <a:effectLst/>
                  </a:rPr>
                  <a:t>不同于显示格式，隐式格式需要求解线性代数方程组，但是隐式格式为无条件稳定，即可以取比较大的时间步长，这对于降低计算量有很大益处。</a:t>
                </a:r>
              </a:p>
              <a:p>
                <a:endParaRPr lang="zh-CN" altLang="en-US" sz="240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4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44</a:t>
            </a:fld>
            <a:endParaRPr lang="zh-CN" altLang="en-US"/>
          </a:p>
        </p:txBody>
      </p:sp>
    </p:spTree>
    <p:extLst>
      <p:ext uri="{BB962C8B-B14F-4D97-AF65-F5344CB8AC3E}">
        <p14:creationId xmlns:p14="http://schemas.microsoft.com/office/powerpoint/2010/main" val="31260185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9077" y="247290"/>
            <a:ext cx="9905998" cy="563592"/>
          </a:xfrm>
        </p:spPr>
        <p:txBody>
          <a:bodyPr>
            <a:normAutofit fontScale="90000"/>
          </a:bodyPr>
          <a:lstStyle/>
          <a:p>
            <a:r>
              <a:rPr lang="zh-CN" altLang="en-US" smtClean="0"/>
              <a:t>显式格式与隐式格式</a:t>
            </a:r>
            <a:endParaRPr lang="zh-CN" altLang="en-US" dirty="0"/>
          </a:p>
        </p:txBody>
      </p:sp>
      <p:sp>
        <p:nvSpPr>
          <p:cNvPr id="3" name="内容占位符 2"/>
          <p:cNvSpPr>
            <a:spLocks noGrp="1"/>
          </p:cNvSpPr>
          <p:nvPr>
            <p:ph idx="1"/>
          </p:nvPr>
        </p:nvSpPr>
        <p:spPr>
          <a:xfrm>
            <a:off x="439947" y="1439695"/>
            <a:ext cx="5639840" cy="1488332"/>
          </a:xfrm>
        </p:spPr>
        <p:txBody>
          <a:bodyPr anchor="t">
            <a:normAutofit fontScale="77500" lnSpcReduction="20000"/>
          </a:bodyPr>
          <a:lstStyle/>
          <a:p>
            <a:r>
              <a:rPr lang="zh-CN" altLang="zh-CN" dirty="0">
                <a:effectLst/>
              </a:rPr>
              <a:t>从第</a:t>
            </a:r>
            <a:r>
              <a:rPr lang="en-US" altLang="zh-CN" dirty="0">
                <a:effectLst/>
              </a:rPr>
              <a:t>n</a:t>
            </a:r>
            <a:r>
              <a:rPr lang="zh-CN" altLang="zh-CN" dirty="0">
                <a:effectLst/>
              </a:rPr>
              <a:t>个时间层推进到第</a:t>
            </a:r>
            <a:r>
              <a:rPr lang="en-US" altLang="zh-CN" dirty="0">
                <a:effectLst/>
              </a:rPr>
              <a:t>n+1</a:t>
            </a:r>
            <a:r>
              <a:rPr lang="zh-CN" altLang="zh-CN" dirty="0">
                <a:effectLst/>
              </a:rPr>
              <a:t>个时间层时，只需要使用到第</a:t>
            </a:r>
            <a:r>
              <a:rPr lang="en-US" altLang="zh-CN" dirty="0">
                <a:effectLst/>
              </a:rPr>
              <a:t>n</a:t>
            </a:r>
            <a:r>
              <a:rPr lang="zh-CN" altLang="zh-CN" dirty="0">
                <a:effectLst/>
              </a:rPr>
              <a:t>个时间层的数据即可，换言之，可以从第</a:t>
            </a:r>
            <a:r>
              <a:rPr lang="en-US" altLang="zh-CN" dirty="0">
                <a:effectLst/>
              </a:rPr>
              <a:t>n</a:t>
            </a:r>
            <a:r>
              <a:rPr lang="zh-CN" altLang="zh-CN" dirty="0">
                <a:effectLst/>
              </a:rPr>
              <a:t>个时间层直接推导到第</a:t>
            </a:r>
            <a:r>
              <a:rPr lang="en-US" altLang="zh-CN" dirty="0">
                <a:effectLst/>
              </a:rPr>
              <a:t>n+1</a:t>
            </a:r>
            <a:r>
              <a:rPr lang="zh-CN" altLang="zh-CN" dirty="0">
                <a:effectLst/>
              </a:rPr>
              <a:t>个时间层的所有数据，故称之为显示格式。</a:t>
            </a:r>
            <a:endParaRPr lang="zh-CN" altLang="en-US" dirty="0"/>
          </a:p>
        </p:txBody>
      </p:sp>
      <p:sp>
        <p:nvSpPr>
          <p:cNvPr id="4" name="灯片编号占位符 3"/>
          <p:cNvSpPr>
            <a:spLocks noGrp="1"/>
          </p:cNvSpPr>
          <p:nvPr>
            <p:ph type="sldNum" sz="quarter" idx="12"/>
          </p:nvPr>
        </p:nvSpPr>
        <p:spPr/>
        <p:txBody>
          <a:bodyPr/>
          <a:lstStyle/>
          <a:p>
            <a:fld id="{3DB29F44-26CB-486A-84A4-09C08BA6D6B3}" type="slidenum">
              <a:rPr lang="zh-CN" altLang="en-US" smtClean="0"/>
              <a:t>45</a:t>
            </a:fld>
            <a:endParaRPr lang="zh-CN" altLang="en-US"/>
          </a:p>
        </p:txBody>
      </p:sp>
      <p:sp>
        <p:nvSpPr>
          <p:cNvPr id="5" name="内容占位符 2"/>
          <p:cNvSpPr txBox="1">
            <a:spLocks/>
          </p:cNvSpPr>
          <p:nvPr/>
        </p:nvSpPr>
        <p:spPr>
          <a:xfrm>
            <a:off x="6354364" y="1439693"/>
            <a:ext cx="5639840" cy="474544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微软雅黑" panose="020B0503020204020204" pitchFamily="34" charset="-122"/>
                <a:ea typeface="微软雅黑" panose="020B0503020204020204" pitchFamily="34" charset="-122"/>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微软雅黑" panose="020B0503020204020204" pitchFamily="34" charset="-122"/>
                <a:ea typeface="微软雅黑" panose="020B0503020204020204" pitchFamily="34" charset="-122"/>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微软雅黑" panose="020B0503020204020204" pitchFamily="34" charset="-122"/>
                <a:ea typeface="微软雅黑" panose="020B0503020204020204" pitchFamily="34" charset="-122"/>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439947" y="810883"/>
                <a:ext cx="5329601" cy="5666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𝑢</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𝑛</m:t>
                              </m:r>
                              <m:r>
                                <a:rPr lang="zh-CN" altLang="en-US" i="0">
                                  <a:latin typeface="Cambria Math" panose="02040503050406030204" pitchFamily="18" charset="0"/>
                                </a:rPr>
                                <m:t>+1</m:t>
                              </m:r>
                            </m:sub>
                          </m:sSub>
                        </m:e>
                      </m:d>
                      <m:r>
                        <a:rPr lang="zh-CN" altLang="en-US" i="0">
                          <a:latin typeface="Cambria Math" panose="02040503050406030204" pitchFamily="18" charset="0"/>
                        </a:rPr>
                        <m:t>=</m:t>
                      </m:r>
                      <m:r>
                        <a:rPr lang="zh-CN" altLang="en-US" i="1">
                          <a:latin typeface="Cambria Math" panose="02040503050406030204" pitchFamily="18" charset="0"/>
                        </a:rPr>
                        <m:t>𝑢</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𝑛</m:t>
                              </m:r>
                            </m:sub>
                          </m:sSub>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𝑎</m:t>
                          </m:r>
                          <m:r>
                            <a:rPr lang="zh-CN" altLang="en-US" i="1">
                              <a:latin typeface="Cambria Math" panose="02040503050406030204" pitchFamily="18" charset="0"/>
                            </a:rPr>
                            <m:t>𝜏</m:t>
                          </m:r>
                        </m:num>
                        <m:den>
                          <m:r>
                            <a:rPr lang="zh-CN" altLang="en-US" i="1">
                              <a:latin typeface="Cambria Math" panose="02040503050406030204" pitchFamily="18" charset="0"/>
                            </a:rPr>
                            <m:t>h</m:t>
                          </m:r>
                        </m:den>
                      </m:f>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𝑢</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𝑛</m:t>
                                  </m:r>
                                </m:sub>
                              </m:sSub>
                            </m:e>
                          </m:d>
                          <m:r>
                            <a:rPr lang="zh-CN" altLang="en-US" i="0">
                              <a:latin typeface="Cambria Math" panose="02040503050406030204" pitchFamily="18" charset="0"/>
                            </a:rPr>
                            <m:t>−</m:t>
                          </m:r>
                          <m:r>
                            <a:rPr lang="zh-CN" altLang="en-US" i="1">
                              <a:latin typeface="Cambria Math" panose="02040503050406030204" pitchFamily="18" charset="0"/>
                            </a:rPr>
                            <m:t>𝑢</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𝑛</m:t>
                                  </m:r>
                                </m:sub>
                              </m:sSub>
                            </m:e>
                          </m:d>
                        </m:e>
                      </m:d>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439947" y="810883"/>
                <a:ext cx="5329601" cy="566694"/>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内容占位符 2"/>
          <p:cNvSpPr txBox="1">
            <a:spLocks/>
          </p:cNvSpPr>
          <p:nvPr/>
        </p:nvSpPr>
        <p:spPr>
          <a:xfrm>
            <a:off x="6338118" y="1439693"/>
            <a:ext cx="5639840" cy="12451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微软雅黑" panose="020B0503020204020204" pitchFamily="34" charset="-122"/>
                <a:ea typeface="微软雅黑" panose="020B0503020204020204" pitchFamily="34" charset="-122"/>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微软雅黑" panose="020B0503020204020204" pitchFamily="34" charset="-122"/>
                <a:ea typeface="微软雅黑" panose="020B0503020204020204" pitchFamily="34" charset="-122"/>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微软雅黑" panose="020B0503020204020204" pitchFamily="34" charset="-122"/>
                <a:ea typeface="微软雅黑" panose="020B0503020204020204" pitchFamily="34" charset="-122"/>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zh-CN" altLang="zh-CN" dirty="0">
                <a:effectLst/>
              </a:rPr>
              <a:t>在新的时间层（</a:t>
            </a:r>
            <a:r>
              <a:rPr lang="en-US" altLang="zh-CN" dirty="0">
                <a:effectLst/>
              </a:rPr>
              <a:t>n</a:t>
            </a:r>
            <a:r>
              <a:rPr lang="zh-CN" altLang="zh-CN" dirty="0">
                <a:effectLst/>
              </a:rPr>
              <a:t>或者</a:t>
            </a:r>
            <a:r>
              <a:rPr lang="en-US" altLang="zh-CN" dirty="0">
                <a:effectLst/>
              </a:rPr>
              <a:t>n+1</a:t>
            </a:r>
            <a:r>
              <a:rPr lang="zh-CN" altLang="zh-CN" dirty="0">
                <a:effectLst/>
              </a:rPr>
              <a:t>）中包含有多余一个的节点，无法直接代数求解，故称之为隐式格式。</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6219217" y="839624"/>
                <a:ext cx="6096000" cy="73045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r>
                        <a:rPr lang="zh-CN" altLang="en-US" i="1">
                          <a:latin typeface="Cambria Math" panose="02040503050406030204" pitchFamily="18" charset="0"/>
                        </a:rPr>
                        <m:t>𝑎</m:t>
                      </m:r>
                      <m:r>
                        <a:rPr lang="zh-CN" altLang="en-US" i="1">
                          <a:latin typeface="Cambria Math" panose="02040503050406030204" pitchFamily="18" charset="0"/>
                        </a:rPr>
                        <m:t>𝜆</m:t>
                      </m:r>
                      <m:r>
                        <a:rPr lang="zh-CN" altLang="en-US" i="1">
                          <a:latin typeface="Cambria Math" panose="02040503050406030204" pitchFamily="18" charset="0"/>
                        </a:rPr>
                        <m:t>𝑢</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𝑛</m:t>
                              </m:r>
                            </m:sub>
                          </m:sSub>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1+2</m:t>
                          </m:r>
                          <m:r>
                            <a:rPr lang="zh-CN" altLang="en-US" i="1">
                              <a:latin typeface="Cambria Math" panose="02040503050406030204" pitchFamily="18" charset="0"/>
                            </a:rPr>
                            <m:t>𝑎</m:t>
                          </m:r>
                          <m:r>
                            <a:rPr lang="zh-CN" altLang="en-US" i="1">
                              <a:latin typeface="Cambria Math" panose="02040503050406030204" pitchFamily="18" charset="0"/>
                            </a:rPr>
                            <m:t>𝜆</m:t>
                          </m:r>
                        </m:e>
                      </m:d>
                      <m:r>
                        <a:rPr lang="zh-CN" altLang="en-US" i="1">
                          <a:latin typeface="Cambria Math" panose="02040503050406030204" pitchFamily="18" charset="0"/>
                        </a:rPr>
                        <m:t>𝑢</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𝑛</m:t>
                              </m:r>
                            </m:sub>
                          </m:sSub>
                        </m:e>
                      </m:d>
                      <m:r>
                        <a:rPr lang="zh-CN" altLang="en-US" i="0">
                          <a:latin typeface="Cambria Math" panose="02040503050406030204" pitchFamily="18" charset="0"/>
                        </a:rPr>
                        <m:t>−</m:t>
                      </m:r>
                      <m:r>
                        <a:rPr lang="zh-CN" altLang="en-US" i="1">
                          <a:latin typeface="Cambria Math" panose="02040503050406030204" pitchFamily="18" charset="0"/>
                        </a:rPr>
                        <m:t>𝑎</m:t>
                      </m:r>
                      <m:r>
                        <a:rPr lang="zh-CN" altLang="en-US" i="1">
                          <a:latin typeface="Cambria Math" panose="02040503050406030204" pitchFamily="18" charset="0"/>
                        </a:rPr>
                        <m:t>𝜆</m:t>
                      </m:r>
                      <m:r>
                        <a:rPr lang="zh-CN" altLang="en-US" i="1">
                          <a:latin typeface="Cambria Math" panose="02040503050406030204" pitchFamily="18" charset="0"/>
                        </a:rPr>
                        <m:t>𝑢</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𝑛</m:t>
                              </m:r>
                            </m:sub>
                          </m:sSub>
                        </m:e>
                      </m:d>
                      <m:r>
                        <a:rPr lang="zh-CN" altLang="en-US" i="0">
                          <a:latin typeface="Cambria Math" panose="02040503050406030204" pitchFamily="18" charset="0"/>
                        </a:rPr>
                        <m:t>=</m:t>
                      </m:r>
                      <m:r>
                        <a:rPr lang="zh-CN" altLang="en-US" i="1">
                          <a:latin typeface="Cambria Math" panose="02040503050406030204" pitchFamily="18" charset="0"/>
                        </a:rPr>
                        <m:t>𝑢</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𝑛</m:t>
                              </m:r>
                              <m:r>
                                <a:rPr lang="zh-CN" altLang="en-US" i="0">
                                  <a:latin typeface="Cambria Math" panose="02040503050406030204" pitchFamily="18" charset="0"/>
                                </a:rPr>
                                <m:t>−1</m:t>
                              </m:r>
                            </m:sub>
                          </m:sSub>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219217" y="839624"/>
                <a:ext cx="6096000" cy="730456"/>
              </a:xfrm>
              <a:prstGeom prst="rect">
                <a:avLst/>
              </a:prstGeom>
              <a:blipFill rotWithShape="0">
                <a:blip r:embed="rId3"/>
                <a:stretch>
                  <a:fillRect b="-3333"/>
                </a:stretch>
              </a:blipFill>
            </p:spPr>
            <p:txBody>
              <a:bodyPr/>
              <a:lstStyle/>
              <a:p>
                <a:r>
                  <a:rPr lang="zh-CN" altLang="en-US">
                    <a:noFill/>
                  </a:rPr>
                  <a:t> </a:t>
                </a:r>
              </a:p>
            </p:txBody>
          </p:sp>
        </mc:Fallback>
      </mc:AlternateContent>
      <p:sp>
        <p:nvSpPr>
          <p:cNvPr id="9" name="椭圆 8"/>
          <p:cNvSpPr/>
          <p:nvPr/>
        </p:nvSpPr>
        <p:spPr>
          <a:xfrm>
            <a:off x="2295728" y="3472775"/>
            <a:ext cx="350196" cy="36965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14400" y="4893013"/>
            <a:ext cx="350196" cy="36965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95728" y="4893012"/>
            <a:ext cx="350196" cy="36965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813243" y="4893012"/>
            <a:ext cx="350196" cy="36965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714286" y="2684836"/>
            <a:ext cx="350196" cy="369651"/>
          </a:xfrm>
          <a:prstGeom prst="ellipse">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095614" y="2684835"/>
            <a:ext cx="350196" cy="369651"/>
          </a:xfrm>
          <a:prstGeom prst="ellipse">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613129" y="2684835"/>
            <a:ext cx="350196" cy="369651"/>
          </a:xfrm>
          <a:prstGeom prst="ellipse">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106442" y="4115838"/>
            <a:ext cx="350196" cy="369651"/>
          </a:xfrm>
          <a:prstGeom prst="ellipse">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549623" y="3482822"/>
            <a:ext cx="160172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第</a:t>
            </a:r>
            <a:r>
              <a:rPr lang="en-US" altLang="zh-CN" dirty="0" smtClean="0">
                <a:latin typeface="微软雅黑" panose="020B0503020204020204" pitchFamily="34" charset="-122"/>
                <a:ea typeface="微软雅黑" panose="020B0503020204020204" pitchFamily="34" charset="-122"/>
              </a:rPr>
              <a:t>N+1</a:t>
            </a:r>
            <a:r>
              <a:rPr lang="zh-CN" altLang="en-US" dirty="0" smtClean="0">
                <a:latin typeface="微软雅黑" panose="020B0503020204020204" pitchFamily="34" charset="-122"/>
                <a:ea typeface="微软雅黑" panose="020B0503020204020204" pitchFamily="34" charset="-122"/>
              </a:rPr>
              <a:t>时间层</a:t>
            </a: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4564962" y="4893012"/>
            <a:ext cx="1295547"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第</a:t>
            </a:r>
            <a:r>
              <a:rPr lang="en-US" altLang="zh-CN" dirty="0" smtClean="0">
                <a:latin typeface="微软雅黑" panose="020B0503020204020204" pitchFamily="34" charset="-122"/>
                <a:ea typeface="微软雅黑" panose="020B0503020204020204" pitchFamily="34" charset="-122"/>
              </a:rPr>
              <a:t>N</a:t>
            </a:r>
            <a:r>
              <a:rPr lang="zh-CN" altLang="en-US" dirty="0" smtClean="0">
                <a:latin typeface="微软雅黑" panose="020B0503020204020204" pitchFamily="34" charset="-122"/>
                <a:ea typeface="微软雅黑" panose="020B0503020204020204" pitchFamily="34" charset="-122"/>
              </a:rPr>
              <a:t>时间层</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10499726" y="2696240"/>
            <a:ext cx="1295547"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第</a:t>
            </a:r>
            <a:r>
              <a:rPr lang="en-US" altLang="zh-CN" dirty="0" smtClean="0">
                <a:latin typeface="微软雅黑" panose="020B0503020204020204" pitchFamily="34" charset="-122"/>
                <a:ea typeface="微软雅黑" panose="020B0503020204020204" pitchFamily="34" charset="-122"/>
              </a:rPr>
              <a:t>N</a:t>
            </a:r>
            <a:r>
              <a:rPr lang="zh-CN" altLang="en-US" dirty="0" smtClean="0">
                <a:latin typeface="微软雅黑" panose="020B0503020204020204" pitchFamily="34" charset="-122"/>
                <a:ea typeface="微软雅黑" panose="020B0503020204020204" pitchFamily="34" charset="-122"/>
              </a:rPr>
              <a:t>时间层</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0515065" y="4106430"/>
            <a:ext cx="152958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第</a:t>
            </a:r>
            <a:r>
              <a:rPr lang="en-US" altLang="zh-CN" dirty="0" smtClean="0">
                <a:latin typeface="微软雅黑" panose="020B0503020204020204" pitchFamily="34" charset="-122"/>
                <a:ea typeface="微软雅黑" panose="020B0503020204020204" pitchFamily="34" charset="-122"/>
              </a:rPr>
              <a:t>N-1</a:t>
            </a:r>
            <a:r>
              <a:rPr lang="zh-CN" altLang="en-US" dirty="0" smtClean="0">
                <a:latin typeface="微软雅黑" panose="020B0503020204020204" pitchFamily="34" charset="-122"/>
                <a:ea typeface="微软雅黑" panose="020B0503020204020204" pitchFamily="34" charset="-122"/>
              </a:rPr>
              <a:t>时间层</a:t>
            </a:r>
            <a:endParaRPr lang="zh-CN" altLang="en-US" dirty="0">
              <a:latin typeface="微软雅黑" panose="020B0503020204020204" pitchFamily="34" charset="-122"/>
              <a:ea typeface="微软雅黑" panose="020B0503020204020204" pitchFamily="34" charset="-122"/>
            </a:endParaRPr>
          </a:p>
        </p:txBody>
      </p:sp>
      <p:cxnSp>
        <p:nvCxnSpPr>
          <p:cNvPr id="22" name="直接箭头连接符 21"/>
          <p:cNvCxnSpPr>
            <a:stCxn id="10" idx="0"/>
            <a:endCxn id="9" idx="3"/>
          </p:cNvCxnSpPr>
          <p:nvPr/>
        </p:nvCxnSpPr>
        <p:spPr>
          <a:xfrm flipV="1">
            <a:off x="1089498" y="3788292"/>
            <a:ext cx="1257515" cy="1104721"/>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 idx="0"/>
            <a:endCxn id="9" idx="4"/>
          </p:cNvCxnSpPr>
          <p:nvPr/>
        </p:nvCxnSpPr>
        <p:spPr>
          <a:xfrm flipV="1">
            <a:off x="2470826" y="3842426"/>
            <a:ext cx="0" cy="1050586"/>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1"/>
            <a:endCxn id="9" idx="5"/>
          </p:cNvCxnSpPr>
          <p:nvPr/>
        </p:nvCxnSpPr>
        <p:spPr>
          <a:xfrm flipH="1" flipV="1">
            <a:off x="2594639" y="3788292"/>
            <a:ext cx="1269889" cy="115885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3" idx="5"/>
            <a:endCxn id="16" idx="1"/>
          </p:cNvCxnSpPr>
          <p:nvPr/>
        </p:nvCxnSpPr>
        <p:spPr>
          <a:xfrm>
            <a:off x="7013197" y="3000353"/>
            <a:ext cx="1144530" cy="116961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4" idx="4"/>
            <a:endCxn id="16" idx="0"/>
          </p:cNvCxnSpPr>
          <p:nvPr/>
        </p:nvCxnSpPr>
        <p:spPr>
          <a:xfrm>
            <a:off x="8270712" y="3054486"/>
            <a:ext cx="10828" cy="106135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5" idx="3"/>
            <a:endCxn id="16" idx="7"/>
          </p:cNvCxnSpPr>
          <p:nvPr/>
        </p:nvCxnSpPr>
        <p:spPr>
          <a:xfrm flipH="1">
            <a:off x="8405353" y="3000352"/>
            <a:ext cx="1259061" cy="116962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p:cNvSpPr/>
              <p:nvPr/>
            </p:nvSpPr>
            <p:spPr>
              <a:xfrm>
                <a:off x="5330758" y="4632521"/>
                <a:ext cx="7292503" cy="1934889"/>
              </a:xfrm>
              <a:prstGeom prst="rect">
                <a:avLst/>
              </a:prstGeom>
            </p:spPr>
            <p:txBody>
              <a:bodyPr wrap="square">
                <a:spAutoFit/>
              </a:bodyPr>
              <a:lstStyle/>
              <a:p>
                <a:pPr algn="ctr">
                  <a:spcAft>
                    <a:spcPts val="0"/>
                  </a:spcAft>
                </a:pPr>
                <a14:m>
                  <m:oMathPara xmlns:m="http://schemas.openxmlformats.org/officeDocument/2006/math">
                    <m:oMathParaPr>
                      <m:jc m:val="centerGroup"/>
                    </m:oMathParaPr>
                    <m:oMath xmlns:m="http://schemas.openxmlformats.org/officeDocument/2006/math">
                      <m:r>
                        <a:rPr lang="en-US" altLang="zh-CN" i="1" kern="100" smtClean="0">
                          <a:solidFill>
                            <a:srgbClr val="FFFF00"/>
                          </a:solidFill>
                          <a:latin typeface="Cambria Math" panose="02040503050406030204" pitchFamily="18" charset="0"/>
                          <a:cs typeface="Times New Roman" panose="02020603050405020304" pitchFamily="18" charset="0"/>
                        </a:rPr>
                        <m:t>−</m:t>
                      </m:r>
                      <m:r>
                        <a:rPr lang="en-US" altLang="zh-CN" i="1" kern="100" smtClean="0">
                          <a:solidFill>
                            <a:srgbClr val="FFFF00"/>
                          </a:solidFill>
                          <a:latin typeface="Cambria Math" panose="02040503050406030204" pitchFamily="18" charset="0"/>
                          <a:cs typeface="Times New Roman" panose="02020603050405020304" pitchFamily="18" charset="0"/>
                        </a:rPr>
                        <m:t>𝑎</m:t>
                      </m:r>
                      <m:r>
                        <a:rPr lang="en-US" altLang="zh-CN" i="1" kern="100" smtClean="0">
                          <a:solidFill>
                            <a:srgbClr val="FFFF00"/>
                          </a:solidFill>
                          <a:latin typeface="Cambria Math" panose="02040503050406030204" pitchFamily="18" charset="0"/>
                          <a:cs typeface="Times New Roman" panose="02020603050405020304" pitchFamily="18" charset="0"/>
                        </a:rPr>
                        <m:t>𝜆</m:t>
                      </m:r>
                      <m:r>
                        <a:rPr lang="en-US" altLang="zh-CN" i="1" kern="100" smtClean="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0</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i="1" kern="100">
                          <a:solidFill>
                            <a:srgbClr val="FFFF00"/>
                          </a:solidFill>
                          <a:latin typeface="Cambria Math" panose="02040503050406030204" pitchFamily="18" charset="0"/>
                          <a:cs typeface="Times New Roman" panose="02020603050405020304" pitchFamily="18" charset="0"/>
                        </a:rPr>
                        <m:t>+</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FFFF00"/>
                              </a:solidFill>
                              <a:latin typeface="Cambria Math" panose="02040503050406030204" pitchFamily="18" charset="0"/>
                              <a:cs typeface="Times New Roman" panose="02020603050405020304" pitchFamily="18" charset="0"/>
                            </a:rPr>
                            <m:t>1+2</m:t>
                          </m:r>
                          <m:r>
                            <a:rPr lang="en-US" altLang="zh-CN" i="1" kern="100">
                              <a:solidFill>
                                <a:srgbClr val="FFFF00"/>
                              </a:solidFill>
                              <a:latin typeface="Cambria Math" panose="02040503050406030204" pitchFamily="18" charset="0"/>
                              <a:cs typeface="Times New Roman" panose="02020603050405020304" pitchFamily="18" charset="0"/>
                            </a:rPr>
                            <m:t>𝑎</m:t>
                          </m:r>
                          <m:r>
                            <a:rPr lang="en-US" altLang="zh-CN" i="1" kern="100">
                              <a:solidFill>
                                <a:srgbClr val="FFFF00"/>
                              </a:solidFill>
                              <a:latin typeface="Cambria Math" panose="02040503050406030204" pitchFamily="18" charset="0"/>
                              <a:cs typeface="Times New Roman" panose="02020603050405020304" pitchFamily="18" charset="0"/>
                            </a:rPr>
                            <m:t>𝜆</m:t>
                          </m:r>
                        </m:e>
                      </m:d>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1</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sz="1400" i="1" kern="100">
                          <a:solidFill>
                            <a:srgbClr val="FFFF00"/>
                          </a:solidFill>
                          <a:latin typeface="Cambria Math" panose="02040503050406030204" pitchFamily="18" charset="0"/>
                          <a:cs typeface="MS Gothic" panose="020B0609070205080204" pitchFamily="49" charset="-128"/>
                        </a:rPr>
                        <m:t>−</m:t>
                      </m:r>
                      <m:r>
                        <a:rPr lang="en-US" altLang="zh-CN" sz="1400" i="1" kern="100">
                          <a:solidFill>
                            <a:srgbClr val="FFFF00"/>
                          </a:solidFill>
                          <a:latin typeface="Cambria Math" panose="02040503050406030204" pitchFamily="18" charset="0"/>
                          <a:cs typeface="Times New Roman" panose="02020603050405020304" pitchFamily="18" charset="0"/>
                        </a:rPr>
                        <m:t>𝑎</m:t>
                      </m:r>
                      <m:r>
                        <a:rPr lang="en-US" altLang="zh-CN" sz="1400" i="1" kern="100">
                          <a:solidFill>
                            <a:srgbClr val="FFFF00"/>
                          </a:solidFill>
                          <a:latin typeface="Cambria Math" panose="02040503050406030204" pitchFamily="18" charset="0"/>
                          <a:cs typeface="Times New Roman" panose="02020603050405020304" pitchFamily="18" charset="0"/>
                        </a:rPr>
                        <m:t>𝜆</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2</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i="1" kern="100">
                          <a:solidFill>
                            <a:srgbClr val="FFFF00"/>
                          </a:solidFill>
                          <a:latin typeface="Cambria Math" panose="02040503050406030204" pitchFamily="18" charset="0"/>
                          <a:cs typeface="Times New Roman" panose="02020603050405020304" pitchFamily="18" charset="0"/>
                        </a:rPr>
                        <m:t>=</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0</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r>
                                <a:rPr lang="en-US" altLang="zh-CN" i="1" kern="100">
                                  <a:solidFill>
                                    <a:srgbClr val="FFFF00"/>
                                  </a:solidFill>
                                  <a:latin typeface="Cambria Math" panose="02040503050406030204" pitchFamily="18" charset="0"/>
                                  <a:cs typeface="Times New Roman" panose="02020603050405020304" pitchFamily="18" charset="0"/>
                                </a:rPr>
                                <m:t>−1</m:t>
                              </m:r>
                            </m:sub>
                          </m:sSub>
                        </m:e>
                      </m:d>
                    </m:oMath>
                  </m:oMathPara>
                </a14:m>
                <a:endParaRPr lang="zh-CN" altLang="zh-CN" sz="1400" kern="100" dirty="0">
                  <a:solidFill>
                    <a:srgbClr val="FFFF00"/>
                  </a:solidFill>
                  <a:latin typeface="Calibri" panose="020F0502020204030204" pitchFamily="34" charset="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a:rPr lang="en-US" altLang="zh-CN" i="1" kern="100">
                          <a:solidFill>
                            <a:srgbClr val="FFFF00"/>
                          </a:solidFill>
                          <a:latin typeface="Cambria Math" panose="02040503050406030204" pitchFamily="18" charset="0"/>
                          <a:cs typeface="Times New Roman" panose="02020603050405020304" pitchFamily="18" charset="0"/>
                        </a:rPr>
                        <m:t>−</m:t>
                      </m:r>
                      <m:r>
                        <a:rPr lang="en-US" altLang="zh-CN" i="1" kern="100">
                          <a:solidFill>
                            <a:srgbClr val="FFFF00"/>
                          </a:solidFill>
                          <a:latin typeface="Cambria Math" panose="02040503050406030204" pitchFamily="18" charset="0"/>
                          <a:cs typeface="Times New Roman" panose="02020603050405020304" pitchFamily="18" charset="0"/>
                        </a:rPr>
                        <m:t>𝑎</m:t>
                      </m:r>
                      <m:r>
                        <a:rPr lang="en-US" altLang="zh-CN" i="1" kern="100">
                          <a:solidFill>
                            <a:srgbClr val="FFFF00"/>
                          </a:solidFill>
                          <a:latin typeface="Cambria Math" panose="02040503050406030204" pitchFamily="18" charset="0"/>
                          <a:cs typeface="Times New Roman" panose="02020603050405020304" pitchFamily="18" charset="0"/>
                        </a:rPr>
                        <m:t>𝜆</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1</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i="1" kern="100">
                          <a:solidFill>
                            <a:srgbClr val="FFFF00"/>
                          </a:solidFill>
                          <a:latin typeface="Cambria Math" panose="02040503050406030204" pitchFamily="18" charset="0"/>
                          <a:cs typeface="Times New Roman" panose="02020603050405020304" pitchFamily="18" charset="0"/>
                        </a:rPr>
                        <m:t>+</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FFFF00"/>
                              </a:solidFill>
                              <a:latin typeface="Cambria Math" panose="02040503050406030204" pitchFamily="18" charset="0"/>
                              <a:cs typeface="Times New Roman" panose="02020603050405020304" pitchFamily="18" charset="0"/>
                            </a:rPr>
                            <m:t>1+2</m:t>
                          </m:r>
                          <m:r>
                            <a:rPr lang="en-US" altLang="zh-CN" i="1" kern="100">
                              <a:solidFill>
                                <a:srgbClr val="FFFF00"/>
                              </a:solidFill>
                              <a:latin typeface="Cambria Math" panose="02040503050406030204" pitchFamily="18" charset="0"/>
                              <a:cs typeface="Times New Roman" panose="02020603050405020304" pitchFamily="18" charset="0"/>
                            </a:rPr>
                            <m:t>𝑎</m:t>
                          </m:r>
                          <m:r>
                            <a:rPr lang="en-US" altLang="zh-CN" i="1" kern="100">
                              <a:solidFill>
                                <a:srgbClr val="FFFF00"/>
                              </a:solidFill>
                              <a:latin typeface="Cambria Math" panose="02040503050406030204" pitchFamily="18" charset="0"/>
                              <a:cs typeface="Times New Roman" panose="02020603050405020304" pitchFamily="18" charset="0"/>
                            </a:rPr>
                            <m:t>𝜆</m:t>
                          </m:r>
                        </m:e>
                      </m:d>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2</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sz="1400" i="1" kern="100">
                          <a:solidFill>
                            <a:srgbClr val="FFFF00"/>
                          </a:solidFill>
                          <a:latin typeface="Cambria Math" panose="02040503050406030204" pitchFamily="18" charset="0"/>
                          <a:cs typeface="MS Gothic" panose="020B0609070205080204" pitchFamily="49" charset="-128"/>
                        </a:rPr>
                        <m:t>−</m:t>
                      </m:r>
                      <m:r>
                        <a:rPr lang="en-US" altLang="zh-CN" sz="1400" i="1" kern="100">
                          <a:solidFill>
                            <a:srgbClr val="FFFF00"/>
                          </a:solidFill>
                          <a:latin typeface="Cambria Math" panose="02040503050406030204" pitchFamily="18" charset="0"/>
                          <a:cs typeface="Times New Roman" panose="02020603050405020304" pitchFamily="18" charset="0"/>
                        </a:rPr>
                        <m:t>𝑎</m:t>
                      </m:r>
                      <m:r>
                        <a:rPr lang="en-US" altLang="zh-CN" sz="1400" i="1" kern="100">
                          <a:solidFill>
                            <a:srgbClr val="FFFF00"/>
                          </a:solidFill>
                          <a:latin typeface="Cambria Math" panose="02040503050406030204" pitchFamily="18" charset="0"/>
                          <a:cs typeface="Times New Roman" panose="02020603050405020304" pitchFamily="18" charset="0"/>
                        </a:rPr>
                        <m:t>𝜆</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3</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i="1" kern="100">
                          <a:solidFill>
                            <a:srgbClr val="FFFF00"/>
                          </a:solidFill>
                          <a:latin typeface="Cambria Math" panose="02040503050406030204" pitchFamily="18" charset="0"/>
                          <a:cs typeface="Times New Roman" panose="02020603050405020304" pitchFamily="18" charset="0"/>
                        </a:rPr>
                        <m:t>=</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1</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r>
                                <a:rPr lang="en-US" altLang="zh-CN" i="1" kern="100">
                                  <a:solidFill>
                                    <a:srgbClr val="FFFF00"/>
                                  </a:solidFill>
                                  <a:latin typeface="Cambria Math" panose="02040503050406030204" pitchFamily="18" charset="0"/>
                                  <a:cs typeface="Times New Roman" panose="02020603050405020304" pitchFamily="18" charset="0"/>
                                </a:rPr>
                                <m:t>−1</m:t>
                              </m:r>
                            </m:sub>
                          </m:sSub>
                        </m:e>
                      </m:d>
                    </m:oMath>
                  </m:oMathPara>
                </a14:m>
                <a:endParaRPr lang="zh-CN" altLang="zh-CN" sz="1400" kern="100" dirty="0">
                  <a:solidFill>
                    <a:srgbClr val="FFFF00"/>
                  </a:solidFill>
                  <a:latin typeface="Calibri" panose="020F0502020204030204" pitchFamily="34" charset="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a:rPr lang="en-US" altLang="zh-CN" i="1" kern="100">
                          <a:solidFill>
                            <a:srgbClr val="FFFF00"/>
                          </a:solidFill>
                          <a:latin typeface="Cambria Math" panose="02040503050406030204" pitchFamily="18" charset="0"/>
                          <a:cs typeface="Times New Roman" panose="02020603050405020304" pitchFamily="18" charset="0"/>
                        </a:rPr>
                        <m:t>−</m:t>
                      </m:r>
                      <m:r>
                        <a:rPr lang="en-US" altLang="zh-CN" i="1" kern="100">
                          <a:solidFill>
                            <a:srgbClr val="FFFF00"/>
                          </a:solidFill>
                          <a:latin typeface="Cambria Math" panose="02040503050406030204" pitchFamily="18" charset="0"/>
                          <a:cs typeface="Times New Roman" panose="02020603050405020304" pitchFamily="18" charset="0"/>
                        </a:rPr>
                        <m:t>𝑎</m:t>
                      </m:r>
                      <m:r>
                        <a:rPr lang="en-US" altLang="zh-CN" i="1" kern="100">
                          <a:solidFill>
                            <a:srgbClr val="FFFF00"/>
                          </a:solidFill>
                          <a:latin typeface="Cambria Math" panose="02040503050406030204" pitchFamily="18" charset="0"/>
                          <a:cs typeface="Times New Roman" panose="02020603050405020304" pitchFamily="18" charset="0"/>
                        </a:rPr>
                        <m:t>𝜆</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2</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i="1" kern="100">
                          <a:solidFill>
                            <a:srgbClr val="FFFF00"/>
                          </a:solidFill>
                          <a:latin typeface="Cambria Math" panose="02040503050406030204" pitchFamily="18" charset="0"/>
                          <a:cs typeface="Times New Roman" panose="02020603050405020304" pitchFamily="18" charset="0"/>
                        </a:rPr>
                        <m:t>+</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FFFF00"/>
                              </a:solidFill>
                              <a:latin typeface="Cambria Math" panose="02040503050406030204" pitchFamily="18" charset="0"/>
                              <a:cs typeface="Times New Roman" panose="02020603050405020304" pitchFamily="18" charset="0"/>
                            </a:rPr>
                            <m:t>1+2</m:t>
                          </m:r>
                          <m:r>
                            <a:rPr lang="en-US" altLang="zh-CN" i="1" kern="100">
                              <a:solidFill>
                                <a:srgbClr val="FFFF00"/>
                              </a:solidFill>
                              <a:latin typeface="Cambria Math" panose="02040503050406030204" pitchFamily="18" charset="0"/>
                              <a:cs typeface="Times New Roman" panose="02020603050405020304" pitchFamily="18" charset="0"/>
                            </a:rPr>
                            <m:t>𝑎</m:t>
                          </m:r>
                          <m:r>
                            <a:rPr lang="en-US" altLang="zh-CN" i="1" kern="100">
                              <a:solidFill>
                                <a:srgbClr val="FFFF00"/>
                              </a:solidFill>
                              <a:latin typeface="Cambria Math" panose="02040503050406030204" pitchFamily="18" charset="0"/>
                              <a:cs typeface="Times New Roman" panose="02020603050405020304" pitchFamily="18" charset="0"/>
                            </a:rPr>
                            <m:t>𝜆</m:t>
                          </m:r>
                        </m:e>
                      </m:d>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3</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sz="1400" i="1" kern="100">
                          <a:solidFill>
                            <a:srgbClr val="FFFF00"/>
                          </a:solidFill>
                          <a:latin typeface="Cambria Math" panose="02040503050406030204" pitchFamily="18" charset="0"/>
                          <a:cs typeface="MS Gothic" panose="020B0609070205080204" pitchFamily="49" charset="-128"/>
                        </a:rPr>
                        <m:t>−</m:t>
                      </m:r>
                      <m:r>
                        <a:rPr lang="en-US" altLang="zh-CN" sz="1400" i="1" kern="100">
                          <a:solidFill>
                            <a:srgbClr val="FFFF00"/>
                          </a:solidFill>
                          <a:latin typeface="Cambria Math" panose="02040503050406030204" pitchFamily="18" charset="0"/>
                          <a:cs typeface="Times New Roman" panose="02020603050405020304" pitchFamily="18" charset="0"/>
                        </a:rPr>
                        <m:t>𝑎</m:t>
                      </m:r>
                      <m:r>
                        <a:rPr lang="en-US" altLang="zh-CN" sz="1400" i="1" kern="100">
                          <a:solidFill>
                            <a:srgbClr val="FFFF00"/>
                          </a:solidFill>
                          <a:latin typeface="Cambria Math" panose="02040503050406030204" pitchFamily="18" charset="0"/>
                          <a:cs typeface="Times New Roman" panose="02020603050405020304" pitchFamily="18" charset="0"/>
                        </a:rPr>
                        <m:t>𝜆</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4</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i="1" kern="100">
                          <a:solidFill>
                            <a:srgbClr val="FFFF00"/>
                          </a:solidFill>
                          <a:latin typeface="Cambria Math" panose="02040503050406030204" pitchFamily="18" charset="0"/>
                          <a:cs typeface="Times New Roman" panose="02020603050405020304" pitchFamily="18" charset="0"/>
                        </a:rPr>
                        <m:t>=</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2</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r>
                                <a:rPr lang="en-US" altLang="zh-CN" i="1" kern="100">
                                  <a:solidFill>
                                    <a:srgbClr val="FFFF00"/>
                                  </a:solidFill>
                                  <a:latin typeface="Cambria Math" panose="02040503050406030204" pitchFamily="18" charset="0"/>
                                  <a:cs typeface="Times New Roman" panose="02020603050405020304" pitchFamily="18" charset="0"/>
                                </a:rPr>
                                <m:t>−1</m:t>
                              </m:r>
                            </m:sub>
                          </m:sSub>
                        </m:e>
                      </m:d>
                    </m:oMath>
                  </m:oMathPara>
                </a14:m>
                <a:endParaRPr lang="zh-CN" altLang="zh-CN" sz="1400" kern="100" dirty="0">
                  <a:solidFill>
                    <a:srgbClr val="FFFF00"/>
                  </a:solidFill>
                  <a:latin typeface="Calibri" panose="020F0502020204030204" pitchFamily="34" charset="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a:rPr lang="en-US" altLang="zh-CN" i="1" kern="100">
                          <a:solidFill>
                            <a:srgbClr val="FFFF00"/>
                          </a:solidFill>
                          <a:latin typeface="Cambria Math" panose="02040503050406030204" pitchFamily="18" charset="0"/>
                          <a:cs typeface="Times New Roman" panose="02020603050405020304" pitchFamily="18" charset="0"/>
                        </a:rPr>
                        <m:t>−</m:t>
                      </m:r>
                      <m:r>
                        <a:rPr lang="en-US" altLang="zh-CN" i="1" kern="100">
                          <a:solidFill>
                            <a:srgbClr val="FFFF00"/>
                          </a:solidFill>
                          <a:latin typeface="Cambria Math" panose="02040503050406030204" pitchFamily="18" charset="0"/>
                          <a:cs typeface="Times New Roman" panose="02020603050405020304" pitchFamily="18" charset="0"/>
                        </a:rPr>
                        <m:t>𝑎</m:t>
                      </m:r>
                      <m:r>
                        <a:rPr lang="en-US" altLang="zh-CN" i="1" kern="100">
                          <a:solidFill>
                            <a:srgbClr val="FFFF00"/>
                          </a:solidFill>
                          <a:latin typeface="Cambria Math" panose="02040503050406030204" pitchFamily="18" charset="0"/>
                          <a:cs typeface="Times New Roman" panose="02020603050405020304" pitchFamily="18" charset="0"/>
                        </a:rPr>
                        <m:t>𝜆</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3</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i="1" kern="100">
                          <a:solidFill>
                            <a:srgbClr val="FFFF00"/>
                          </a:solidFill>
                          <a:latin typeface="Cambria Math" panose="02040503050406030204" pitchFamily="18" charset="0"/>
                          <a:cs typeface="Times New Roman" panose="02020603050405020304" pitchFamily="18" charset="0"/>
                        </a:rPr>
                        <m:t>+</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FFFF00"/>
                              </a:solidFill>
                              <a:latin typeface="Cambria Math" panose="02040503050406030204" pitchFamily="18" charset="0"/>
                              <a:cs typeface="Times New Roman" panose="02020603050405020304" pitchFamily="18" charset="0"/>
                            </a:rPr>
                            <m:t>1+2</m:t>
                          </m:r>
                          <m:r>
                            <a:rPr lang="en-US" altLang="zh-CN" i="1" kern="100">
                              <a:solidFill>
                                <a:srgbClr val="FFFF00"/>
                              </a:solidFill>
                              <a:latin typeface="Cambria Math" panose="02040503050406030204" pitchFamily="18" charset="0"/>
                              <a:cs typeface="Times New Roman" panose="02020603050405020304" pitchFamily="18" charset="0"/>
                            </a:rPr>
                            <m:t>𝑎</m:t>
                          </m:r>
                          <m:r>
                            <a:rPr lang="en-US" altLang="zh-CN" i="1" kern="100">
                              <a:solidFill>
                                <a:srgbClr val="FFFF00"/>
                              </a:solidFill>
                              <a:latin typeface="Cambria Math" panose="02040503050406030204" pitchFamily="18" charset="0"/>
                              <a:cs typeface="Times New Roman" panose="02020603050405020304" pitchFamily="18" charset="0"/>
                            </a:rPr>
                            <m:t>𝜆</m:t>
                          </m:r>
                        </m:e>
                      </m:d>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4</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sz="1400" i="1" kern="100">
                          <a:solidFill>
                            <a:srgbClr val="FFFF00"/>
                          </a:solidFill>
                          <a:latin typeface="Cambria Math" panose="02040503050406030204" pitchFamily="18" charset="0"/>
                          <a:cs typeface="MS Gothic" panose="020B0609070205080204" pitchFamily="49" charset="-128"/>
                        </a:rPr>
                        <m:t>−</m:t>
                      </m:r>
                      <m:r>
                        <a:rPr lang="en-US" altLang="zh-CN" sz="1400" i="1" kern="100">
                          <a:solidFill>
                            <a:srgbClr val="FFFF00"/>
                          </a:solidFill>
                          <a:latin typeface="Cambria Math" panose="02040503050406030204" pitchFamily="18" charset="0"/>
                          <a:cs typeface="Times New Roman" panose="02020603050405020304" pitchFamily="18" charset="0"/>
                        </a:rPr>
                        <m:t>𝑎</m:t>
                      </m:r>
                      <m:r>
                        <a:rPr lang="en-US" altLang="zh-CN" sz="1400" i="1" kern="100">
                          <a:solidFill>
                            <a:srgbClr val="FFFF00"/>
                          </a:solidFill>
                          <a:latin typeface="Cambria Math" panose="02040503050406030204" pitchFamily="18" charset="0"/>
                          <a:cs typeface="Times New Roman" panose="02020603050405020304" pitchFamily="18" charset="0"/>
                        </a:rPr>
                        <m:t>𝜆</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5</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i="1" kern="100">
                          <a:solidFill>
                            <a:srgbClr val="FFFF00"/>
                          </a:solidFill>
                          <a:latin typeface="Cambria Math" panose="02040503050406030204" pitchFamily="18" charset="0"/>
                          <a:cs typeface="Times New Roman" panose="02020603050405020304" pitchFamily="18" charset="0"/>
                        </a:rPr>
                        <m:t>=</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3</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r>
                                <a:rPr lang="en-US" altLang="zh-CN" i="1" kern="100">
                                  <a:solidFill>
                                    <a:srgbClr val="FFFF00"/>
                                  </a:solidFill>
                                  <a:latin typeface="Cambria Math" panose="02040503050406030204" pitchFamily="18" charset="0"/>
                                  <a:cs typeface="Times New Roman" panose="02020603050405020304" pitchFamily="18" charset="0"/>
                                </a:rPr>
                                <m:t>−1</m:t>
                              </m:r>
                            </m:sub>
                          </m:sSub>
                        </m:e>
                      </m:d>
                    </m:oMath>
                  </m:oMathPara>
                </a14:m>
                <a:endParaRPr lang="zh-CN" altLang="zh-CN" sz="1400" kern="100" dirty="0">
                  <a:solidFill>
                    <a:srgbClr val="FFFF00"/>
                  </a:solidFill>
                  <a:latin typeface="Calibri" panose="020F0502020204030204" pitchFamily="34" charset="0"/>
                  <a:cs typeface="Times New Roman" panose="02020603050405020304" pitchFamily="18" charset="0"/>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altLang="zh-CN" kern="100">
                          <a:solidFill>
                            <a:srgbClr val="FFFF00"/>
                          </a:solidFill>
                          <a:latin typeface="Cambria Math" panose="02040503050406030204" pitchFamily="18" charset="0"/>
                          <a:cs typeface="Times New Roman" panose="02020603050405020304" pitchFamily="18" charset="0"/>
                        </a:rPr>
                        <m:t>⋯</m:t>
                      </m:r>
                    </m:oMath>
                  </m:oMathPara>
                </a14:m>
                <a:endParaRPr lang="zh-CN" altLang="zh-CN" sz="1400" kern="100" dirty="0">
                  <a:solidFill>
                    <a:srgbClr val="FFFF00"/>
                  </a:solidFill>
                  <a:latin typeface="Calibri" panose="020F0502020204030204" pitchFamily="34" charset="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a:rPr lang="en-US" altLang="zh-CN" i="1" kern="100">
                          <a:solidFill>
                            <a:srgbClr val="FFFF00"/>
                          </a:solidFill>
                          <a:latin typeface="Cambria Math" panose="02040503050406030204" pitchFamily="18" charset="0"/>
                          <a:cs typeface="Times New Roman" panose="02020603050405020304" pitchFamily="18" charset="0"/>
                        </a:rPr>
                        <m:t>−</m:t>
                      </m:r>
                      <m:r>
                        <a:rPr lang="en-US" altLang="zh-CN" i="1" kern="100">
                          <a:solidFill>
                            <a:srgbClr val="FFFF00"/>
                          </a:solidFill>
                          <a:latin typeface="Cambria Math" panose="02040503050406030204" pitchFamily="18" charset="0"/>
                          <a:cs typeface="Times New Roman" panose="02020603050405020304" pitchFamily="18" charset="0"/>
                        </a:rPr>
                        <m:t>𝑎</m:t>
                      </m:r>
                      <m:r>
                        <a:rPr lang="en-US" altLang="zh-CN" i="1" kern="100">
                          <a:solidFill>
                            <a:srgbClr val="FFFF00"/>
                          </a:solidFill>
                          <a:latin typeface="Cambria Math" panose="02040503050406030204" pitchFamily="18" charset="0"/>
                          <a:cs typeface="Times New Roman" panose="02020603050405020304" pitchFamily="18" charset="0"/>
                        </a:rPr>
                        <m:t>𝜆</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𝑗</m:t>
                              </m:r>
                              <m:r>
                                <a:rPr lang="en-US" altLang="zh-CN" i="1" kern="100">
                                  <a:solidFill>
                                    <a:srgbClr val="FFFF00"/>
                                  </a:solidFill>
                                  <a:latin typeface="Cambria Math" panose="02040503050406030204" pitchFamily="18" charset="0"/>
                                  <a:cs typeface="Times New Roman" panose="02020603050405020304" pitchFamily="18" charset="0"/>
                                </a:rPr>
                                <m:t>−2</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i="1" kern="100">
                          <a:solidFill>
                            <a:srgbClr val="FFFF00"/>
                          </a:solidFill>
                          <a:latin typeface="Cambria Math" panose="02040503050406030204" pitchFamily="18" charset="0"/>
                          <a:cs typeface="Times New Roman" panose="02020603050405020304" pitchFamily="18" charset="0"/>
                        </a:rPr>
                        <m:t>+</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FFFF00"/>
                              </a:solidFill>
                              <a:latin typeface="Cambria Math" panose="02040503050406030204" pitchFamily="18" charset="0"/>
                              <a:cs typeface="Times New Roman" panose="02020603050405020304" pitchFamily="18" charset="0"/>
                            </a:rPr>
                            <m:t>1+2</m:t>
                          </m:r>
                          <m:r>
                            <a:rPr lang="en-US" altLang="zh-CN" i="1" kern="100">
                              <a:solidFill>
                                <a:srgbClr val="FFFF00"/>
                              </a:solidFill>
                              <a:latin typeface="Cambria Math" panose="02040503050406030204" pitchFamily="18" charset="0"/>
                              <a:cs typeface="Times New Roman" panose="02020603050405020304" pitchFamily="18" charset="0"/>
                            </a:rPr>
                            <m:t>𝑎</m:t>
                          </m:r>
                          <m:r>
                            <a:rPr lang="en-US" altLang="zh-CN" i="1" kern="100">
                              <a:solidFill>
                                <a:srgbClr val="FFFF00"/>
                              </a:solidFill>
                              <a:latin typeface="Cambria Math" panose="02040503050406030204" pitchFamily="18" charset="0"/>
                              <a:cs typeface="Times New Roman" panose="02020603050405020304" pitchFamily="18" charset="0"/>
                            </a:rPr>
                            <m:t>𝜆</m:t>
                          </m:r>
                        </m:e>
                      </m:d>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𝑗</m:t>
                              </m:r>
                              <m:r>
                                <a:rPr lang="en-US" altLang="zh-CN" i="1" kern="100">
                                  <a:solidFill>
                                    <a:srgbClr val="FFFF00"/>
                                  </a:solidFill>
                                  <a:latin typeface="Cambria Math" panose="02040503050406030204" pitchFamily="18" charset="0"/>
                                  <a:cs typeface="Times New Roman" panose="02020603050405020304" pitchFamily="18" charset="0"/>
                                </a:rPr>
                                <m:t>−1</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sz="1400" i="1" kern="100">
                          <a:solidFill>
                            <a:srgbClr val="FFFF00"/>
                          </a:solidFill>
                          <a:latin typeface="Cambria Math" panose="02040503050406030204" pitchFamily="18" charset="0"/>
                          <a:cs typeface="MS Gothic" panose="020B0609070205080204" pitchFamily="49" charset="-128"/>
                        </a:rPr>
                        <m:t>−</m:t>
                      </m:r>
                      <m:r>
                        <a:rPr lang="en-US" altLang="zh-CN" sz="1400" i="1" kern="100">
                          <a:solidFill>
                            <a:srgbClr val="FFFF00"/>
                          </a:solidFill>
                          <a:latin typeface="Cambria Math" panose="02040503050406030204" pitchFamily="18" charset="0"/>
                          <a:cs typeface="Times New Roman" panose="02020603050405020304" pitchFamily="18" charset="0"/>
                        </a:rPr>
                        <m:t>𝑎</m:t>
                      </m:r>
                      <m:r>
                        <a:rPr lang="en-US" altLang="zh-CN" sz="1400" i="1" kern="100">
                          <a:solidFill>
                            <a:srgbClr val="FFFF00"/>
                          </a:solidFill>
                          <a:latin typeface="Cambria Math" panose="02040503050406030204" pitchFamily="18" charset="0"/>
                          <a:cs typeface="Times New Roman" panose="02020603050405020304" pitchFamily="18" charset="0"/>
                        </a:rPr>
                        <m:t>𝜆</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𝑗</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sub>
                          </m:sSub>
                        </m:e>
                      </m:d>
                      <m:r>
                        <a:rPr lang="en-US" altLang="zh-CN" i="1" kern="100">
                          <a:solidFill>
                            <a:srgbClr val="FFFF00"/>
                          </a:solidFill>
                          <a:latin typeface="Cambria Math" panose="02040503050406030204" pitchFamily="18" charset="0"/>
                          <a:cs typeface="Times New Roman" panose="02020603050405020304" pitchFamily="18" charset="0"/>
                        </a:rPr>
                        <m:t>=</m:t>
                      </m:r>
                      <m:r>
                        <a:rPr lang="en-US" altLang="zh-CN" i="1" kern="100">
                          <a:solidFill>
                            <a:srgbClr val="FFFF00"/>
                          </a:solidFill>
                          <a:latin typeface="Cambria Math" panose="02040503050406030204" pitchFamily="18" charset="0"/>
                          <a:cs typeface="Times New Roman" panose="02020603050405020304" pitchFamily="18" charset="0"/>
                        </a:rPr>
                        <m:t>𝑢</m:t>
                      </m:r>
                      <m:d>
                        <m:d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𝑥</m:t>
                              </m:r>
                            </m:e>
                            <m:sub>
                              <m:r>
                                <a:rPr lang="en-US" altLang="zh-CN" i="1" kern="100">
                                  <a:solidFill>
                                    <a:srgbClr val="FFFF00"/>
                                  </a:solidFill>
                                  <a:latin typeface="Cambria Math" panose="02040503050406030204" pitchFamily="18" charset="0"/>
                                  <a:cs typeface="Times New Roman" panose="02020603050405020304" pitchFamily="18" charset="0"/>
                                </a:rPr>
                                <m:t>𝑗</m:t>
                              </m:r>
                              <m:r>
                                <a:rPr lang="en-US" altLang="zh-CN" i="1" kern="100">
                                  <a:solidFill>
                                    <a:srgbClr val="FFFF00"/>
                                  </a:solidFill>
                                  <a:latin typeface="Cambria Math" panose="02040503050406030204" pitchFamily="18" charset="0"/>
                                  <a:cs typeface="Times New Roman" panose="02020603050405020304" pitchFamily="18" charset="0"/>
                                </a:rPr>
                                <m:t>−1</m:t>
                              </m:r>
                            </m:sub>
                          </m:sSub>
                          <m:r>
                            <a:rPr lang="en-US" altLang="zh-CN" i="1" kern="100">
                              <a:solidFill>
                                <a:srgbClr val="FFFF00"/>
                              </a:solidFill>
                              <a:latin typeface="Cambria Math" panose="02040503050406030204" pitchFamily="18" charset="0"/>
                              <a:cs typeface="Times New Roman" panose="02020603050405020304" pitchFamily="18" charset="0"/>
                            </a:rPr>
                            <m:t>,</m:t>
                          </m:r>
                          <m:sSub>
                            <m:sSubPr>
                              <m:ctrlPr>
                                <a:rPr lang="zh-CN" altLang="zh-CN" i="1" kern="10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FF00"/>
                                  </a:solidFill>
                                  <a:latin typeface="Cambria Math" panose="02040503050406030204" pitchFamily="18" charset="0"/>
                                  <a:cs typeface="Times New Roman" panose="02020603050405020304" pitchFamily="18" charset="0"/>
                                </a:rPr>
                                <m:t>𝑡</m:t>
                              </m:r>
                            </m:e>
                            <m:sub>
                              <m:r>
                                <a:rPr lang="en-US" altLang="zh-CN" i="1" kern="100">
                                  <a:solidFill>
                                    <a:srgbClr val="FFFF00"/>
                                  </a:solidFill>
                                  <a:latin typeface="Cambria Math" panose="02040503050406030204" pitchFamily="18" charset="0"/>
                                  <a:cs typeface="Times New Roman" panose="02020603050405020304" pitchFamily="18" charset="0"/>
                                </a:rPr>
                                <m:t>𝑛</m:t>
                              </m:r>
                              <m:r>
                                <a:rPr lang="en-US" altLang="zh-CN" i="1" kern="100">
                                  <a:solidFill>
                                    <a:srgbClr val="FFFF00"/>
                                  </a:solidFill>
                                  <a:latin typeface="Cambria Math" panose="02040503050406030204" pitchFamily="18" charset="0"/>
                                  <a:cs typeface="Times New Roman" panose="02020603050405020304" pitchFamily="18" charset="0"/>
                                </a:rPr>
                                <m:t>−1</m:t>
                              </m:r>
                            </m:sub>
                          </m:sSub>
                        </m:e>
                      </m:d>
                    </m:oMath>
                  </m:oMathPara>
                </a14:m>
                <a:endParaRPr lang="zh-CN" altLang="zh-CN" sz="1400" kern="100" dirty="0">
                  <a:solidFill>
                    <a:srgbClr val="FFFF00"/>
                  </a:solidFill>
                  <a:latin typeface="Calibri" panose="020F0502020204030204" pitchFamily="34" charset="0"/>
                  <a:cs typeface="Times New Roman" panose="02020603050405020304" pitchFamily="18" charset="0"/>
                </a:endParaRPr>
              </a:p>
            </p:txBody>
          </p:sp>
        </mc:Choice>
        <mc:Fallback xmlns="">
          <p:sp>
            <p:nvSpPr>
              <p:cNvPr id="33" name="矩形 32"/>
              <p:cNvSpPr>
                <a:spLocks noRot="1" noChangeAspect="1" noMove="1" noResize="1" noEditPoints="1" noAdjustHandles="1" noChangeArrowheads="1" noChangeShapeType="1" noTextEdit="1"/>
              </p:cNvSpPr>
              <p:nvPr/>
            </p:nvSpPr>
            <p:spPr>
              <a:xfrm>
                <a:off x="5330758" y="4632521"/>
                <a:ext cx="7292503" cy="1934889"/>
              </a:xfrm>
              <a:prstGeom prst="rect">
                <a:avLst/>
              </a:prstGeom>
              <a:blipFill rotWithShape="0">
                <a:blip r:embed="rId4"/>
                <a:stretch>
                  <a:fillRect b="-6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34415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显示格式与隐式格式</a:t>
            </a:r>
            <a:endParaRPr lang="zh-CN" altLang="en-US"/>
          </a:p>
        </p:txBody>
      </p:sp>
      <p:sp>
        <p:nvSpPr>
          <p:cNvPr id="3" name="内容占位符 2"/>
          <p:cNvSpPr>
            <a:spLocks noGrp="1"/>
          </p:cNvSpPr>
          <p:nvPr>
            <p:ph idx="1"/>
          </p:nvPr>
        </p:nvSpPr>
        <p:spPr/>
        <p:txBody>
          <a:bodyPr>
            <a:normAutofit fontScale="92500" lnSpcReduction="20000"/>
          </a:bodyPr>
          <a:lstStyle/>
          <a:p>
            <a:r>
              <a:rPr lang="zh-CN" altLang="en-US"/>
              <a:t>显</a:t>
            </a:r>
            <a:r>
              <a:rPr lang="zh-CN" altLang="en-US" smtClean="0"/>
              <a:t>式格式</a:t>
            </a:r>
            <a:endParaRPr lang="en-US" altLang="zh-CN" smtClean="0"/>
          </a:p>
          <a:p>
            <a:pPr lvl="1"/>
            <a:r>
              <a:rPr lang="zh-CN" altLang="en-US" smtClean="0"/>
              <a:t>可以直接使用循环进行求解</a:t>
            </a:r>
            <a:endParaRPr lang="en-US" altLang="zh-CN" smtClean="0"/>
          </a:p>
          <a:p>
            <a:pPr lvl="1"/>
            <a:r>
              <a:rPr lang="zh-CN" altLang="en-US" smtClean="0"/>
              <a:t>也</a:t>
            </a:r>
            <a:r>
              <a:rPr lang="zh-CN" altLang="en-US"/>
              <a:t>可以采用矩阵计算</a:t>
            </a:r>
            <a:endParaRPr lang="en-US" altLang="zh-CN"/>
          </a:p>
          <a:p>
            <a:pPr lvl="1"/>
            <a:r>
              <a:rPr lang="zh-CN" altLang="en-US"/>
              <a:t>时间步长与空间步长之间存在一定的约束关系，否则会引起求解结果振荡，直至溢出或者非物理解，条件稳定</a:t>
            </a:r>
            <a:endParaRPr lang="en-US" altLang="zh-CN"/>
          </a:p>
          <a:p>
            <a:r>
              <a:rPr lang="zh-CN" altLang="en-US"/>
              <a:t>隐</a:t>
            </a:r>
            <a:r>
              <a:rPr lang="zh-CN" altLang="en-US" smtClean="0"/>
              <a:t>式格式</a:t>
            </a:r>
            <a:endParaRPr lang="en-US" altLang="zh-CN"/>
          </a:p>
          <a:p>
            <a:pPr lvl="1"/>
            <a:r>
              <a:rPr lang="zh-CN" altLang="en-US"/>
              <a:t>转换为矩阵进行计算</a:t>
            </a:r>
            <a:endParaRPr lang="en-US" altLang="zh-CN"/>
          </a:p>
          <a:p>
            <a:pPr lvl="1"/>
            <a:r>
              <a:rPr lang="zh-CN" altLang="en-US"/>
              <a:t>矩阵规模随着网格规模变化</a:t>
            </a:r>
            <a:endParaRPr lang="en-US" altLang="zh-CN"/>
          </a:p>
          <a:p>
            <a:pPr lvl="1"/>
            <a:r>
              <a:rPr lang="zh-CN" altLang="en-US"/>
              <a:t>无条件稳定</a:t>
            </a:r>
            <a:endParaRPr lang="en-US" altLang="zh-CN"/>
          </a:p>
          <a:p>
            <a:r>
              <a:rPr lang="zh-CN" altLang="en-US"/>
              <a:t>矩阵运算</a:t>
            </a:r>
            <a:endParaRPr lang="en-US" altLang="zh-CN"/>
          </a:p>
          <a:p>
            <a:pPr lvl="1"/>
            <a:r>
              <a:rPr lang="zh-CN" altLang="en-US"/>
              <a:t>追赶法、三角法、</a:t>
            </a:r>
            <a:r>
              <a:rPr lang="en-US" altLang="zh-CN"/>
              <a:t>TMVD</a:t>
            </a:r>
            <a:r>
              <a:rPr lang="zh-CN" altLang="en-US"/>
              <a:t>等等</a:t>
            </a:r>
            <a:endParaRPr lang="en-US" altLang="zh-CN"/>
          </a:p>
          <a:p>
            <a:pPr lvl="1"/>
            <a:r>
              <a:rPr lang="zh-CN" altLang="en-US"/>
              <a:t>有专用的矩阵运算库，如</a:t>
            </a:r>
            <a:r>
              <a:rPr lang="en-US" altLang="zh-CN"/>
              <a:t>BLAS</a:t>
            </a:r>
            <a:r>
              <a:rPr lang="zh-CN" altLang="en-US"/>
              <a:t>等</a:t>
            </a:r>
            <a:endParaRPr lang="en-US" altLang="zh-CN"/>
          </a:p>
          <a:p>
            <a:pPr lvl="1"/>
            <a:r>
              <a:rPr lang="zh-CN" altLang="en-US"/>
              <a:t>可以使用</a:t>
            </a:r>
            <a:r>
              <a:rPr lang="en-US" altLang="zh-CN"/>
              <a:t>GPU</a:t>
            </a:r>
            <a:r>
              <a:rPr lang="zh-CN" altLang="en-US"/>
              <a:t>加速矩阵运算</a:t>
            </a:r>
            <a:endParaRPr lang="en-US" altLang="zh-CN"/>
          </a:p>
          <a:p>
            <a:pPr lvl="1"/>
            <a:r>
              <a:rPr lang="zh-CN" altLang="en-US"/>
              <a:t>工程问题一般得到对角占优矩阵，同时又是大规模稀疏矩阵</a:t>
            </a:r>
          </a:p>
          <a:p>
            <a:endParaRPr lang="zh-CN" altLang="en-US"/>
          </a:p>
        </p:txBody>
      </p:sp>
      <p:sp>
        <p:nvSpPr>
          <p:cNvPr id="4" name="灯片编号占位符 3"/>
          <p:cNvSpPr>
            <a:spLocks noGrp="1"/>
          </p:cNvSpPr>
          <p:nvPr>
            <p:ph type="sldNum" sz="quarter" idx="12"/>
          </p:nvPr>
        </p:nvSpPr>
        <p:spPr/>
        <p:txBody>
          <a:bodyPr/>
          <a:lstStyle/>
          <a:p>
            <a:fld id="{ACCFE6EA-02AB-4AAF-A8F0-0ED45E438EB1}" type="slidenum">
              <a:rPr lang="zh-CN" altLang="en-US" smtClean="0"/>
              <a:t>46</a:t>
            </a:fld>
            <a:endParaRPr lang="zh-CN" altLang="en-US"/>
          </a:p>
        </p:txBody>
      </p:sp>
    </p:spTree>
    <p:extLst>
      <p:ext uri="{BB962C8B-B14F-4D97-AF65-F5344CB8AC3E}">
        <p14:creationId xmlns:p14="http://schemas.microsoft.com/office/powerpoint/2010/main" val="13551753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作业</a:t>
            </a:r>
          </a:p>
        </p:txBody>
      </p:sp>
      <p:sp>
        <p:nvSpPr>
          <p:cNvPr id="3" name="内容占位符 2"/>
          <p:cNvSpPr>
            <a:spLocks noGrp="1"/>
          </p:cNvSpPr>
          <p:nvPr>
            <p:ph idx="1"/>
          </p:nvPr>
        </p:nvSpPr>
        <p:spPr/>
        <p:txBody>
          <a:bodyPr>
            <a:normAutofit/>
          </a:bodyPr>
          <a:lstStyle/>
          <a:p>
            <a:r>
              <a:rPr lang="zh-CN" altLang="en-US" sz="3600" dirty="0" smtClean="0"/>
              <a:t>题目：与需要空间、时间离散的有限差分法不同，随机法（例如蒙特卡洛方法）是另外一种模拟的方法，其无需进行空间和时间的离散，请收集相关资料，总结随机法的特点、基本思路，并以面积积分为例来分析两种方法的差异和各自的优缺点，并给出随机法适用的领域。</a:t>
            </a:r>
            <a:endParaRPr lang="zh-CN" altLang="en-US" sz="3600" dirty="0"/>
          </a:p>
        </p:txBody>
      </p:sp>
      <p:sp>
        <p:nvSpPr>
          <p:cNvPr id="4" name="灯片编号占位符 3"/>
          <p:cNvSpPr>
            <a:spLocks noGrp="1"/>
          </p:cNvSpPr>
          <p:nvPr>
            <p:ph type="sldNum" sz="quarter" idx="12"/>
          </p:nvPr>
        </p:nvSpPr>
        <p:spPr/>
        <p:txBody>
          <a:bodyPr/>
          <a:lstStyle/>
          <a:p>
            <a:fld id="{ACCFE6EA-02AB-4AAF-A8F0-0ED45E438EB1}" type="slidenum">
              <a:rPr lang="zh-CN" altLang="en-US" smtClean="0"/>
              <a:t>47</a:t>
            </a:fld>
            <a:endParaRPr lang="zh-CN" altLang="en-US"/>
          </a:p>
        </p:txBody>
      </p:sp>
    </p:spTree>
    <p:extLst>
      <p:ext uri="{BB962C8B-B14F-4D97-AF65-F5344CB8AC3E}">
        <p14:creationId xmlns:p14="http://schemas.microsoft.com/office/powerpoint/2010/main" val="27296852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有限元法</a:t>
            </a:r>
            <a:endParaRPr lang="zh-CN" altLang="en-US"/>
          </a:p>
        </p:txBody>
      </p:sp>
      <p:sp>
        <p:nvSpPr>
          <p:cNvPr id="3" name="内容占位符 2"/>
          <p:cNvSpPr>
            <a:spLocks noGrp="1"/>
          </p:cNvSpPr>
          <p:nvPr>
            <p:ph idx="1"/>
          </p:nvPr>
        </p:nvSpPr>
        <p:spPr/>
        <p:txBody>
          <a:bodyPr>
            <a:normAutofit/>
          </a:bodyPr>
          <a:lstStyle/>
          <a:p>
            <a:r>
              <a:rPr lang="zh-CN" altLang="en-US" sz="2400" smtClean="0"/>
              <a:t>基本原理：</a:t>
            </a:r>
            <a:r>
              <a:rPr lang="zh-CN" altLang="zh-CN" sz="2400">
                <a:effectLst/>
              </a:rPr>
              <a:t>有限元法是一种高效能、常用的数值计算方法。在早期是以变分原理为基础发展起来的，所以它广泛地应用于以拉普拉斯方程和泊松方程所描述的各类物理场中（这类场与泛函的极值问题有着紧密的联系）。自从</a:t>
            </a:r>
            <a:r>
              <a:rPr lang="en-US" altLang="zh-CN" sz="2400">
                <a:effectLst/>
              </a:rPr>
              <a:t>1969</a:t>
            </a:r>
            <a:r>
              <a:rPr lang="zh-CN" altLang="zh-CN" sz="2400">
                <a:effectLst/>
              </a:rPr>
              <a:t>年以来，某些学者在流体力学中应用加权余数法中的迦辽金法</a:t>
            </a:r>
            <a:r>
              <a:rPr lang="en-US" altLang="zh-CN" sz="2400">
                <a:effectLst/>
              </a:rPr>
              <a:t>(Galerkin)</a:t>
            </a:r>
            <a:r>
              <a:rPr lang="zh-CN" altLang="zh-CN" sz="2400">
                <a:effectLst/>
              </a:rPr>
              <a:t>或最小二乘法等同样获得了有限元方程，因而有限元法可应用于以任何微分方程所描述的各类物理场中，而不再要求这类物理场和泛函的极值问题有所联系。基本思想：由解给定的泊松方程化为求解泛函的极值问题</a:t>
            </a:r>
            <a:r>
              <a:rPr lang="zh-CN" altLang="zh-CN" sz="2400" smtClean="0">
                <a:effectLst/>
              </a:rPr>
              <a:t>。</a:t>
            </a:r>
            <a:endParaRPr lang="en-US" altLang="zh-CN" sz="2400" smtClean="0">
              <a:effectLst/>
            </a:endParaRPr>
          </a:p>
          <a:p>
            <a:endParaRPr lang="en-US" altLang="zh-CN" sz="2400">
              <a:effectLst/>
            </a:endParaRPr>
          </a:p>
          <a:p>
            <a:r>
              <a:rPr lang="zh-CN" altLang="zh-CN" sz="2400">
                <a:effectLst/>
              </a:rPr>
              <a:t>其基本步骤包括：</a:t>
            </a:r>
          </a:p>
          <a:p>
            <a:r>
              <a:rPr lang="zh-CN" altLang="zh-CN" sz="2400">
                <a:effectLst/>
              </a:rPr>
              <a:t>（</a:t>
            </a:r>
            <a:r>
              <a:rPr lang="en-US" altLang="zh-CN" sz="2400">
                <a:effectLst/>
              </a:rPr>
              <a:t>1</a:t>
            </a:r>
            <a:r>
              <a:rPr lang="zh-CN" altLang="zh-CN" sz="2400">
                <a:effectLst/>
              </a:rPr>
              <a:t>）剖分</a:t>
            </a:r>
          </a:p>
          <a:p>
            <a:r>
              <a:rPr lang="zh-CN" altLang="zh-CN" sz="2400">
                <a:effectLst/>
              </a:rPr>
              <a:t>（</a:t>
            </a:r>
            <a:r>
              <a:rPr lang="en-US" altLang="zh-CN" sz="2400">
                <a:effectLst/>
              </a:rPr>
              <a:t>2</a:t>
            </a:r>
            <a:r>
              <a:rPr lang="zh-CN" altLang="zh-CN" sz="2400">
                <a:effectLst/>
              </a:rPr>
              <a:t>）单元分析</a:t>
            </a:r>
          </a:p>
          <a:p>
            <a:r>
              <a:rPr lang="zh-CN" altLang="zh-CN" sz="2400">
                <a:effectLst/>
              </a:rPr>
              <a:t>（</a:t>
            </a:r>
            <a:r>
              <a:rPr lang="en-US" altLang="zh-CN" sz="2400">
                <a:effectLst/>
              </a:rPr>
              <a:t>3</a:t>
            </a:r>
            <a:r>
              <a:rPr lang="zh-CN" altLang="zh-CN" sz="2400">
                <a:effectLst/>
              </a:rPr>
              <a:t>）求解近似变分方程</a:t>
            </a:r>
          </a:p>
          <a:p>
            <a:endParaRPr lang="zh-CN" altLang="en-US" sz="2400"/>
          </a:p>
        </p:txBody>
      </p:sp>
      <p:sp>
        <p:nvSpPr>
          <p:cNvPr id="4" name="灯片编号占位符 3"/>
          <p:cNvSpPr>
            <a:spLocks noGrp="1"/>
          </p:cNvSpPr>
          <p:nvPr>
            <p:ph type="sldNum" sz="quarter" idx="12"/>
          </p:nvPr>
        </p:nvSpPr>
        <p:spPr/>
        <p:txBody>
          <a:bodyPr/>
          <a:lstStyle/>
          <a:p>
            <a:fld id="{ACCFE6EA-02AB-4AAF-A8F0-0ED45E438EB1}" type="slidenum">
              <a:rPr lang="zh-CN" altLang="en-US" smtClean="0"/>
              <a:t>48</a:t>
            </a:fld>
            <a:endParaRPr lang="zh-CN" altLang="en-US"/>
          </a:p>
        </p:txBody>
      </p:sp>
    </p:spTree>
    <p:extLst>
      <p:ext uri="{BB962C8B-B14F-4D97-AF65-F5344CB8AC3E}">
        <p14:creationId xmlns:p14="http://schemas.microsoft.com/office/powerpoint/2010/main" val="23996515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举例</a:t>
            </a:r>
            <a:endParaRPr lang="zh-CN" altLang="en-US"/>
          </a:p>
        </p:txBody>
      </p:sp>
      <p:sp>
        <p:nvSpPr>
          <p:cNvPr id="3" name="内容占位符 2"/>
          <p:cNvSpPr>
            <a:spLocks noGrp="1"/>
          </p:cNvSpPr>
          <p:nvPr>
            <p:ph idx="1"/>
          </p:nvPr>
        </p:nvSpPr>
        <p:spPr/>
        <p:txBody>
          <a:bodyPr/>
          <a:lstStyle/>
          <a:p>
            <a:r>
              <a:rPr lang="zh-CN" altLang="zh-CN">
                <a:effectLst/>
              </a:rPr>
              <a:t>该应用着眼于核素在多孔介质中的扩散过程，其中涉及到了菲克定理（</a:t>
            </a:r>
            <a:r>
              <a:rPr lang="en-US" altLang="zh-CN">
                <a:effectLst/>
              </a:rPr>
              <a:t>Fick law</a:t>
            </a:r>
            <a:r>
              <a:rPr lang="zh-CN" altLang="zh-CN">
                <a:effectLst/>
              </a:rPr>
              <a:t>）、核素的衰变、多孔材料对核素的阻滞和吸收等物理过程。应用场景及相应的空间离散网格如下图所示。</a:t>
            </a:r>
            <a:endParaRPr lang="zh-CN" altLang="en-US"/>
          </a:p>
        </p:txBody>
      </p:sp>
      <p:sp>
        <p:nvSpPr>
          <p:cNvPr id="6" name="灯片编号占位符 5"/>
          <p:cNvSpPr>
            <a:spLocks noGrp="1"/>
          </p:cNvSpPr>
          <p:nvPr>
            <p:ph type="sldNum" sz="quarter" idx="12"/>
          </p:nvPr>
        </p:nvSpPr>
        <p:spPr/>
        <p:txBody>
          <a:bodyPr/>
          <a:lstStyle/>
          <a:p>
            <a:fld id="{ACCFE6EA-02AB-4AAF-A8F0-0ED45E438EB1}" type="slidenum">
              <a:rPr lang="zh-CN" altLang="en-US" smtClean="0"/>
              <a:t>49</a:t>
            </a:fld>
            <a:endParaRPr lang="zh-CN" altLang="en-US"/>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7967" y="2565462"/>
            <a:ext cx="4507929" cy="3682822"/>
          </a:xfrm>
          <a:prstGeom prst="rect">
            <a:avLst/>
          </a:prstGeom>
          <a:noFill/>
          <a:ln>
            <a:noFill/>
          </a:ln>
        </p:spPr>
      </p:pic>
      <p:pic>
        <p:nvPicPr>
          <p:cNvPr id="5" name="图片 4" descr="QQ截图未命名"/>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2756" y="2565462"/>
            <a:ext cx="3122803" cy="3762185"/>
          </a:xfrm>
          <a:prstGeom prst="rect">
            <a:avLst/>
          </a:prstGeom>
          <a:noFill/>
          <a:ln>
            <a:noFill/>
          </a:ln>
        </p:spPr>
      </p:pic>
    </p:spTree>
    <p:extLst>
      <p:ext uri="{BB962C8B-B14F-4D97-AF65-F5344CB8AC3E}">
        <p14:creationId xmlns:p14="http://schemas.microsoft.com/office/powerpoint/2010/main" val="3936500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复习与回顾</a:t>
            </a:r>
            <a:endParaRPr lang="zh-CN" altLang="en-US"/>
          </a:p>
        </p:txBody>
      </p:sp>
      <p:sp>
        <p:nvSpPr>
          <p:cNvPr id="3" name="内容占位符 2"/>
          <p:cNvSpPr>
            <a:spLocks noGrp="1"/>
          </p:cNvSpPr>
          <p:nvPr>
            <p:ph idx="1"/>
          </p:nvPr>
        </p:nvSpPr>
        <p:spPr/>
        <p:txBody>
          <a:bodyPr/>
          <a:lstStyle/>
          <a:p>
            <a:r>
              <a:rPr lang="zh-CN" altLang="en-US" smtClean="0"/>
              <a:t>微积分与物理方程</a:t>
            </a:r>
            <a:endParaRPr lang="en-US" altLang="zh-CN" smtClean="0"/>
          </a:p>
          <a:p>
            <a:pPr lvl="1"/>
            <a:r>
              <a:rPr lang="zh-CN" altLang="en-US" smtClean="0"/>
              <a:t>速度的微分表述</a:t>
            </a:r>
            <a:endParaRPr lang="en-US" altLang="zh-CN" smtClean="0"/>
          </a:p>
          <a:p>
            <a:pPr lvl="1"/>
            <a:r>
              <a:rPr lang="zh-CN" altLang="en-US"/>
              <a:t>力</a:t>
            </a:r>
            <a:r>
              <a:rPr lang="zh-CN" altLang="en-US" smtClean="0"/>
              <a:t>与加速度</a:t>
            </a:r>
            <a:endParaRPr lang="en-US" altLang="zh-CN" smtClean="0"/>
          </a:p>
          <a:p>
            <a:pPr lvl="1"/>
            <a:r>
              <a:rPr lang="zh-CN" altLang="en-US" smtClean="0"/>
              <a:t>质量守恒的微分表述</a:t>
            </a:r>
            <a:endParaRPr lang="en-US" altLang="zh-CN" smtClean="0"/>
          </a:p>
          <a:p>
            <a:pPr lvl="1"/>
            <a:r>
              <a:rPr lang="zh-CN" altLang="en-US" smtClean="0"/>
              <a:t>动量守恒的微分表述</a:t>
            </a:r>
            <a:endParaRPr lang="en-US" altLang="zh-CN" smtClean="0"/>
          </a:p>
          <a:p>
            <a:pPr lvl="1"/>
            <a:r>
              <a:rPr lang="zh-CN" altLang="en-US"/>
              <a:t>能力守恒</a:t>
            </a:r>
            <a:r>
              <a:rPr lang="zh-CN" altLang="en-US" smtClean="0"/>
              <a:t>的微分表述</a:t>
            </a:r>
            <a:endParaRPr lang="en-US" altLang="zh-CN"/>
          </a:p>
          <a:p>
            <a:r>
              <a:rPr lang="zh-CN" altLang="en-US" smtClean="0"/>
              <a:t>典型物理现象的微分方程</a:t>
            </a:r>
            <a:endParaRPr lang="zh-CN" altLang="en-US"/>
          </a:p>
        </p:txBody>
      </p:sp>
      <p:sp>
        <p:nvSpPr>
          <p:cNvPr id="5" name="灯片编号占位符 4"/>
          <p:cNvSpPr>
            <a:spLocks noGrp="1"/>
          </p:cNvSpPr>
          <p:nvPr>
            <p:ph type="sldNum" sz="quarter" idx="12"/>
          </p:nvPr>
        </p:nvSpPr>
        <p:spPr/>
        <p:txBody>
          <a:bodyPr/>
          <a:lstStyle/>
          <a:p>
            <a:fld id="{ACCFE6EA-02AB-4AAF-A8F0-0ED45E438EB1}" type="slidenum">
              <a:rPr lang="zh-CN" altLang="en-US" smtClean="0"/>
              <a:t>5</a:t>
            </a:fld>
            <a:endParaRPr lang="zh-CN" altLang="en-US"/>
          </a:p>
        </p:txBody>
      </p:sp>
      <p:sp>
        <p:nvSpPr>
          <p:cNvPr id="4" name="矩形 3"/>
          <p:cNvSpPr/>
          <p:nvPr/>
        </p:nvSpPr>
        <p:spPr>
          <a:xfrm>
            <a:off x="2402324" y="4268235"/>
            <a:ext cx="7802136" cy="1754326"/>
          </a:xfrm>
          <a:prstGeom prst="rect">
            <a:avLst/>
          </a:prstGeom>
          <a:noFill/>
        </p:spPr>
        <p:txBody>
          <a:bodyPr wrap="none" lIns="91440" tIns="45720" rIns="91440" bIns="45720">
            <a:spAutoFit/>
          </a:bodyPr>
          <a:lstStyle/>
          <a:p>
            <a:pPr algn="ctr"/>
            <a:r>
              <a:rPr lang="zh-CN" altLang="en-US" sz="5400" b="0" cap="none" spc="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本章需要回答的问题：</a:t>
            </a:r>
            <a:endParaRPr lang="en-US" altLang="zh-CN" sz="5400" b="0" cap="none" spc="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5400" b="0" cap="none" spc="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微分方程如何数值求解？</a:t>
            </a:r>
            <a:endParaRPr lang="zh-CN" altLang="en-US"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11188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6532" y="4105783"/>
            <a:ext cx="1365637" cy="369332"/>
          </a:xfrm>
          <a:prstGeom prst="rect">
            <a:avLst/>
          </a:prstGeom>
        </p:spPr>
        <p:txBody>
          <a:bodyPr wrap="square">
            <a:spAutoFit/>
          </a:bodyPr>
          <a:lstStyle/>
          <a:p>
            <a:pPr algn="just"/>
            <a:r>
              <a:rPr lang="zh-CN" altLang="en-US" b="1" kern="100" smtClean="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空间域构造</a:t>
            </a:r>
            <a:endParaRPr lang="zh-CN" altLang="zh-CN" b="1" kern="100">
              <a:solidFill>
                <a:srgbClr val="FFC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3896719" y="2462630"/>
            <a:ext cx="1800493" cy="397353"/>
          </a:xfrm>
          <a:prstGeom prst="rect">
            <a:avLst/>
          </a:prstGeom>
        </p:spPr>
        <p:txBody>
          <a:bodyPr wrap="none">
            <a:spAutoFit/>
          </a:bodyPr>
          <a:lstStyle/>
          <a:p>
            <a:pPr lvl="0" algn="just">
              <a:lnSpc>
                <a:spcPts val="2600"/>
              </a:lnSpc>
              <a:spcBef>
                <a:spcPts val="800"/>
              </a:spcBef>
              <a:spcAft>
                <a:spcPts val="800"/>
              </a:spcAft>
            </a:pPr>
            <a:r>
              <a:rPr lang="zh-CN" altLang="zh-CN" b="1" kern="100">
                <a:solidFill>
                  <a:srgbClr val="FFC000"/>
                </a:solidFill>
                <a:latin typeface="微软雅黑" panose="020B0503020204020204" pitchFamily="34" charset="-122"/>
                <a:ea typeface="微软雅黑" panose="020B0503020204020204" pitchFamily="34" charset="-122"/>
              </a:rPr>
              <a:t>计算空间的构造</a:t>
            </a:r>
            <a:endParaRPr lang="zh-CN" altLang="zh-CN" sz="1200" b="1" kern="100">
              <a:solidFill>
                <a:srgbClr val="FFC000"/>
              </a:solidFill>
              <a:effectLst/>
              <a:latin typeface="微软雅黑" panose="020B0503020204020204" pitchFamily="34" charset="-122"/>
              <a:ea typeface="微软雅黑" panose="020B0503020204020204" pitchFamily="34" charset="-122"/>
            </a:endParaRPr>
          </a:p>
        </p:txBody>
      </p:sp>
      <p:sp>
        <p:nvSpPr>
          <p:cNvPr id="2" name="矩形 1"/>
          <p:cNvSpPr/>
          <p:nvPr/>
        </p:nvSpPr>
        <p:spPr>
          <a:xfrm>
            <a:off x="3909086" y="3359266"/>
            <a:ext cx="1338828" cy="397353"/>
          </a:xfrm>
          <a:prstGeom prst="rect">
            <a:avLst/>
          </a:prstGeom>
        </p:spPr>
        <p:txBody>
          <a:bodyPr wrap="none">
            <a:spAutoFit/>
          </a:bodyPr>
          <a:lstStyle/>
          <a:p>
            <a:pPr lvl="0" algn="just">
              <a:lnSpc>
                <a:spcPts val="2600"/>
              </a:lnSpc>
              <a:spcBef>
                <a:spcPts val="800"/>
              </a:spcBef>
              <a:spcAft>
                <a:spcPts val="800"/>
              </a:spcAft>
            </a:pPr>
            <a:r>
              <a:rPr lang="zh-CN" altLang="zh-CN" b="1" kern="100">
                <a:solidFill>
                  <a:srgbClr val="FFC000"/>
                </a:solidFill>
                <a:latin typeface="微软雅黑" panose="020B0503020204020204" pitchFamily="34" charset="-122"/>
                <a:ea typeface="微软雅黑" panose="020B0503020204020204" pitchFamily="34" charset="-122"/>
              </a:rPr>
              <a:t>网格的构造</a:t>
            </a:r>
            <a:endParaRPr lang="zh-CN" altLang="zh-CN" sz="1200" b="1" kern="100">
              <a:solidFill>
                <a:srgbClr val="FFC000"/>
              </a:solidFill>
              <a:effectLst/>
              <a:latin typeface="微软雅黑" panose="020B0503020204020204" pitchFamily="34" charset="-122"/>
              <a:ea typeface="微软雅黑" panose="020B0503020204020204" pitchFamily="34" charset="-122"/>
            </a:endParaRPr>
          </a:p>
        </p:txBody>
      </p:sp>
      <p:sp>
        <p:nvSpPr>
          <p:cNvPr id="7" name="矩形 6"/>
          <p:cNvSpPr/>
          <p:nvPr/>
        </p:nvSpPr>
        <p:spPr>
          <a:xfrm>
            <a:off x="3908284" y="4320511"/>
            <a:ext cx="1107996" cy="397353"/>
          </a:xfrm>
          <a:prstGeom prst="rect">
            <a:avLst/>
          </a:prstGeom>
        </p:spPr>
        <p:txBody>
          <a:bodyPr wrap="none">
            <a:spAutoFit/>
          </a:bodyPr>
          <a:lstStyle/>
          <a:p>
            <a:pPr lvl="0" algn="just">
              <a:lnSpc>
                <a:spcPts val="2600"/>
              </a:lnSpc>
              <a:spcBef>
                <a:spcPts val="800"/>
              </a:spcBef>
              <a:spcAft>
                <a:spcPts val="800"/>
              </a:spcAft>
            </a:pPr>
            <a:r>
              <a:rPr lang="zh-CN" altLang="zh-CN" b="1" kern="100">
                <a:solidFill>
                  <a:srgbClr val="FFC000"/>
                </a:solidFill>
                <a:latin typeface="微软雅黑" panose="020B0503020204020204" pitchFamily="34" charset="-122"/>
                <a:ea typeface="微软雅黑" panose="020B0503020204020204" pitchFamily="34" charset="-122"/>
              </a:rPr>
              <a:t>加密网格</a:t>
            </a:r>
            <a:endParaRPr lang="zh-CN" altLang="zh-CN" sz="1200" b="1" kern="100">
              <a:solidFill>
                <a:srgbClr val="FFC000"/>
              </a:solidFill>
              <a:effectLst/>
              <a:latin typeface="微软雅黑" panose="020B0503020204020204" pitchFamily="34" charset="-122"/>
              <a:ea typeface="微软雅黑" panose="020B0503020204020204" pitchFamily="34" charset="-122"/>
            </a:endParaRPr>
          </a:p>
        </p:txBody>
      </p:sp>
      <p:sp>
        <p:nvSpPr>
          <p:cNvPr id="3" name="矩形 2"/>
          <p:cNvSpPr/>
          <p:nvPr/>
        </p:nvSpPr>
        <p:spPr>
          <a:xfrm>
            <a:off x="3888406" y="5434156"/>
            <a:ext cx="2262158" cy="397353"/>
          </a:xfrm>
          <a:prstGeom prst="rect">
            <a:avLst/>
          </a:prstGeom>
        </p:spPr>
        <p:txBody>
          <a:bodyPr wrap="none">
            <a:spAutoFit/>
          </a:bodyPr>
          <a:lstStyle/>
          <a:p>
            <a:pPr lvl="0" algn="just">
              <a:lnSpc>
                <a:spcPts val="2600"/>
              </a:lnSpc>
              <a:spcBef>
                <a:spcPts val="800"/>
              </a:spcBef>
              <a:spcAft>
                <a:spcPts val="800"/>
              </a:spcAft>
            </a:pPr>
            <a:r>
              <a:rPr lang="zh-CN" altLang="zh-CN" b="1" kern="100">
                <a:solidFill>
                  <a:srgbClr val="FFC000"/>
                </a:solidFill>
                <a:latin typeface="微软雅黑" panose="020B0503020204020204" pitchFamily="34" charset="-122"/>
                <a:ea typeface="微软雅黑" panose="020B0503020204020204" pitchFamily="34" charset="-122"/>
              </a:rPr>
              <a:t>边界、初始条件设定</a:t>
            </a:r>
            <a:endParaRPr lang="zh-CN" altLang="zh-CN" sz="1200" b="1" kern="100">
              <a:solidFill>
                <a:srgbClr val="FFC000"/>
              </a:solidFill>
              <a:effectLst/>
              <a:latin typeface="微软雅黑" panose="020B0503020204020204" pitchFamily="34" charset="-122"/>
              <a:ea typeface="微软雅黑" panose="020B0503020204020204" pitchFamily="34" charset="-122"/>
            </a:endParaRPr>
          </a:p>
        </p:txBody>
      </p:sp>
      <p:sp>
        <p:nvSpPr>
          <p:cNvPr id="9" name="左大括号 8"/>
          <p:cNvSpPr/>
          <p:nvPr/>
        </p:nvSpPr>
        <p:spPr>
          <a:xfrm>
            <a:off x="3567430" y="2726690"/>
            <a:ext cx="314325" cy="3004820"/>
          </a:xfrm>
          <a:prstGeom prst="leftBrace">
            <a:avLst/>
          </a:prstGeom>
          <a:noFill/>
          <a:ln w="9525" cap="flat" cmpd="sng" algn="ctr">
            <a:solidFill>
              <a:srgbClr val="FFC000"/>
            </a:solidFill>
            <a:prstDash val="solid"/>
          </a:ln>
          <a:effectLst/>
        </p:spPr>
        <p:txBody>
          <a:bodyPr rtlCol="0" anchor="ctr"/>
          <a:lstStyle/>
          <a:p>
            <a:pPr algn="ctr"/>
            <a:endParaRPr lang="zh-CN" altLang="en-US">
              <a:solidFill>
                <a:srgbClr val="FFC000"/>
              </a:solidFill>
            </a:endParaRPr>
          </a:p>
        </p:txBody>
      </p:sp>
      <p:pic>
        <p:nvPicPr>
          <p:cNvPr id="10242" name="对象 3"/>
          <p:cNvPicPr>
            <a:picLocks noChangeArrowheads="1"/>
          </p:cNvPicPr>
          <p:nvPr/>
        </p:nvPicPr>
        <p:blipFill>
          <a:blip r:embed="rId5" cstate="print">
            <a:extLst>
              <a:ext uri="{28A0092B-C50C-407E-A947-70E740481C1C}">
                <a14:useLocalDpi xmlns:a14="http://schemas.microsoft.com/office/drawing/2010/main" val="0"/>
              </a:ext>
            </a:extLst>
          </a:blip>
          <a:srcRect t="-725" r="-11" b="-4579"/>
          <a:stretch>
            <a:fillRect/>
          </a:stretch>
        </p:blipFill>
        <p:spPr bwMode="auto">
          <a:xfrm>
            <a:off x="5917565" y="4184639"/>
            <a:ext cx="3810000" cy="952500"/>
          </a:xfrm>
          <a:prstGeom prst="rect">
            <a:avLst/>
          </a:prstGeom>
          <a:solidFill>
            <a:schemeClr val="accent4">
              <a:lumMod val="20000"/>
              <a:lumOff val="80000"/>
            </a:schemeClr>
          </a:solidFill>
          <a:ln w="9525">
            <a:solidFill>
              <a:srgbClr val="000000"/>
            </a:solidFill>
            <a:miter lim="800000"/>
            <a:headEnd/>
            <a:tailEnd/>
          </a:ln>
          <a:extLst/>
        </p:spPr>
      </p:pic>
      <p:graphicFrame>
        <p:nvGraphicFramePr>
          <p:cNvPr id="11" name="对象 10"/>
          <p:cNvGraphicFramePr>
            <a:graphicFrameLocks noChangeAspect="1"/>
          </p:cNvGraphicFramePr>
          <p:nvPr>
            <p:extLst>
              <p:ext uri="{D42A27DB-BD31-4B8C-83A1-F6EECF244321}">
                <p14:modId xmlns:p14="http://schemas.microsoft.com/office/powerpoint/2010/main" val="410751080"/>
              </p:ext>
            </p:extLst>
          </p:nvPr>
        </p:nvGraphicFramePr>
        <p:xfrm>
          <a:off x="5917565" y="2152015"/>
          <a:ext cx="5400675" cy="1045210"/>
        </p:xfrm>
        <a:graphic>
          <a:graphicData uri="http://schemas.openxmlformats.org/presentationml/2006/ole">
            <mc:AlternateContent xmlns:mc="http://schemas.openxmlformats.org/markup-compatibility/2006">
              <mc:Choice xmlns:v="urn:schemas-microsoft-com:vml" Requires="v">
                <p:oleObj spid="_x0000_s1089" name="Visio" r:id="rId6" imgW="6014720" imgH="1165225" progId="Visio.Drawing.15">
                  <p:embed/>
                </p:oleObj>
              </mc:Choice>
              <mc:Fallback>
                <p:oleObj name="Visio" r:id="rId6" imgW="6014720" imgH="1165225"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7565" y="2152015"/>
                        <a:ext cx="5400675" cy="1045210"/>
                      </a:xfrm>
                      <a:prstGeom prst="rect">
                        <a:avLst/>
                      </a:prstGeom>
                      <a:noFill/>
                    </p:spPr>
                  </p:pic>
                </p:oleObj>
              </mc:Fallback>
            </mc:AlternateContent>
          </a:graphicData>
        </a:graphic>
      </p:graphicFrame>
      <p:pic>
        <p:nvPicPr>
          <p:cNvPr id="10246" name="图片 70" descr="QQ截图未命名"/>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7865" y="3267379"/>
            <a:ext cx="693851" cy="83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p:cNvSpPr txBox="1"/>
          <p:nvPr/>
        </p:nvSpPr>
        <p:spPr>
          <a:xfrm>
            <a:off x="6394584" y="5243790"/>
            <a:ext cx="3497580" cy="1087755"/>
          </a:xfrm>
          <a:prstGeom prst="rect">
            <a:avLst/>
          </a:prstGeom>
          <a:noFill/>
        </p:spPr>
        <p:txBody>
          <a:bodyPr wrap="none" rtlCol="0">
            <a:spAutoFit/>
          </a:bodyPr>
          <a:lstStyle/>
          <a:p>
            <a:pPr marL="342900" indent="-342900">
              <a:lnSpc>
                <a:spcPct val="120000"/>
              </a:lnSpc>
              <a:buFont typeface="Arial" panose="020B0604020202020204" pitchFamily="34" charset="0"/>
              <a:buAutoNum type="arabicPeriod"/>
            </a:pPr>
            <a:r>
              <a:rPr lang="zh-CN" altLang="en-US">
                <a:solidFill>
                  <a:srgbClr val="FFC000"/>
                </a:solidFill>
                <a:latin typeface="微软雅黑" panose="020B0503020204020204" pitchFamily="34" charset="-122"/>
                <a:ea typeface="微软雅黑" panose="020B0503020204020204" pitchFamily="34" charset="-122"/>
              </a:rPr>
              <a:t>边界条件设定</a:t>
            </a:r>
            <a:endParaRPr lang="en-US" altLang="zh-CN">
              <a:solidFill>
                <a:srgbClr val="FFC000"/>
              </a:solidFill>
              <a:latin typeface="微软雅黑" panose="020B0503020204020204" pitchFamily="34" charset="-122"/>
              <a:ea typeface="微软雅黑" panose="020B0503020204020204" pitchFamily="34" charset="-122"/>
            </a:endParaRPr>
          </a:p>
          <a:p>
            <a:pPr marL="342900" indent="-342900">
              <a:lnSpc>
                <a:spcPct val="120000"/>
              </a:lnSpc>
              <a:buFont typeface="Arial" panose="020B0604020202020204" pitchFamily="34" charset="0"/>
              <a:buAutoNum type="arabicPeriod"/>
            </a:pPr>
            <a:r>
              <a:rPr lang="zh-CN" altLang="en-US">
                <a:solidFill>
                  <a:srgbClr val="FFC000"/>
                </a:solidFill>
                <a:latin typeface="微软雅黑" panose="020B0503020204020204" pitchFamily="34" charset="-122"/>
                <a:ea typeface="微软雅黑" panose="020B0503020204020204" pitchFamily="34" charset="-122"/>
              </a:rPr>
              <a:t>初始条件设定</a:t>
            </a:r>
            <a:endParaRPr lang="en-US" altLang="zh-CN">
              <a:solidFill>
                <a:srgbClr val="FFC000"/>
              </a:solidFill>
              <a:latin typeface="微软雅黑" panose="020B0503020204020204" pitchFamily="34" charset="-122"/>
              <a:ea typeface="微软雅黑" panose="020B0503020204020204" pitchFamily="34" charset="-122"/>
            </a:endParaRPr>
          </a:p>
          <a:p>
            <a:pPr marL="342900" indent="-342900">
              <a:lnSpc>
                <a:spcPct val="120000"/>
              </a:lnSpc>
              <a:buFont typeface="Arial" panose="020B0604020202020204" pitchFamily="34" charset="0"/>
              <a:buAutoNum type="arabicPeriod"/>
            </a:pPr>
            <a:r>
              <a:rPr lang="zh-CN" altLang="en-US">
                <a:solidFill>
                  <a:srgbClr val="FFC000"/>
                </a:solidFill>
                <a:latin typeface="微软雅黑" panose="020B0503020204020204" pitchFamily="34" charset="-122"/>
                <a:ea typeface="微软雅黑" panose="020B0503020204020204" pitchFamily="34" charset="-122"/>
              </a:rPr>
              <a:t>边界、初始条件数据文件保存</a:t>
            </a:r>
          </a:p>
        </p:txBody>
      </p:sp>
      <p:sp>
        <p:nvSpPr>
          <p:cNvPr id="25" name="左大括号 24"/>
          <p:cNvSpPr/>
          <p:nvPr/>
        </p:nvSpPr>
        <p:spPr>
          <a:xfrm>
            <a:off x="6125845" y="5355590"/>
            <a:ext cx="268605" cy="850265"/>
          </a:xfrm>
          <a:prstGeom prst="leftBrace">
            <a:avLst/>
          </a:prstGeom>
          <a:ln>
            <a:solidFill>
              <a:srgbClr val="FFC000"/>
            </a:solidFill>
          </a:ln>
        </p:spPr>
        <p:style>
          <a:lnRef idx="1">
            <a:srgbClr val="FBDF53"/>
          </a:lnRef>
          <a:fillRef idx="0">
            <a:srgbClr val="FBDF53"/>
          </a:fillRef>
          <a:effectRef idx="0">
            <a:srgbClr val="FBDF53"/>
          </a:effectRef>
          <a:fontRef idx="minor">
            <a:srgbClr val="000000"/>
          </a:fontRef>
        </p:style>
        <p:txBody>
          <a:bodyPr rtlCol="0" anchor="ctr"/>
          <a:lstStyle/>
          <a:p>
            <a:pPr algn="ctr"/>
            <a:endParaRPr lang="zh-CN" altLang="en-US">
              <a:solidFill>
                <a:srgbClr val="FFC000"/>
              </a:solidFill>
            </a:endParaRPr>
          </a:p>
        </p:txBody>
      </p:sp>
      <p:sp>
        <p:nvSpPr>
          <p:cNvPr id="12" name="标题 11"/>
          <p:cNvSpPr>
            <a:spLocks noGrp="1"/>
          </p:cNvSpPr>
          <p:nvPr>
            <p:ph type="title"/>
          </p:nvPr>
        </p:nvSpPr>
        <p:spPr/>
        <p:txBody>
          <a:bodyPr>
            <a:normAutofit/>
          </a:bodyPr>
          <a:lstStyle/>
          <a:p>
            <a:r>
              <a:rPr lang="zh-CN" altLang="en-US" smtClean="0">
                <a:solidFill>
                  <a:srgbClr val="FFC000"/>
                </a:solidFill>
              </a:rPr>
              <a:t>空间域生成</a:t>
            </a:r>
            <a:endParaRPr lang="zh-CN" altLang="en-US">
              <a:solidFill>
                <a:srgbClr val="FFC000"/>
              </a:solidFill>
            </a:endParaRPr>
          </a:p>
        </p:txBody>
      </p:sp>
      <p:sp>
        <p:nvSpPr>
          <p:cNvPr id="6" name="灯片编号占位符 5"/>
          <p:cNvSpPr>
            <a:spLocks noGrp="1"/>
          </p:cNvSpPr>
          <p:nvPr>
            <p:ph type="sldNum" sz="quarter" idx="12"/>
          </p:nvPr>
        </p:nvSpPr>
        <p:spPr/>
        <p:txBody>
          <a:bodyPr/>
          <a:lstStyle/>
          <a:p>
            <a:fld id="{ACCFE6EA-02AB-4AAF-A8F0-0ED45E438EB1}" type="slidenum">
              <a:rPr lang="zh-CN" altLang="en-US" smtClean="0"/>
              <a:t>50</a:t>
            </a:fld>
            <a:endParaRPr lang="zh-CN" altLang="en-US"/>
          </a:p>
        </p:txBody>
      </p:sp>
    </p:spTree>
    <p:custDataLst>
      <p:tags r:id="rId2"/>
    </p:custDataLst>
    <p:extLst>
      <p:ext uri="{BB962C8B-B14F-4D97-AF65-F5344CB8AC3E}">
        <p14:creationId xmlns:p14="http://schemas.microsoft.com/office/powerpoint/2010/main" val="42065865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计算空间域的生成</a:t>
            </a:r>
            <a:endParaRPr lang="zh-CN" altLang="en-US"/>
          </a:p>
        </p:txBody>
      </p:sp>
      <p:sp>
        <p:nvSpPr>
          <p:cNvPr id="3" name="灯片编号占位符 2"/>
          <p:cNvSpPr>
            <a:spLocks noGrp="1"/>
          </p:cNvSpPr>
          <p:nvPr>
            <p:ph type="sldNum" sz="quarter" idx="12"/>
          </p:nvPr>
        </p:nvSpPr>
        <p:spPr/>
        <p:txBody>
          <a:bodyPr/>
          <a:lstStyle/>
          <a:p>
            <a:fld id="{ACCFE6EA-02AB-4AAF-A8F0-0ED45E438EB1}" type="slidenum">
              <a:rPr lang="zh-CN" altLang="en-US" smtClean="0"/>
              <a:t>51</a:t>
            </a:fld>
            <a:endParaRPr lang="zh-CN" altLang="en-US"/>
          </a:p>
        </p:txBody>
      </p:sp>
      <p:pic>
        <p:nvPicPr>
          <p:cNvPr id="26626" name="图片 8" descr="捕获.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2648" y="193745"/>
            <a:ext cx="3733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stretch>
            <a:fillRect/>
          </a:stretch>
        </p:blipFill>
        <p:spPr>
          <a:xfrm>
            <a:off x="7824539" y="3227851"/>
            <a:ext cx="3225982" cy="2982753"/>
          </a:xfrm>
          <a:prstGeom prst="rect">
            <a:avLst/>
          </a:prstGeom>
        </p:spPr>
      </p:pic>
      <p:sp>
        <p:nvSpPr>
          <p:cNvPr id="5" name="文本框 4"/>
          <p:cNvSpPr txBox="1"/>
          <p:nvPr/>
        </p:nvSpPr>
        <p:spPr>
          <a:xfrm>
            <a:off x="1040524" y="5328745"/>
            <a:ext cx="4339650" cy="369332"/>
          </a:xfrm>
          <a:prstGeom prst="rect">
            <a:avLst/>
          </a:prstGeom>
          <a:noFill/>
        </p:spPr>
        <p:txBody>
          <a:bodyPr wrap="none" rtlCol="0">
            <a:spAutoFit/>
          </a:bodyPr>
          <a:lstStyle/>
          <a:p>
            <a:r>
              <a:rPr lang="zh-CN" altLang="en-US" smtClean="0">
                <a:latin typeface="幼圆" panose="02010509060101010101" pitchFamily="49" charset="-122"/>
                <a:ea typeface="幼圆" panose="02010509060101010101" pitchFamily="49" charset="-122"/>
              </a:rPr>
              <a:t>计算空间域的简化过程及</a:t>
            </a:r>
            <a:r>
              <a:rPr lang="zh-CN" altLang="en-US">
                <a:latin typeface="幼圆" panose="02010509060101010101" pitchFamily="49" charset="-122"/>
                <a:ea typeface="幼圆" panose="02010509060101010101" pitchFamily="49" charset="-122"/>
              </a:rPr>
              <a:t>参数</a:t>
            </a:r>
            <a:r>
              <a:rPr lang="zh-CN" altLang="en-US" smtClean="0">
                <a:latin typeface="幼圆" panose="02010509060101010101" pitchFamily="49" charset="-122"/>
                <a:ea typeface="幼圆" panose="02010509060101010101" pitchFamily="49" charset="-122"/>
              </a:rPr>
              <a:t>化设定过程</a:t>
            </a:r>
            <a:endParaRPr lang="zh-CN" altLang="en-US">
              <a:latin typeface="幼圆" panose="02010509060101010101" pitchFamily="49" charset="-122"/>
              <a:ea typeface="幼圆" panose="02010509060101010101" pitchFamily="49" charset="-122"/>
            </a:endParaRPr>
          </a:p>
        </p:txBody>
      </p:sp>
      <p:cxnSp>
        <p:nvCxnSpPr>
          <p:cNvPr id="8" name="肘形连接符 7"/>
          <p:cNvCxnSpPr>
            <a:endCxn id="26626" idx="1"/>
          </p:cNvCxnSpPr>
          <p:nvPr/>
        </p:nvCxnSpPr>
        <p:spPr>
          <a:xfrm flipV="1">
            <a:off x="5889571" y="1260545"/>
            <a:ext cx="1373077" cy="2144111"/>
          </a:xfrm>
          <a:prstGeom prst="bentConnector3">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152289" y="2496668"/>
            <a:ext cx="4570482" cy="369332"/>
          </a:xfrm>
          <a:prstGeom prst="rect">
            <a:avLst/>
          </a:prstGeom>
          <a:noFill/>
        </p:spPr>
        <p:txBody>
          <a:bodyPr wrap="none" rtlCol="0">
            <a:spAutoFit/>
          </a:bodyPr>
          <a:lstStyle/>
          <a:p>
            <a:r>
              <a:rPr lang="zh-CN" altLang="en-US" smtClean="0">
                <a:latin typeface="幼圆" panose="02010509060101010101" pitchFamily="49" charset="-122"/>
                <a:ea typeface="幼圆" panose="02010509060101010101" pitchFamily="49" charset="-122"/>
              </a:rPr>
              <a:t>自动计算生成计算空间域所需要的空间坐标</a:t>
            </a:r>
            <a:endParaRPr lang="zh-CN" altLang="en-US">
              <a:latin typeface="幼圆" panose="02010509060101010101" pitchFamily="49" charset="-122"/>
              <a:ea typeface="幼圆" panose="02010509060101010101" pitchFamily="49" charset="-122"/>
            </a:endParaRPr>
          </a:p>
        </p:txBody>
      </p:sp>
      <p:cxnSp>
        <p:nvCxnSpPr>
          <p:cNvPr id="12" name="直接箭头连接符 11"/>
          <p:cNvCxnSpPr>
            <a:stCxn id="11" idx="2"/>
            <a:endCxn id="6" idx="0"/>
          </p:cNvCxnSpPr>
          <p:nvPr/>
        </p:nvCxnSpPr>
        <p:spPr>
          <a:xfrm>
            <a:off x="9437530" y="2866000"/>
            <a:ext cx="0" cy="36185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306451" y="5841272"/>
            <a:ext cx="2262158" cy="369332"/>
          </a:xfrm>
          <a:prstGeom prst="rect">
            <a:avLst/>
          </a:prstGeom>
          <a:noFill/>
        </p:spPr>
        <p:txBody>
          <a:bodyPr wrap="none" rtlCol="0">
            <a:spAutoFit/>
          </a:bodyPr>
          <a:lstStyle/>
          <a:p>
            <a:r>
              <a:rPr lang="zh-CN" altLang="en-US" smtClean="0">
                <a:latin typeface="幼圆" panose="02010509060101010101" pitchFamily="49" charset="-122"/>
                <a:ea typeface="幼圆" panose="02010509060101010101" pitchFamily="49" charset="-122"/>
              </a:rPr>
              <a:t>自动生成计算空间域</a:t>
            </a:r>
            <a:endParaRPr lang="zh-CN" altLang="en-US">
              <a:latin typeface="幼圆" panose="02010509060101010101" pitchFamily="49" charset="-122"/>
              <a:ea typeface="幼圆" panose="02010509060101010101" pitchFamily="49" charset="-122"/>
            </a:endParaRPr>
          </a:p>
        </p:txBody>
      </p:sp>
      <p:pic>
        <p:nvPicPr>
          <p:cNvPr id="15" name="图片 14"/>
          <p:cNvPicPr>
            <a:picLocks noChangeAspect="1"/>
          </p:cNvPicPr>
          <p:nvPr/>
        </p:nvPicPr>
        <p:blipFill>
          <a:blip r:embed="rId5"/>
          <a:stretch>
            <a:fillRect/>
          </a:stretch>
        </p:blipFill>
        <p:spPr>
          <a:xfrm>
            <a:off x="33588" y="1778325"/>
            <a:ext cx="5855983" cy="3252662"/>
          </a:xfrm>
          <a:prstGeom prst="rect">
            <a:avLst/>
          </a:prstGeom>
        </p:spPr>
      </p:pic>
    </p:spTree>
    <p:extLst>
      <p:ext uri="{BB962C8B-B14F-4D97-AF65-F5344CB8AC3E}">
        <p14:creationId xmlns:p14="http://schemas.microsoft.com/office/powerpoint/2010/main" val="20422613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计算网格构造</a:t>
            </a:r>
            <a:endParaRPr lang="zh-CN" altLang="en-US"/>
          </a:p>
        </p:txBody>
      </p:sp>
      <p:sp>
        <p:nvSpPr>
          <p:cNvPr id="3" name="灯片编号占位符 2"/>
          <p:cNvSpPr>
            <a:spLocks noGrp="1"/>
          </p:cNvSpPr>
          <p:nvPr>
            <p:ph type="sldNum" sz="quarter" idx="12"/>
          </p:nvPr>
        </p:nvSpPr>
        <p:spPr/>
        <p:txBody>
          <a:bodyPr/>
          <a:lstStyle/>
          <a:p>
            <a:fld id="{ACCFE6EA-02AB-4AAF-A8F0-0ED45E438EB1}" type="slidenum">
              <a:rPr lang="zh-CN" altLang="en-US" smtClean="0"/>
              <a:t>52</a:t>
            </a:fld>
            <a:endParaRPr lang="zh-CN" altLang="en-US"/>
          </a:p>
        </p:txBody>
      </p:sp>
      <p:pic>
        <p:nvPicPr>
          <p:cNvPr id="4" name="图片 3"/>
          <p:cNvPicPr>
            <a:picLocks noChangeAspect="1"/>
          </p:cNvPicPr>
          <p:nvPr/>
        </p:nvPicPr>
        <p:blipFill>
          <a:blip r:embed="rId3"/>
          <a:stretch>
            <a:fillRect/>
          </a:stretch>
        </p:blipFill>
        <p:spPr>
          <a:xfrm>
            <a:off x="4708525" y="1149290"/>
            <a:ext cx="3225982" cy="2982753"/>
          </a:xfrm>
          <a:prstGeom prst="rect">
            <a:avLst/>
          </a:prstGeom>
        </p:spPr>
      </p:pic>
      <p:pic>
        <p:nvPicPr>
          <p:cNvPr id="5" name="图片 4"/>
          <p:cNvPicPr>
            <a:picLocks noChangeAspect="1"/>
          </p:cNvPicPr>
          <p:nvPr/>
        </p:nvPicPr>
        <p:blipFill>
          <a:blip r:embed="rId4"/>
          <a:stretch>
            <a:fillRect/>
          </a:stretch>
        </p:blipFill>
        <p:spPr>
          <a:xfrm>
            <a:off x="8214713" y="1149290"/>
            <a:ext cx="3253327" cy="2982753"/>
          </a:xfrm>
          <a:prstGeom prst="rect">
            <a:avLst/>
          </a:prstGeom>
        </p:spPr>
      </p:pic>
      <p:sp>
        <p:nvSpPr>
          <p:cNvPr id="6" name="Rectangle 2"/>
          <p:cNvSpPr>
            <a:spLocks noChangeArrowheads="1"/>
          </p:cNvSpPr>
          <p:nvPr/>
        </p:nvSpPr>
        <p:spPr bwMode="auto">
          <a:xfrm>
            <a:off x="0" y="1690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26534808"/>
              </p:ext>
            </p:extLst>
          </p:nvPr>
        </p:nvGraphicFramePr>
        <p:xfrm>
          <a:off x="0" y="1690688"/>
          <a:ext cx="4708525" cy="3703638"/>
        </p:xfrm>
        <a:graphic>
          <a:graphicData uri="http://schemas.openxmlformats.org/presentationml/2006/ole">
            <mc:AlternateContent xmlns:mc="http://schemas.openxmlformats.org/markup-compatibility/2006">
              <mc:Choice xmlns:v="urn:schemas-microsoft-com:vml" Requires="v">
                <p:oleObj spid="_x0000_s2113" name="Visio" r:id="rId5" imgW="5204425" imgH="4107125" progId="Visio.Drawing.11">
                  <p:embed/>
                </p:oleObj>
              </mc:Choice>
              <mc:Fallback>
                <p:oleObj name="Visio" r:id="rId5" imgW="5204425" imgH="410712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90688"/>
                        <a:ext cx="4708525" cy="3703638"/>
                      </a:xfrm>
                      <a:prstGeom prst="rect">
                        <a:avLst/>
                      </a:prstGeom>
                      <a:solidFill>
                        <a:schemeClr val="accent4">
                          <a:lumMod val="20000"/>
                          <a:lumOff val="80000"/>
                        </a:schemeClr>
                      </a:solidFill>
                      <a:extLst/>
                    </p:spPr>
                  </p:pic>
                </p:oleObj>
              </mc:Fallback>
            </mc:AlternateContent>
          </a:graphicData>
        </a:graphic>
      </p:graphicFrame>
      <p:sp>
        <p:nvSpPr>
          <p:cNvPr id="8" name="文本框 7"/>
          <p:cNvSpPr txBox="1"/>
          <p:nvPr/>
        </p:nvSpPr>
        <p:spPr>
          <a:xfrm>
            <a:off x="1033509" y="5584054"/>
            <a:ext cx="2262158" cy="369332"/>
          </a:xfrm>
          <a:prstGeom prst="rect">
            <a:avLst/>
          </a:prstGeom>
          <a:noFill/>
        </p:spPr>
        <p:txBody>
          <a:bodyPr wrap="none" rtlCol="0">
            <a:spAutoFit/>
          </a:bodyPr>
          <a:lstStyle/>
          <a:p>
            <a:r>
              <a:rPr lang="zh-CN" altLang="en-US" smtClean="0">
                <a:solidFill>
                  <a:srgbClr val="FFC000"/>
                </a:solidFill>
                <a:latin typeface="幼圆" panose="02010509060101010101" pitchFamily="49" charset="-122"/>
                <a:ea typeface="幼圆" panose="02010509060101010101" pitchFamily="49" charset="-122"/>
              </a:rPr>
              <a:t>计算网格构造流程图</a:t>
            </a:r>
            <a:endParaRPr lang="zh-CN" altLang="en-US">
              <a:solidFill>
                <a:srgbClr val="FFC000"/>
              </a:solidFill>
              <a:latin typeface="幼圆" panose="02010509060101010101" pitchFamily="49" charset="-122"/>
              <a:ea typeface="幼圆" panose="02010509060101010101" pitchFamily="49" charset="-122"/>
            </a:endParaRPr>
          </a:p>
        </p:txBody>
      </p:sp>
      <p:sp>
        <p:nvSpPr>
          <p:cNvPr id="9" name="右箭头 8"/>
          <p:cNvSpPr/>
          <p:nvPr/>
        </p:nvSpPr>
        <p:spPr>
          <a:xfrm>
            <a:off x="6193766" y="3821502"/>
            <a:ext cx="3804249" cy="120770"/>
          </a:xfrm>
          <a:prstGeom prst="rightArrow">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597283" y="4050880"/>
            <a:ext cx="3416320" cy="369332"/>
          </a:xfrm>
          <a:prstGeom prst="rect">
            <a:avLst/>
          </a:prstGeom>
          <a:noFill/>
        </p:spPr>
        <p:txBody>
          <a:bodyPr wrap="none" rtlCol="0">
            <a:spAutoFit/>
          </a:bodyPr>
          <a:lstStyle/>
          <a:p>
            <a:r>
              <a:rPr lang="zh-CN" altLang="en-US" smtClean="0">
                <a:solidFill>
                  <a:srgbClr val="FFC000"/>
                </a:solidFill>
                <a:latin typeface="幼圆" panose="02010509060101010101" pitchFamily="49" charset="-122"/>
                <a:ea typeface="幼圆" panose="02010509060101010101" pitchFamily="49" charset="-122"/>
              </a:rPr>
              <a:t>计算空间域到计算网格初次生成</a:t>
            </a:r>
            <a:endParaRPr lang="zh-CN" altLang="en-US">
              <a:solidFill>
                <a:srgbClr val="FFC000"/>
              </a:solidFill>
              <a:latin typeface="幼圆" panose="02010509060101010101" pitchFamily="49" charset="-122"/>
              <a:ea typeface="幼圆" panose="02010509060101010101" pitchFamily="49" charset="-122"/>
            </a:endParaRPr>
          </a:p>
        </p:txBody>
      </p:sp>
      <p:sp>
        <p:nvSpPr>
          <p:cNvPr id="11" name="文本框 10"/>
          <p:cNvSpPr txBox="1"/>
          <p:nvPr/>
        </p:nvSpPr>
        <p:spPr>
          <a:xfrm>
            <a:off x="6321516" y="4546121"/>
            <a:ext cx="3557384" cy="1200329"/>
          </a:xfrm>
          <a:prstGeom prst="rect">
            <a:avLst/>
          </a:prstGeom>
          <a:noFill/>
        </p:spPr>
        <p:txBody>
          <a:bodyPr wrap="none" rtlCol="0">
            <a:spAutoFit/>
          </a:bodyPr>
          <a:lstStyle/>
          <a:p>
            <a:r>
              <a:rPr lang="zh-CN" altLang="en-US" smtClean="0">
                <a:solidFill>
                  <a:srgbClr val="FFC000"/>
                </a:solidFill>
                <a:latin typeface="幼圆" panose="02010509060101010101" pitchFamily="49" charset="-122"/>
                <a:ea typeface="幼圆" panose="02010509060101010101" pitchFamily="49" charset="-122"/>
              </a:rPr>
              <a:t>在计算空间域中生成：</a:t>
            </a:r>
            <a:endParaRPr lang="en-US" altLang="zh-CN" smtClean="0">
              <a:solidFill>
                <a:srgbClr val="FFC000"/>
              </a:solidFill>
              <a:latin typeface="幼圆" panose="02010509060101010101" pitchFamily="49" charset="-122"/>
              <a:ea typeface="幼圆" panose="02010509060101010101" pitchFamily="49" charset="-122"/>
            </a:endParaRPr>
          </a:p>
          <a:p>
            <a:pPr marL="342900" indent="-342900">
              <a:buFont typeface="+mj-lt"/>
              <a:buAutoNum type="arabicPeriod"/>
            </a:pPr>
            <a:r>
              <a:rPr lang="zh-CN" altLang="en-US" smtClean="0">
                <a:solidFill>
                  <a:srgbClr val="FFC000"/>
                </a:solidFill>
                <a:latin typeface="幼圆" panose="02010509060101010101" pitchFamily="49" charset="-122"/>
                <a:ea typeface="幼圆" panose="02010509060101010101" pitchFamily="49" charset="-122"/>
              </a:rPr>
              <a:t>表面单元（三角形）</a:t>
            </a:r>
            <a:endParaRPr lang="en-US" altLang="zh-CN" smtClean="0">
              <a:solidFill>
                <a:srgbClr val="FFC000"/>
              </a:solidFill>
              <a:latin typeface="幼圆" panose="02010509060101010101" pitchFamily="49" charset="-122"/>
              <a:ea typeface="幼圆" panose="02010509060101010101" pitchFamily="49" charset="-122"/>
            </a:endParaRPr>
          </a:p>
          <a:p>
            <a:pPr marL="342900" indent="-342900">
              <a:buFont typeface="+mj-lt"/>
              <a:buAutoNum type="arabicPeriod"/>
            </a:pPr>
            <a:r>
              <a:rPr lang="zh-CN" altLang="en-US" smtClean="0">
                <a:solidFill>
                  <a:srgbClr val="FFC000"/>
                </a:solidFill>
                <a:latin typeface="幼圆" panose="02010509060101010101" pitchFamily="49" charset="-122"/>
                <a:ea typeface="幼圆" panose="02010509060101010101" pitchFamily="49" charset="-122"/>
              </a:rPr>
              <a:t>单元体（四面体）</a:t>
            </a:r>
            <a:endParaRPr lang="en-US" altLang="zh-CN" smtClean="0">
              <a:solidFill>
                <a:srgbClr val="FFC000"/>
              </a:solidFill>
              <a:latin typeface="幼圆" panose="02010509060101010101" pitchFamily="49" charset="-122"/>
              <a:ea typeface="幼圆" panose="02010509060101010101" pitchFamily="49" charset="-122"/>
            </a:endParaRPr>
          </a:p>
          <a:p>
            <a:pPr marL="342900" indent="-342900">
              <a:buFont typeface="+mj-lt"/>
              <a:buAutoNum type="arabicPeriod"/>
            </a:pPr>
            <a:r>
              <a:rPr lang="zh-CN" altLang="en-US" smtClean="0">
                <a:solidFill>
                  <a:srgbClr val="FFC000"/>
                </a:solidFill>
                <a:latin typeface="幼圆" panose="02010509060101010101" pitchFamily="49" charset="-122"/>
                <a:ea typeface="幼圆" panose="02010509060101010101" pitchFamily="49" charset="-122"/>
              </a:rPr>
              <a:t>面（第</a:t>
            </a:r>
            <a:r>
              <a:rPr lang="en-US" altLang="zh-CN" smtClean="0">
                <a:solidFill>
                  <a:srgbClr val="FFC000"/>
                </a:solidFill>
                <a:latin typeface="幼圆" panose="02010509060101010101" pitchFamily="49" charset="-122"/>
                <a:ea typeface="幼圆" panose="02010509060101010101" pitchFamily="49" charset="-122"/>
              </a:rPr>
              <a:t>1</a:t>
            </a:r>
            <a:r>
              <a:rPr lang="zh-CN" altLang="en-US" smtClean="0">
                <a:solidFill>
                  <a:srgbClr val="FFC000"/>
                </a:solidFill>
                <a:latin typeface="幼圆" panose="02010509060101010101" pitchFamily="49" charset="-122"/>
                <a:ea typeface="幼圆" panose="02010509060101010101" pitchFamily="49" charset="-122"/>
              </a:rPr>
              <a:t>或者第</a:t>
            </a:r>
            <a:r>
              <a:rPr lang="en-US" altLang="zh-CN" smtClean="0">
                <a:solidFill>
                  <a:srgbClr val="FFC000"/>
                </a:solidFill>
                <a:latin typeface="幼圆" panose="02010509060101010101" pitchFamily="49" charset="-122"/>
                <a:ea typeface="幼圆" panose="02010509060101010101" pitchFamily="49" charset="-122"/>
              </a:rPr>
              <a:t>2</a:t>
            </a:r>
            <a:r>
              <a:rPr lang="zh-CN" altLang="en-US" smtClean="0">
                <a:solidFill>
                  <a:srgbClr val="FFC000"/>
                </a:solidFill>
                <a:latin typeface="幼圆" panose="02010509060101010101" pitchFamily="49" charset="-122"/>
                <a:ea typeface="幼圆" panose="02010509060101010101" pitchFamily="49" charset="-122"/>
              </a:rPr>
              <a:t>类边界条件）</a:t>
            </a:r>
            <a:endParaRPr lang="zh-CN" altLang="en-US">
              <a:solidFill>
                <a:srgbClr val="FFC00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2070911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计算网格加密</a:t>
            </a:r>
            <a:endParaRPr lang="zh-CN" altLang="en-US"/>
          </a:p>
        </p:txBody>
      </p:sp>
      <p:sp>
        <p:nvSpPr>
          <p:cNvPr id="3" name="灯片编号占位符 2"/>
          <p:cNvSpPr>
            <a:spLocks noGrp="1"/>
          </p:cNvSpPr>
          <p:nvPr>
            <p:ph type="sldNum" sz="quarter" idx="12"/>
          </p:nvPr>
        </p:nvSpPr>
        <p:spPr/>
        <p:txBody>
          <a:bodyPr/>
          <a:lstStyle/>
          <a:p>
            <a:fld id="{ACCFE6EA-02AB-4AAF-A8F0-0ED45E438EB1}" type="slidenum">
              <a:rPr lang="zh-CN" altLang="en-US" smtClean="0"/>
              <a:t>53</a:t>
            </a:fld>
            <a:endParaRPr lang="zh-CN" altLang="en-US"/>
          </a:p>
        </p:txBody>
      </p:sp>
      <p:sp>
        <p:nvSpPr>
          <p:cNvPr id="4" name="Rectangle 2"/>
          <p:cNvSpPr>
            <a:spLocks noChangeArrowheads="1"/>
          </p:cNvSpPr>
          <p:nvPr/>
        </p:nvSpPr>
        <p:spPr bwMode="auto">
          <a:xfrm>
            <a:off x="301924" y="17684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840726740"/>
              </p:ext>
            </p:extLst>
          </p:nvPr>
        </p:nvGraphicFramePr>
        <p:xfrm>
          <a:off x="931652" y="1846143"/>
          <a:ext cx="4549775" cy="4283075"/>
        </p:xfrm>
        <a:graphic>
          <a:graphicData uri="http://schemas.openxmlformats.org/presentationml/2006/ole">
            <mc:AlternateContent xmlns:mc="http://schemas.openxmlformats.org/markup-compatibility/2006">
              <mc:Choice xmlns:v="urn:schemas-microsoft-com:vml" Requires="v">
                <p:oleObj spid="_x0000_s3137" name="Visio" r:id="rId3" imgW="6035040" imgH="5661794" progId="Visio.Drawing.11">
                  <p:embed/>
                </p:oleObj>
              </mc:Choice>
              <mc:Fallback>
                <p:oleObj name="Visio" r:id="rId3" imgW="6035040" imgH="566179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652" y="1846143"/>
                        <a:ext cx="4549775" cy="4283075"/>
                      </a:xfrm>
                      <a:prstGeom prst="rect">
                        <a:avLst/>
                      </a:prstGeom>
                      <a:solidFill>
                        <a:schemeClr val="accent1"/>
                      </a:solidFill>
                      <a:extLst/>
                    </p:spPr>
                  </p:pic>
                </p:oleObj>
              </mc:Fallback>
            </mc:AlternateContent>
          </a:graphicData>
        </a:graphic>
      </p:graphicFrame>
      <p:sp>
        <p:nvSpPr>
          <p:cNvPr id="6" name="文本框 5"/>
          <p:cNvSpPr txBox="1"/>
          <p:nvPr/>
        </p:nvSpPr>
        <p:spPr>
          <a:xfrm>
            <a:off x="2001329" y="6206945"/>
            <a:ext cx="2262158" cy="369332"/>
          </a:xfrm>
          <a:prstGeom prst="rect">
            <a:avLst/>
          </a:prstGeom>
          <a:noFill/>
        </p:spPr>
        <p:txBody>
          <a:bodyPr wrap="none" rtlCol="0">
            <a:spAutoFit/>
          </a:bodyPr>
          <a:lstStyle/>
          <a:p>
            <a:r>
              <a:rPr lang="zh-CN" altLang="en-US">
                <a:latin typeface="幼圆" panose="02010509060101010101" pitchFamily="49" charset="-122"/>
                <a:ea typeface="幼圆" panose="02010509060101010101" pitchFamily="49" charset="-122"/>
              </a:rPr>
              <a:t>计算</a:t>
            </a:r>
            <a:r>
              <a:rPr lang="zh-CN" altLang="en-US" smtClean="0">
                <a:latin typeface="幼圆" panose="02010509060101010101" pitchFamily="49" charset="-122"/>
                <a:ea typeface="幼圆" panose="02010509060101010101" pitchFamily="49" charset="-122"/>
              </a:rPr>
              <a:t>网格加密流程图</a:t>
            </a:r>
            <a:endParaRPr lang="zh-CN" altLang="en-US">
              <a:latin typeface="幼圆" panose="02010509060101010101" pitchFamily="49" charset="-122"/>
              <a:ea typeface="幼圆" panose="02010509060101010101" pitchFamily="49" charset="-122"/>
            </a:endParaRPr>
          </a:p>
        </p:txBody>
      </p:sp>
      <p:pic>
        <p:nvPicPr>
          <p:cNvPr id="7" name="图片 6"/>
          <p:cNvPicPr>
            <a:picLocks noChangeAspect="1"/>
          </p:cNvPicPr>
          <p:nvPr/>
        </p:nvPicPr>
        <p:blipFill>
          <a:blip r:embed="rId5"/>
          <a:stretch>
            <a:fillRect/>
          </a:stretch>
        </p:blipFill>
        <p:spPr>
          <a:xfrm>
            <a:off x="5552087" y="1520226"/>
            <a:ext cx="3298616" cy="3024275"/>
          </a:xfrm>
          <a:prstGeom prst="rect">
            <a:avLst/>
          </a:prstGeom>
        </p:spPr>
      </p:pic>
      <p:pic>
        <p:nvPicPr>
          <p:cNvPr id="8" name="图片 7"/>
          <p:cNvPicPr>
            <a:picLocks noChangeAspect="1"/>
          </p:cNvPicPr>
          <p:nvPr/>
        </p:nvPicPr>
        <p:blipFill>
          <a:blip r:embed="rId6"/>
          <a:stretch>
            <a:fillRect/>
          </a:stretch>
        </p:blipFill>
        <p:spPr>
          <a:xfrm>
            <a:off x="8890391" y="1520226"/>
            <a:ext cx="3301610" cy="3024275"/>
          </a:xfrm>
          <a:prstGeom prst="rect">
            <a:avLst/>
          </a:prstGeom>
        </p:spPr>
      </p:pic>
      <p:sp>
        <p:nvSpPr>
          <p:cNvPr id="9" name="右箭头 8"/>
          <p:cNvSpPr/>
          <p:nvPr/>
        </p:nvSpPr>
        <p:spPr>
          <a:xfrm>
            <a:off x="6910628" y="4628882"/>
            <a:ext cx="3959525" cy="8626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871456" y="4770392"/>
            <a:ext cx="2262158" cy="369332"/>
          </a:xfrm>
          <a:prstGeom prst="rect">
            <a:avLst/>
          </a:prstGeom>
          <a:noFill/>
        </p:spPr>
        <p:txBody>
          <a:bodyPr wrap="none" rtlCol="0">
            <a:spAutoFit/>
          </a:bodyPr>
          <a:lstStyle/>
          <a:p>
            <a:r>
              <a:rPr lang="zh-CN" altLang="en-US" smtClean="0">
                <a:latin typeface="幼圆" panose="02010509060101010101" pitchFamily="49" charset="-122"/>
                <a:ea typeface="幼圆" panose="02010509060101010101" pitchFamily="49" charset="-122"/>
              </a:rPr>
              <a:t>自适应计算网格加密</a:t>
            </a:r>
            <a:endParaRPr lang="zh-CN" altLang="en-US">
              <a:latin typeface="幼圆" panose="02010509060101010101" pitchFamily="49" charset="-122"/>
              <a:ea typeface="幼圆" panose="02010509060101010101" pitchFamily="49" charset="-122"/>
            </a:endParaRPr>
          </a:p>
        </p:txBody>
      </p:sp>
      <p:sp>
        <p:nvSpPr>
          <p:cNvPr id="11" name="文本框 10"/>
          <p:cNvSpPr txBox="1"/>
          <p:nvPr/>
        </p:nvSpPr>
        <p:spPr>
          <a:xfrm>
            <a:off x="6910628" y="5097571"/>
            <a:ext cx="4897543" cy="1754326"/>
          </a:xfrm>
          <a:prstGeom prst="rect">
            <a:avLst/>
          </a:prstGeom>
          <a:noFill/>
        </p:spPr>
        <p:txBody>
          <a:bodyPr wrap="square" rtlCol="0">
            <a:spAutoFit/>
          </a:bodyPr>
          <a:lstStyle/>
          <a:p>
            <a:r>
              <a:rPr lang="zh-CN" altLang="en-US" smtClean="0">
                <a:latin typeface="幼圆" panose="02010509060101010101" pitchFamily="49" charset="-122"/>
                <a:ea typeface="幼圆" panose="02010509060101010101" pitchFamily="49" charset="-122"/>
              </a:rPr>
              <a:t>带来的好处：</a:t>
            </a:r>
            <a:endParaRPr lang="en-US" altLang="zh-CN" smtClean="0">
              <a:latin typeface="幼圆" panose="02010509060101010101" pitchFamily="49" charset="-122"/>
              <a:ea typeface="幼圆" panose="02010509060101010101" pitchFamily="49" charset="-122"/>
            </a:endParaRPr>
          </a:p>
          <a:p>
            <a:pPr marL="342900" indent="-342900">
              <a:buFont typeface="+mj-lt"/>
              <a:buAutoNum type="arabicPeriod"/>
            </a:pPr>
            <a:r>
              <a:rPr lang="zh-CN" altLang="zh-CN">
                <a:latin typeface="幼圆" panose="02010509060101010101" pitchFamily="49" charset="-122"/>
                <a:ea typeface="幼圆" panose="02010509060101010101" pitchFamily="49" charset="-122"/>
              </a:rPr>
              <a:t>加密过程全部自动化，无须</a:t>
            </a:r>
            <a:r>
              <a:rPr lang="zh-CN" altLang="zh-CN" smtClean="0">
                <a:latin typeface="幼圆" panose="02010509060101010101" pitchFamily="49" charset="-122"/>
                <a:ea typeface="幼圆" panose="02010509060101010101" pitchFamily="49" charset="-122"/>
              </a:rPr>
              <a:t>人工干预</a:t>
            </a:r>
            <a:endParaRPr lang="en-US" altLang="zh-CN" smtClean="0">
              <a:latin typeface="幼圆" panose="02010509060101010101" pitchFamily="49" charset="-122"/>
              <a:ea typeface="幼圆" panose="02010509060101010101" pitchFamily="49" charset="-122"/>
            </a:endParaRPr>
          </a:p>
          <a:p>
            <a:pPr marL="342900" indent="-342900">
              <a:buFont typeface="+mj-lt"/>
              <a:buAutoNum type="arabicPeriod"/>
            </a:pPr>
            <a:r>
              <a:rPr lang="zh-CN" altLang="en-US" smtClean="0">
                <a:latin typeface="幼圆" panose="02010509060101010101" pitchFamily="49" charset="-122"/>
                <a:ea typeface="幼圆" panose="02010509060101010101" pitchFamily="49" charset="-122"/>
              </a:rPr>
              <a:t>网格平顺性好</a:t>
            </a:r>
            <a:endParaRPr lang="en-US" altLang="zh-CN" smtClean="0">
              <a:latin typeface="幼圆" panose="02010509060101010101" pitchFamily="49" charset="-122"/>
              <a:ea typeface="幼圆" panose="02010509060101010101" pitchFamily="49" charset="-122"/>
            </a:endParaRPr>
          </a:p>
          <a:p>
            <a:pPr marL="342900" indent="-342900">
              <a:buFont typeface="+mj-lt"/>
              <a:buAutoNum type="arabicPeriod"/>
            </a:pPr>
            <a:r>
              <a:rPr lang="zh-CN" altLang="en-US" smtClean="0">
                <a:latin typeface="幼圆" panose="02010509060101010101" pitchFamily="49" charset="-122"/>
                <a:ea typeface="幼圆" panose="02010509060101010101" pitchFamily="49" charset="-122"/>
              </a:rPr>
              <a:t>空间网格单元平均体积、最大体积减小，有利于提高计算的求解精度。</a:t>
            </a:r>
            <a:endParaRPr lang="en-US" altLang="zh-CN" smtClean="0">
              <a:latin typeface="幼圆" panose="02010509060101010101" pitchFamily="49" charset="-122"/>
              <a:ea typeface="幼圆" panose="02010509060101010101" pitchFamily="49" charset="-122"/>
            </a:endParaRPr>
          </a:p>
          <a:p>
            <a:endParaRPr lang="zh-CN" altLang="en-US">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9397333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边界、初始条件</a:t>
            </a:r>
            <a:endParaRPr lang="zh-CN" altLang="en-US"/>
          </a:p>
        </p:txBody>
      </p:sp>
      <p:sp>
        <p:nvSpPr>
          <p:cNvPr id="3" name="灯片编号占位符 2"/>
          <p:cNvSpPr>
            <a:spLocks noGrp="1"/>
          </p:cNvSpPr>
          <p:nvPr>
            <p:ph type="sldNum" sz="quarter" idx="12"/>
          </p:nvPr>
        </p:nvSpPr>
        <p:spPr/>
        <p:txBody>
          <a:bodyPr/>
          <a:lstStyle/>
          <a:p>
            <a:fld id="{ACCFE6EA-02AB-4AAF-A8F0-0ED45E438EB1}" type="slidenum">
              <a:rPr lang="zh-CN" altLang="en-US" smtClean="0"/>
              <a:t>54</a:t>
            </a:fld>
            <a:endParaRPr lang="zh-CN" altLang="en-US"/>
          </a:p>
        </p:txBody>
      </p:sp>
      <p:sp>
        <p:nvSpPr>
          <p:cNvPr id="4" name="矩形 3"/>
          <p:cNvSpPr/>
          <p:nvPr/>
        </p:nvSpPr>
        <p:spPr>
          <a:xfrm>
            <a:off x="382437" y="1837752"/>
            <a:ext cx="5103963" cy="2308324"/>
          </a:xfrm>
          <a:prstGeom prst="rect">
            <a:avLst/>
          </a:prstGeom>
        </p:spPr>
        <p:txBody>
          <a:bodyPr wrap="square">
            <a:spAutoFit/>
          </a:bodyPr>
          <a:lstStyle/>
          <a:p>
            <a:r>
              <a:rPr lang="zh-CN" altLang="zh-CN">
                <a:latin typeface="幼圆" panose="02010509060101010101" pitchFamily="49" charset="-122"/>
                <a:ea typeface="幼圆" panose="02010509060101010101" pitchFamily="49" charset="-122"/>
              </a:rPr>
              <a:t>边界条件从物理意义上讲，所描述的是所模拟对象在某一个空间位置上物理量的变化</a:t>
            </a:r>
            <a:r>
              <a:rPr lang="zh-CN" altLang="zh-CN" smtClean="0">
                <a:latin typeface="幼圆" panose="02010509060101010101" pitchFamily="49" charset="-122"/>
                <a:ea typeface="幼圆" panose="02010509060101010101" pitchFamily="49" charset="-122"/>
              </a:rPr>
              <a:t>情况</a:t>
            </a:r>
            <a:r>
              <a:rPr lang="zh-CN" altLang="en-US" smtClean="0">
                <a:latin typeface="幼圆" panose="02010509060101010101" pitchFamily="49" charset="-122"/>
                <a:ea typeface="幼圆" panose="02010509060101010101" pitchFamily="49" charset="-122"/>
              </a:rPr>
              <a:t>；</a:t>
            </a:r>
            <a:r>
              <a:rPr lang="zh-CN" altLang="zh-CN" smtClean="0">
                <a:latin typeface="幼圆" panose="02010509060101010101" pitchFamily="49" charset="-122"/>
                <a:ea typeface="幼圆" panose="02010509060101010101" pitchFamily="49" charset="-122"/>
              </a:rPr>
              <a:t>从</a:t>
            </a:r>
            <a:r>
              <a:rPr lang="zh-CN" altLang="zh-CN">
                <a:latin typeface="幼圆" panose="02010509060101010101" pitchFamily="49" charset="-122"/>
                <a:ea typeface="幼圆" panose="02010509060101010101" pitchFamily="49" charset="-122"/>
              </a:rPr>
              <a:t>数学角度来看，边界条件所描述的是一个模型，该模型刻画了一个物理变化过程</a:t>
            </a:r>
            <a:r>
              <a:rPr lang="zh-CN" altLang="zh-CN" smtClean="0">
                <a:latin typeface="幼圆" panose="02010509060101010101" pitchFamily="49" charset="-122"/>
                <a:ea typeface="幼圆" panose="02010509060101010101" pitchFamily="49" charset="-122"/>
              </a:rPr>
              <a:t>，在</a:t>
            </a:r>
            <a:r>
              <a:rPr lang="zh-CN" altLang="zh-CN">
                <a:latin typeface="幼圆" panose="02010509060101010101" pitchFamily="49" charset="-122"/>
                <a:ea typeface="幼圆" panose="02010509060101010101" pitchFamily="49" charset="-122"/>
              </a:rPr>
              <a:t>数值求解过程中</a:t>
            </a:r>
            <a:r>
              <a:rPr lang="zh-CN" altLang="zh-CN" smtClean="0">
                <a:latin typeface="幼圆" panose="02010509060101010101" pitchFamily="49" charset="-122"/>
                <a:ea typeface="幼圆" panose="02010509060101010101" pitchFamily="49" charset="-122"/>
              </a:rPr>
              <a:t>，需要</a:t>
            </a:r>
            <a:r>
              <a:rPr lang="zh-CN" altLang="zh-CN">
                <a:latin typeface="幼圆" panose="02010509060101010101" pitchFamily="49" charset="-122"/>
                <a:ea typeface="幼圆" panose="02010509060101010101" pitchFamily="49" charset="-122"/>
              </a:rPr>
              <a:t>使用数学的方法来表述和计算该模型，结合内部网格可求解得到数学的解，然后该数学的解再被具体赋予一定的物理含义，例如压力、速度、组分浓度等等。</a:t>
            </a:r>
            <a:endParaRPr lang="zh-CN" altLang="en-US">
              <a:latin typeface="幼圆" panose="02010509060101010101" pitchFamily="49" charset="-122"/>
              <a:ea typeface="幼圆" panose="02010509060101010101" pitchFamily="49" charset="-122"/>
            </a:endParaRPr>
          </a:p>
        </p:txBody>
      </p:sp>
      <p:pic>
        <p:nvPicPr>
          <p:cNvPr id="25602" name="图片 19" descr="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555" y="1837752"/>
            <a:ext cx="4044893" cy="2725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82437" y="4516086"/>
            <a:ext cx="4977839" cy="1754326"/>
          </a:xfrm>
          <a:prstGeom prst="rect">
            <a:avLst/>
          </a:prstGeom>
        </p:spPr>
        <p:txBody>
          <a:bodyPr wrap="square">
            <a:spAutoFit/>
          </a:bodyPr>
          <a:lstStyle/>
          <a:p>
            <a:r>
              <a:rPr lang="zh-CN" altLang="en-US">
                <a:solidFill>
                  <a:srgbClr val="FFC000"/>
                </a:solidFill>
                <a:latin typeface="幼圆" panose="02010509060101010101" pitchFamily="49" charset="-122"/>
                <a:ea typeface="幼圆" panose="02010509060101010101" pitchFamily="49" charset="-122"/>
              </a:rPr>
              <a:t>初始条件就是在初始时刻运动应该满足的初始状态</a:t>
            </a:r>
            <a:r>
              <a:rPr lang="zh-CN" altLang="en-US" smtClean="0">
                <a:solidFill>
                  <a:srgbClr val="FFC000"/>
                </a:solidFill>
                <a:latin typeface="幼圆" panose="02010509060101010101" pitchFamily="49" charset="-122"/>
                <a:ea typeface="幼圆" panose="02010509060101010101" pitchFamily="49" charset="-122"/>
              </a:rPr>
              <a:t>。即给出在</a:t>
            </a:r>
            <a:r>
              <a:rPr lang="en-US" altLang="zh-CN" smtClean="0">
                <a:solidFill>
                  <a:srgbClr val="FFC000"/>
                </a:solidFill>
                <a:latin typeface="幼圆" panose="02010509060101010101" pitchFamily="49" charset="-122"/>
                <a:ea typeface="幼圆" panose="02010509060101010101" pitchFamily="49" charset="-122"/>
              </a:rPr>
              <a:t>0</a:t>
            </a:r>
            <a:r>
              <a:rPr lang="zh-CN" altLang="en-US" smtClean="0">
                <a:solidFill>
                  <a:srgbClr val="FFC000"/>
                </a:solidFill>
                <a:latin typeface="幼圆" panose="02010509060101010101" pitchFamily="49" charset="-122"/>
                <a:ea typeface="幼圆" panose="02010509060101010101" pitchFamily="49" charset="-122"/>
              </a:rPr>
              <a:t>时刻（初始时刻）时在空间域内部物理量的分布情况，如浓度、温度、速度、压力等等。</a:t>
            </a:r>
            <a:endParaRPr lang="en-US" altLang="zh-CN" smtClean="0">
              <a:solidFill>
                <a:srgbClr val="FFC000"/>
              </a:solidFill>
              <a:latin typeface="幼圆" panose="02010509060101010101" pitchFamily="49" charset="-122"/>
              <a:ea typeface="幼圆" panose="02010509060101010101" pitchFamily="49" charset="-122"/>
            </a:endParaRPr>
          </a:p>
          <a:p>
            <a:r>
              <a:rPr lang="zh-CN" altLang="en-US" smtClean="0">
                <a:solidFill>
                  <a:srgbClr val="FFC000"/>
                </a:solidFill>
                <a:latin typeface="幼圆" panose="02010509060101010101" pitchFamily="49" charset="-122"/>
                <a:ea typeface="幼圆" panose="02010509060101010101" pitchFamily="49" charset="-122"/>
              </a:rPr>
              <a:t>在如右侧的计算空间域中，初始条件包含了</a:t>
            </a:r>
            <a:r>
              <a:rPr lang="en-US" altLang="zh-CN" smtClean="0">
                <a:solidFill>
                  <a:srgbClr val="FFC000"/>
                </a:solidFill>
                <a:latin typeface="幼圆" panose="02010509060101010101" pitchFamily="49" charset="-122"/>
                <a:ea typeface="幼圆" panose="02010509060101010101" pitchFamily="49" charset="-122"/>
              </a:rPr>
              <a:t>0</a:t>
            </a:r>
            <a:r>
              <a:rPr lang="zh-CN" altLang="en-US" smtClean="0">
                <a:solidFill>
                  <a:srgbClr val="FFC000"/>
                </a:solidFill>
                <a:latin typeface="幼圆" panose="02010509060101010101" pitchFamily="49" charset="-122"/>
                <a:ea typeface="幼圆" panose="02010509060101010101" pitchFamily="49" charset="-122"/>
              </a:rPr>
              <a:t>时刻核素浓度分布、温度分布、应力分布等等。</a:t>
            </a:r>
            <a:endParaRPr lang="zh-CN" altLang="en-US">
              <a:solidFill>
                <a:srgbClr val="FFC000"/>
              </a:solidFill>
              <a:latin typeface="幼圆" panose="02010509060101010101" pitchFamily="49" charset="-122"/>
              <a:ea typeface="幼圆" panose="02010509060101010101" pitchFamily="49" charset="-122"/>
            </a:endParaRPr>
          </a:p>
        </p:txBody>
      </p:sp>
      <p:sp>
        <p:nvSpPr>
          <p:cNvPr id="6" name="文本框 5"/>
          <p:cNvSpPr txBox="1"/>
          <p:nvPr/>
        </p:nvSpPr>
        <p:spPr>
          <a:xfrm>
            <a:off x="7525407" y="4710722"/>
            <a:ext cx="2723823" cy="369332"/>
          </a:xfrm>
          <a:prstGeom prst="rect">
            <a:avLst/>
          </a:prstGeom>
          <a:noFill/>
        </p:spPr>
        <p:txBody>
          <a:bodyPr wrap="none" rtlCol="0">
            <a:spAutoFit/>
          </a:bodyPr>
          <a:lstStyle/>
          <a:p>
            <a:r>
              <a:rPr lang="zh-CN" altLang="en-US" smtClean="0">
                <a:latin typeface="幼圆" panose="02010509060101010101" pitchFamily="49" charset="-122"/>
                <a:ea typeface="幼圆" panose="02010509060101010101" pitchFamily="49" charset="-122"/>
              </a:rPr>
              <a:t>计算网格中两类边界条件</a:t>
            </a:r>
            <a:endParaRPr lang="zh-CN" altLang="en-US">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7076588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举例</a:t>
            </a:r>
            <a:endParaRPr lang="zh-CN" altLang="en-US"/>
          </a:p>
        </p:txBody>
      </p:sp>
      <p:sp>
        <p:nvSpPr>
          <p:cNvPr id="3" name="内容占位符 2"/>
          <p:cNvSpPr>
            <a:spLocks noGrp="1"/>
          </p:cNvSpPr>
          <p:nvPr>
            <p:ph idx="1"/>
          </p:nvPr>
        </p:nvSpPr>
        <p:spPr/>
        <p:txBody>
          <a:bodyPr>
            <a:normAutofit fontScale="92500" lnSpcReduction="20000"/>
          </a:bodyPr>
          <a:lstStyle/>
          <a:p>
            <a:r>
              <a:rPr lang="zh-CN" altLang="zh-CN">
                <a:effectLst/>
              </a:rPr>
              <a:t>核素在多孔介质中扩散，且扩散过程主要受到温度场以及多孔介质渗流场的影响。温度场主要影响分子扩散速率，渗流场一方面对核素扩散产生机械弥散作用，另一方面产生对流扩散作用。另外扩散过程中核素的浓度还会由于多孔介质的吸附和自身衰变而逐渐减小</a:t>
            </a:r>
            <a:r>
              <a:rPr lang="zh-CN" altLang="zh-CN" smtClean="0">
                <a:effectLst/>
              </a:rPr>
              <a:t>。</a:t>
            </a:r>
            <a:endParaRPr lang="en-US" altLang="zh-CN" smtClean="0">
              <a:effectLst/>
            </a:endParaRPr>
          </a:p>
          <a:p>
            <a:r>
              <a:rPr lang="zh-CN" altLang="zh-CN">
                <a:effectLst/>
              </a:rPr>
              <a:t>基于达西定律，多孔介质中的渗透可以表示为</a:t>
            </a:r>
            <a:endParaRPr lang="en-US" altLang="zh-CN" smtClean="0">
              <a:effectLst/>
            </a:endParaRPr>
          </a:p>
          <a:p>
            <a:endParaRPr lang="en-US" altLang="zh-CN" smtClean="0">
              <a:effectLst/>
            </a:endParaRPr>
          </a:p>
          <a:p>
            <a:endParaRPr lang="en-US" altLang="zh-CN" smtClean="0">
              <a:effectLst/>
            </a:endParaRPr>
          </a:p>
          <a:p>
            <a:r>
              <a:rPr lang="zh-CN" altLang="en-US" smtClean="0">
                <a:effectLst/>
              </a:rPr>
              <a:t>温度场可以描述为</a:t>
            </a:r>
            <a:endParaRPr lang="en-US" altLang="zh-CN" smtClean="0">
              <a:effectLst/>
            </a:endParaRPr>
          </a:p>
          <a:p>
            <a:endParaRPr lang="en-US" altLang="zh-CN">
              <a:effectLst/>
            </a:endParaRPr>
          </a:p>
          <a:p>
            <a:endParaRPr lang="en-US" altLang="zh-CN" smtClean="0">
              <a:effectLst/>
            </a:endParaRPr>
          </a:p>
          <a:p>
            <a:r>
              <a:rPr lang="zh-CN" altLang="en-US" smtClean="0">
                <a:effectLst/>
              </a:rPr>
              <a:t>多孔介质中核素扩散控制方程</a:t>
            </a:r>
            <a:endParaRPr lang="en-US" altLang="zh-CN" smtClean="0">
              <a:effectLst/>
            </a:endParaRPr>
          </a:p>
          <a:p>
            <a:endParaRPr lang="zh-CN" altLang="zh-CN">
              <a:effectLst/>
            </a:endParaRPr>
          </a:p>
        </p:txBody>
      </p:sp>
      <p:sp>
        <p:nvSpPr>
          <p:cNvPr id="4" name="灯片编号占位符 3"/>
          <p:cNvSpPr>
            <a:spLocks noGrp="1"/>
          </p:cNvSpPr>
          <p:nvPr>
            <p:ph type="sldNum" sz="quarter" idx="12"/>
          </p:nvPr>
        </p:nvSpPr>
        <p:spPr/>
        <p:txBody>
          <a:bodyPr/>
          <a:lstStyle/>
          <a:p>
            <a:fld id="{ACCFE6EA-02AB-4AAF-A8F0-0ED45E438EB1}" type="slidenum">
              <a:rPr lang="zh-CN" altLang="en-US" smtClean="0"/>
              <a:t>55</a:t>
            </a:fld>
            <a:endParaRPr lang="zh-CN" altLang="en-US"/>
          </a:p>
        </p:txBody>
      </p:sp>
      <p:sp>
        <p:nvSpPr>
          <p:cNvPr id="57" name="Rectangle 5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9" name="图片 58"/>
          <p:cNvPicPr>
            <a:picLocks noChangeAspect="1"/>
          </p:cNvPicPr>
          <p:nvPr/>
        </p:nvPicPr>
        <p:blipFill>
          <a:blip r:embed="rId2"/>
          <a:stretch>
            <a:fillRect/>
          </a:stretch>
        </p:blipFill>
        <p:spPr>
          <a:xfrm>
            <a:off x="1490598" y="5484255"/>
            <a:ext cx="3952875" cy="828675"/>
          </a:xfrm>
          <a:prstGeom prst="rect">
            <a:avLst/>
          </a:prstGeom>
        </p:spPr>
      </p:pic>
      <p:pic>
        <p:nvPicPr>
          <p:cNvPr id="60" name="图片 59"/>
          <p:cNvPicPr>
            <a:picLocks noChangeAspect="1"/>
          </p:cNvPicPr>
          <p:nvPr/>
        </p:nvPicPr>
        <p:blipFill>
          <a:blip r:embed="rId3"/>
          <a:stretch>
            <a:fillRect/>
          </a:stretch>
        </p:blipFill>
        <p:spPr>
          <a:xfrm>
            <a:off x="1490598" y="4164829"/>
            <a:ext cx="2266950" cy="752475"/>
          </a:xfrm>
          <a:prstGeom prst="rect">
            <a:avLst/>
          </a:prstGeom>
        </p:spPr>
      </p:pic>
      <p:pic>
        <p:nvPicPr>
          <p:cNvPr id="61" name="图片 60"/>
          <p:cNvPicPr>
            <a:picLocks noChangeAspect="1"/>
          </p:cNvPicPr>
          <p:nvPr/>
        </p:nvPicPr>
        <p:blipFill>
          <a:blip r:embed="rId4"/>
          <a:stretch>
            <a:fillRect/>
          </a:stretch>
        </p:blipFill>
        <p:spPr>
          <a:xfrm>
            <a:off x="1490598" y="2780706"/>
            <a:ext cx="2171700" cy="609600"/>
          </a:xfrm>
          <a:prstGeom prst="rect">
            <a:avLst/>
          </a:prstGeom>
        </p:spPr>
      </p:pic>
    </p:spTree>
    <p:extLst>
      <p:ext uri="{BB962C8B-B14F-4D97-AF65-F5344CB8AC3E}">
        <p14:creationId xmlns:p14="http://schemas.microsoft.com/office/powerpoint/2010/main" val="6714280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使用有限元法求解方程</a:t>
            </a:r>
            <a:endParaRPr lang="zh-CN" altLang="en-US"/>
          </a:p>
        </p:txBody>
      </p:sp>
      <p:sp>
        <p:nvSpPr>
          <p:cNvPr id="3" name="内容占位符 2"/>
          <p:cNvSpPr>
            <a:spLocks noGrp="1"/>
          </p:cNvSpPr>
          <p:nvPr>
            <p:ph idx="1"/>
          </p:nvPr>
        </p:nvSpPr>
        <p:spPr/>
        <p:txBody>
          <a:bodyPr/>
          <a:lstStyle/>
          <a:p>
            <a:endParaRPr lang="zh-CN" altLang="en-US"/>
          </a:p>
        </p:txBody>
      </p:sp>
      <p:sp>
        <p:nvSpPr>
          <p:cNvPr id="27" name="灯片编号占位符 26"/>
          <p:cNvSpPr>
            <a:spLocks noGrp="1"/>
          </p:cNvSpPr>
          <p:nvPr>
            <p:ph type="sldNum" sz="quarter" idx="12"/>
          </p:nvPr>
        </p:nvSpPr>
        <p:spPr/>
        <p:txBody>
          <a:bodyPr/>
          <a:lstStyle/>
          <a:p>
            <a:fld id="{ACCFE6EA-02AB-4AAF-A8F0-0ED45E438EB1}" type="slidenum">
              <a:rPr lang="zh-CN" altLang="en-US" smtClean="0"/>
              <a:t>56</a:t>
            </a:fld>
            <a:endParaRPr lang="zh-CN" altLang="en-US"/>
          </a:p>
        </p:txBody>
      </p:sp>
      <p:sp>
        <p:nvSpPr>
          <p:cNvPr id="4" name="流程图: 可选过程 3"/>
          <p:cNvSpPr/>
          <p:nvPr/>
        </p:nvSpPr>
        <p:spPr>
          <a:xfrm>
            <a:off x="1712656" y="1595153"/>
            <a:ext cx="1368152" cy="432048"/>
          </a:xfrm>
          <a:prstGeom prst="flowChartAlternateProcess">
            <a:avLst/>
          </a:prstGeom>
          <a:noFill/>
          <a:ln w="25400" cap="flat" cmpd="sng" algn="ctr">
            <a:solidFill>
              <a:srgbClr val="FFFF00"/>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数值求解开始</a:t>
            </a:r>
            <a:endParaRPr kumimoji="0" lang="zh-CN" altLang="en-US"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endParaRPr>
          </a:p>
        </p:txBody>
      </p:sp>
      <p:sp>
        <p:nvSpPr>
          <p:cNvPr id="5" name="流程图: 可选过程 4"/>
          <p:cNvSpPr/>
          <p:nvPr/>
        </p:nvSpPr>
        <p:spPr>
          <a:xfrm>
            <a:off x="8841448" y="6141282"/>
            <a:ext cx="1368152" cy="432048"/>
          </a:xfrm>
          <a:prstGeom prst="flowChartAlternateProcess">
            <a:avLst/>
          </a:prstGeom>
          <a:noFill/>
          <a:ln w="25400" cap="flat" cmpd="sng" algn="ctr">
            <a:solidFill>
              <a:srgbClr val="FFFF00"/>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数值求解结束</a:t>
            </a:r>
            <a:endParaRPr kumimoji="0" lang="zh-CN" altLang="en-US"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endParaRPr>
          </a:p>
        </p:txBody>
      </p:sp>
      <p:sp>
        <p:nvSpPr>
          <p:cNvPr id="6" name="流程图: 过程 5"/>
          <p:cNvSpPr/>
          <p:nvPr/>
        </p:nvSpPr>
        <p:spPr>
          <a:xfrm>
            <a:off x="3296832" y="1441512"/>
            <a:ext cx="2016224" cy="720080"/>
          </a:xfrm>
          <a:prstGeom prst="flowChartProcess">
            <a:avLst/>
          </a:prstGeom>
          <a:noFill/>
          <a:ln w="25400" cap="flat" cmpd="sng" algn="ctr">
            <a:solidFill>
              <a:srgbClr val="FFFF00"/>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读入算例网格数据文件</a:t>
            </a:r>
            <a:endParaRPr kumimoji="0" lang="zh-CN" altLang="en-US"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endParaRPr>
          </a:p>
        </p:txBody>
      </p:sp>
      <p:sp>
        <p:nvSpPr>
          <p:cNvPr id="7" name="矩形标注 6"/>
          <p:cNvSpPr/>
          <p:nvPr/>
        </p:nvSpPr>
        <p:spPr>
          <a:xfrm>
            <a:off x="2360728" y="2468874"/>
            <a:ext cx="3024336" cy="1055878"/>
          </a:xfrm>
          <a:prstGeom prst="wedgeRectCallout">
            <a:avLst>
              <a:gd name="adj1" fmla="val 20421"/>
              <a:gd name="adj2" fmla="val -84314"/>
            </a:avLst>
          </a:prstGeom>
          <a:noFill/>
          <a:ln w="25400" cap="flat" cmpd="sng" algn="ctr">
            <a:solidFill>
              <a:srgbClr val="FFFF00"/>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边界条件文件</a:t>
            </a:r>
            <a:r>
              <a:rPr kumimoji="0" lang="en-US" altLang="zh-CN"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rPr>
              <a:t>:</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boundryconditions.dat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网格点数据文件</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:points.dat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网格面数据文件</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:faceTriangle.dat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网格体数据文件</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:tetrahedron.dat</a:t>
            </a:r>
            <a:endParaRPr kumimoji="0" lang="zh-CN" altLang="en-US"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endParaRPr>
          </a:p>
        </p:txBody>
      </p:sp>
      <p:sp>
        <p:nvSpPr>
          <p:cNvPr id="8" name="流程图: 过程 7"/>
          <p:cNvSpPr/>
          <p:nvPr/>
        </p:nvSpPr>
        <p:spPr>
          <a:xfrm>
            <a:off x="5673096" y="1436879"/>
            <a:ext cx="2016224" cy="720080"/>
          </a:xfrm>
          <a:prstGeom prst="flowChartProcess">
            <a:avLst/>
          </a:prstGeom>
          <a:noFill/>
          <a:ln w="25400" cap="flat" cmpd="sng" algn="ctr">
            <a:solidFill>
              <a:srgbClr val="FFFF00"/>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得到网格数据</a:t>
            </a:r>
            <a:endPar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err="1" smtClean="0">
                <a:ln>
                  <a:noFill/>
                </a:ln>
                <a:solidFill>
                  <a:srgbClr val="FFC000"/>
                </a:solidFill>
                <a:effectLst/>
                <a:uLnTx/>
                <a:uFillTx/>
                <a:latin typeface="幼圆" panose="02010509060101010101" pitchFamily="49" charset="-122"/>
                <a:ea typeface="幼圆" panose="02010509060101010101" pitchFamily="49" charset="-122"/>
              </a:rPr>
              <a:t>tetNum</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a:t>
            </a: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网格体个数</a:t>
            </a:r>
            <a:endParaRPr kumimoji="0" lang="zh-CN" altLang="en-US"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endParaRPr>
          </a:p>
        </p:txBody>
      </p:sp>
      <p:sp>
        <p:nvSpPr>
          <p:cNvPr id="9" name="流程图: 过程 8"/>
          <p:cNvSpPr/>
          <p:nvPr/>
        </p:nvSpPr>
        <p:spPr>
          <a:xfrm>
            <a:off x="8193376" y="1441512"/>
            <a:ext cx="2016224" cy="720080"/>
          </a:xfrm>
          <a:prstGeom prst="flowChartProcess">
            <a:avLst/>
          </a:prstGeom>
          <a:noFill/>
          <a:ln w="25400" cap="flat" cmpd="sng" algn="ctr">
            <a:solidFill>
              <a:srgbClr val="FFFF00"/>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加载</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K</a:t>
            </a: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矩阵、</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C</a:t>
            </a: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矩阵</a:t>
            </a:r>
            <a:endParaRPr kumimoji="0" lang="zh-CN" altLang="en-US"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endParaRPr>
          </a:p>
        </p:txBody>
      </p:sp>
      <p:sp>
        <p:nvSpPr>
          <p:cNvPr id="10" name="流程图: 过程 9"/>
          <p:cNvSpPr/>
          <p:nvPr/>
        </p:nvSpPr>
        <p:spPr>
          <a:xfrm>
            <a:off x="8193376" y="2540882"/>
            <a:ext cx="2016224" cy="720080"/>
          </a:xfrm>
          <a:prstGeom prst="flowChartProcess">
            <a:avLst/>
          </a:prstGeom>
          <a:noFill/>
          <a:ln w="25400" cap="flat" cmpd="sng" algn="ctr">
            <a:solidFill>
              <a:srgbClr val="FFFF00"/>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加载</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F</a:t>
            </a: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向量</a:t>
            </a:r>
            <a:endParaRPr kumimoji="0" lang="zh-CN" altLang="en-US"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endParaRPr>
          </a:p>
        </p:txBody>
      </p:sp>
      <p:sp>
        <p:nvSpPr>
          <p:cNvPr id="11" name="流程图: 过程 10"/>
          <p:cNvSpPr/>
          <p:nvPr/>
        </p:nvSpPr>
        <p:spPr>
          <a:xfrm>
            <a:off x="4088920" y="5070787"/>
            <a:ext cx="2016224" cy="720080"/>
          </a:xfrm>
          <a:prstGeom prst="flowChartProcess">
            <a:avLst/>
          </a:prstGeom>
          <a:noFill/>
          <a:ln w="25400" cap="flat" cmpd="sng" algn="ctr">
            <a:solidFill>
              <a:srgbClr val="FFFF00"/>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采用</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LU</a:t>
            </a: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分解求解</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AX=B</a:t>
            </a:r>
          </a:p>
        </p:txBody>
      </p:sp>
      <p:sp>
        <p:nvSpPr>
          <p:cNvPr id="12" name="流程图: 过程 11"/>
          <p:cNvSpPr/>
          <p:nvPr/>
        </p:nvSpPr>
        <p:spPr>
          <a:xfrm>
            <a:off x="2432736" y="3659143"/>
            <a:ext cx="2016224" cy="720080"/>
          </a:xfrm>
          <a:prstGeom prst="flowChartProcess">
            <a:avLst/>
          </a:prstGeom>
          <a:noFill/>
          <a:ln w="25400" cap="flat" cmpd="sng" algn="ctr">
            <a:solidFill>
              <a:srgbClr val="FFFF00"/>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写入时间点浓度场数据文件</a:t>
            </a:r>
            <a:endParaRPr kumimoji="0" lang="zh-CN" altLang="en-US"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endParaRPr>
          </a:p>
        </p:txBody>
      </p:sp>
      <p:sp>
        <p:nvSpPr>
          <p:cNvPr id="13" name="流程图: 决策 12"/>
          <p:cNvSpPr/>
          <p:nvPr/>
        </p:nvSpPr>
        <p:spPr>
          <a:xfrm>
            <a:off x="8159868" y="3621002"/>
            <a:ext cx="2088232" cy="792088"/>
          </a:xfrm>
          <a:prstGeom prst="flowChartDecision">
            <a:avLst/>
          </a:prstGeom>
          <a:noFill/>
          <a:ln w="25400" cap="flat" cmpd="sng" algn="ctr">
            <a:solidFill>
              <a:srgbClr val="FFFF00"/>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是否完成差分求解？</a:t>
            </a:r>
            <a:endParaRPr kumimoji="0" lang="zh-CN" altLang="en-US"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endParaRPr>
          </a:p>
        </p:txBody>
      </p:sp>
      <p:sp>
        <p:nvSpPr>
          <p:cNvPr id="14" name="流程图: 过程 13"/>
          <p:cNvSpPr/>
          <p:nvPr/>
        </p:nvSpPr>
        <p:spPr>
          <a:xfrm>
            <a:off x="6969240" y="5061162"/>
            <a:ext cx="2016224" cy="720080"/>
          </a:xfrm>
          <a:prstGeom prst="flowChartProcess">
            <a:avLst/>
          </a:prstGeom>
          <a:noFill/>
          <a:ln w="25400" cap="flat" cmpd="sng" algn="ctr">
            <a:solidFill>
              <a:srgbClr val="FFFF00"/>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生成</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A</a:t>
            </a: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矩阵和</a:t>
            </a:r>
            <a:r>
              <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B</a:t>
            </a: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向量</a:t>
            </a:r>
            <a:endParaRPr kumimoji="0" lang="en-US" altLang="zh-CN"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endParaRPr>
          </a:p>
        </p:txBody>
      </p:sp>
      <p:cxnSp>
        <p:nvCxnSpPr>
          <p:cNvPr id="15" name="肘形连接符 14"/>
          <p:cNvCxnSpPr>
            <a:stCxn id="4" idx="3"/>
            <a:endCxn id="6" idx="1"/>
          </p:cNvCxnSpPr>
          <p:nvPr/>
        </p:nvCxnSpPr>
        <p:spPr>
          <a:xfrm flipV="1">
            <a:off x="3080808" y="1801552"/>
            <a:ext cx="216024" cy="9625"/>
          </a:xfrm>
          <a:prstGeom prst="bentConnector3">
            <a:avLst>
              <a:gd name="adj1" fmla="val 50000"/>
            </a:avLst>
          </a:prstGeom>
          <a:noFill/>
          <a:ln w="25400" cap="flat" cmpd="sng" algn="ctr">
            <a:solidFill>
              <a:srgbClr val="FFFF00"/>
            </a:solidFill>
            <a:prstDash val="solid"/>
            <a:tailEnd type="arrow"/>
          </a:ln>
          <a:effectLst/>
        </p:spPr>
      </p:cxnSp>
      <p:cxnSp>
        <p:nvCxnSpPr>
          <p:cNvPr id="16" name="肘形连接符 15"/>
          <p:cNvCxnSpPr>
            <a:stCxn id="6" idx="3"/>
            <a:endCxn id="8" idx="1"/>
          </p:cNvCxnSpPr>
          <p:nvPr/>
        </p:nvCxnSpPr>
        <p:spPr>
          <a:xfrm flipV="1">
            <a:off x="5313056" y="1796919"/>
            <a:ext cx="360040" cy="4633"/>
          </a:xfrm>
          <a:prstGeom prst="bentConnector3">
            <a:avLst>
              <a:gd name="adj1" fmla="val 50000"/>
            </a:avLst>
          </a:prstGeom>
          <a:noFill/>
          <a:ln w="25400" cap="flat" cmpd="sng" algn="ctr">
            <a:solidFill>
              <a:srgbClr val="FFFF00"/>
            </a:solidFill>
            <a:prstDash val="solid"/>
            <a:tailEnd type="arrow"/>
          </a:ln>
          <a:effectLst/>
        </p:spPr>
      </p:cxnSp>
      <p:cxnSp>
        <p:nvCxnSpPr>
          <p:cNvPr id="17" name="肘形连接符 16"/>
          <p:cNvCxnSpPr>
            <a:stCxn id="8" idx="3"/>
            <a:endCxn id="9" idx="1"/>
          </p:cNvCxnSpPr>
          <p:nvPr/>
        </p:nvCxnSpPr>
        <p:spPr>
          <a:xfrm>
            <a:off x="7689320" y="1796919"/>
            <a:ext cx="504056" cy="4633"/>
          </a:xfrm>
          <a:prstGeom prst="bentConnector3">
            <a:avLst>
              <a:gd name="adj1" fmla="val 50000"/>
            </a:avLst>
          </a:prstGeom>
          <a:noFill/>
          <a:ln w="25400" cap="flat" cmpd="sng" algn="ctr">
            <a:solidFill>
              <a:srgbClr val="FFFF00"/>
            </a:solidFill>
            <a:prstDash val="solid"/>
            <a:tailEnd type="arrow"/>
          </a:ln>
          <a:effectLst/>
        </p:spPr>
      </p:cxnSp>
      <p:cxnSp>
        <p:nvCxnSpPr>
          <p:cNvPr id="18" name="肘形连接符 17"/>
          <p:cNvCxnSpPr>
            <a:endCxn id="10" idx="0"/>
          </p:cNvCxnSpPr>
          <p:nvPr/>
        </p:nvCxnSpPr>
        <p:spPr>
          <a:xfrm rot="16200000" flipH="1">
            <a:off x="9006734" y="2346128"/>
            <a:ext cx="381124" cy="8384"/>
          </a:xfrm>
          <a:prstGeom prst="bentConnector3">
            <a:avLst>
              <a:gd name="adj1" fmla="val 50000"/>
            </a:avLst>
          </a:prstGeom>
          <a:noFill/>
          <a:ln w="25400" cap="flat" cmpd="sng" algn="ctr">
            <a:solidFill>
              <a:srgbClr val="FFFF00"/>
            </a:solidFill>
            <a:prstDash val="solid"/>
            <a:tailEnd type="arrow"/>
          </a:ln>
          <a:effectLst/>
        </p:spPr>
      </p:cxnSp>
      <p:cxnSp>
        <p:nvCxnSpPr>
          <p:cNvPr id="19" name="肘形连接符 18"/>
          <p:cNvCxnSpPr>
            <a:stCxn id="10" idx="2"/>
            <a:endCxn id="13" idx="0"/>
          </p:cNvCxnSpPr>
          <p:nvPr/>
        </p:nvCxnSpPr>
        <p:spPr>
          <a:xfrm rot="16200000" flipH="1">
            <a:off x="9022716" y="3439734"/>
            <a:ext cx="360040" cy="2496"/>
          </a:xfrm>
          <a:prstGeom prst="bentConnector3">
            <a:avLst>
              <a:gd name="adj1" fmla="val 50000"/>
            </a:avLst>
          </a:prstGeom>
          <a:noFill/>
          <a:ln w="25400" cap="flat" cmpd="sng" algn="ctr">
            <a:solidFill>
              <a:srgbClr val="FFFF00"/>
            </a:solidFill>
            <a:prstDash val="solid"/>
            <a:tailEnd type="arrow"/>
          </a:ln>
          <a:effectLst/>
        </p:spPr>
      </p:cxnSp>
      <p:cxnSp>
        <p:nvCxnSpPr>
          <p:cNvPr id="20" name="肘形连接符 19"/>
          <p:cNvCxnSpPr>
            <a:stCxn id="13" idx="2"/>
            <a:endCxn id="14" idx="0"/>
          </p:cNvCxnSpPr>
          <p:nvPr/>
        </p:nvCxnSpPr>
        <p:spPr>
          <a:xfrm rot="5400000">
            <a:off x="8266632" y="4123810"/>
            <a:ext cx="648072" cy="1226632"/>
          </a:xfrm>
          <a:prstGeom prst="bentConnector3">
            <a:avLst>
              <a:gd name="adj1" fmla="val 50000"/>
            </a:avLst>
          </a:prstGeom>
          <a:noFill/>
          <a:ln w="25400" cap="flat" cmpd="sng" algn="ctr">
            <a:solidFill>
              <a:srgbClr val="FFFF00"/>
            </a:solidFill>
            <a:prstDash val="solid"/>
            <a:tailEnd type="arrow"/>
          </a:ln>
          <a:effectLst/>
        </p:spPr>
      </p:cxnSp>
      <p:cxnSp>
        <p:nvCxnSpPr>
          <p:cNvPr id="21" name="肘形连接符 20"/>
          <p:cNvCxnSpPr>
            <a:stCxn id="14" idx="1"/>
            <a:endCxn id="11" idx="3"/>
          </p:cNvCxnSpPr>
          <p:nvPr/>
        </p:nvCxnSpPr>
        <p:spPr>
          <a:xfrm rot="10800000" flipV="1">
            <a:off x="6105144" y="5421201"/>
            <a:ext cx="864096" cy="9625"/>
          </a:xfrm>
          <a:prstGeom prst="bentConnector3">
            <a:avLst>
              <a:gd name="adj1" fmla="val 50000"/>
            </a:avLst>
          </a:prstGeom>
          <a:noFill/>
          <a:ln w="25400" cap="flat" cmpd="sng" algn="ctr">
            <a:solidFill>
              <a:srgbClr val="FFFF00"/>
            </a:solidFill>
            <a:prstDash val="solid"/>
            <a:tailEnd type="arrow"/>
          </a:ln>
          <a:effectLst/>
        </p:spPr>
      </p:cxnSp>
      <p:cxnSp>
        <p:nvCxnSpPr>
          <p:cNvPr id="22" name="肘形连接符 21"/>
          <p:cNvCxnSpPr>
            <a:stCxn id="11" idx="1"/>
            <a:endCxn id="12" idx="2"/>
          </p:cNvCxnSpPr>
          <p:nvPr/>
        </p:nvCxnSpPr>
        <p:spPr>
          <a:xfrm rot="10800000">
            <a:off x="3440848" y="4379223"/>
            <a:ext cx="648072" cy="1051604"/>
          </a:xfrm>
          <a:prstGeom prst="bentConnector2">
            <a:avLst/>
          </a:prstGeom>
          <a:noFill/>
          <a:ln w="25400" cap="flat" cmpd="sng" algn="ctr">
            <a:solidFill>
              <a:srgbClr val="FFFF00"/>
            </a:solidFill>
            <a:prstDash val="solid"/>
            <a:tailEnd type="arrow"/>
          </a:ln>
          <a:effectLst/>
        </p:spPr>
      </p:cxnSp>
      <p:cxnSp>
        <p:nvCxnSpPr>
          <p:cNvPr id="23" name="肘形连接符 22"/>
          <p:cNvCxnSpPr>
            <a:stCxn id="12" idx="3"/>
            <a:endCxn id="13" idx="1"/>
          </p:cNvCxnSpPr>
          <p:nvPr/>
        </p:nvCxnSpPr>
        <p:spPr>
          <a:xfrm flipV="1">
            <a:off x="4448960" y="4017046"/>
            <a:ext cx="3710908" cy="2137"/>
          </a:xfrm>
          <a:prstGeom prst="bentConnector3">
            <a:avLst>
              <a:gd name="adj1" fmla="val 50000"/>
            </a:avLst>
          </a:prstGeom>
          <a:noFill/>
          <a:ln w="25400" cap="flat" cmpd="sng" algn="ctr">
            <a:solidFill>
              <a:srgbClr val="FFFF00"/>
            </a:solidFill>
            <a:prstDash val="solid"/>
            <a:tailEnd type="arrow"/>
          </a:ln>
          <a:effectLst/>
        </p:spPr>
      </p:cxnSp>
      <p:cxnSp>
        <p:nvCxnSpPr>
          <p:cNvPr id="24" name="肘形连接符 23"/>
          <p:cNvCxnSpPr>
            <a:stCxn id="13" idx="3"/>
            <a:endCxn id="5" idx="0"/>
          </p:cNvCxnSpPr>
          <p:nvPr/>
        </p:nvCxnSpPr>
        <p:spPr>
          <a:xfrm flipH="1">
            <a:off x="9525524" y="4017046"/>
            <a:ext cx="722576" cy="2124236"/>
          </a:xfrm>
          <a:prstGeom prst="bentConnector4">
            <a:avLst>
              <a:gd name="adj1" fmla="val -31637"/>
              <a:gd name="adj2" fmla="val 59322"/>
            </a:avLst>
          </a:prstGeom>
          <a:noFill/>
          <a:ln w="25400" cap="flat" cmpd="sng" algn="ctr">
            <a:solidFill>
              <a:srgbClr val="FFFF00"/>
            </a:solidFill>
            <a:prstDash val="solid"/>
            <a:tailEnd type="arrow"/>
          </a:ln>
          <a:effectLst/>
        </p:spPr>
      </p:cxnSp>
      <p:sp>
        <p:nvSpPr>
          <p:cNvPr id="25" name="TextBox 55"/>
          <p:cNvSpPr txBox="1"/>
          <p:nvPr/>
        </p:nvSpPr>
        <p:spPr>
          <a:xfrm>
            <a:off x="8409400" y="4485098"/>
            <a:ext cx="504056" cy="307777"/>
          </a:xfrm>
          <a:prstGeom prst="rect">
            <a:avLst/>
          </a:prstGeom>
          <a:noFill/>
          <a:ln>
            <a:solidFill>
              <a:srgbClr val="FFFF0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否</a:t>
            </a:r>
            <a:endParaRPr kumimoji="0" lang="zh-CN" altLang="en-US"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endParaRPr>
          </a:p>
        </p:txBody>
      </p:sp>
      <p:sp>
        <p:nvSpPr>
          <p:cNvPr id="26" name="TextBox 56"/>
          <p:cNvSpPr txBox="1"/>
          <p:nvPr/>
        </p:nvSpPr>
        <p:spPr>
          <a:xfrm>
            <a:off x="10065584" y="4629114"/>
            <a:ext cx="432048" cy="307777"/>
          </a:xfrm>
          <a:prstGeom prst="rect">
            <a:avLst/>
          </a:prstGeom>
          <a:noFill/>
          <a:ln>
            <a:solidFill>
              <a:srgbClr val="FFFF0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rgbClr val="FFC000"/>
                </a:solidFill>
                <a:effectLst/>
                <a:uLnTx/>
                <a:uFillTx/>
                <a:latin typeface="幼圆" panose="02010509060101010101" pitchFamily="49" charset="-122"/>
                <a:ea typeface="幼圆" panose="02010509060101010101" pitchFamily="49" charset="-122"/>
              </a:rPr>
              <a:t>是</a:t>
            </a:r>
            <a:endParaRPr kumimoji="0" lang="zh-CN" altLang="en-US" sz="1400" b="1" i="0" u="none" strike="noStrike" kern="1200" cap="none" spc="0" normalizeH="0" baseline="0" noProof="0" dirty="0">
              <a:ln>
                <a:noFill/>
              </a:ln>
              <a:solidFill>
                <a:srgbClr val="FFC000"/>
              </a:solidFill>
              <a:effectLst/>
              <a:uLnTx/>
              <a:uFillTx/>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5976093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1535934" y="491442"/>
            <a:ext cx="1368152" cy="432048"/>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装载矩阵开始</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5" name="流程图: 决策 4"/>
          <p:cNvSpPr/>
          <p:nvPr/>
        </p:nvSpPr>
        <p:spPr>
          <a:xfrm>
            <a:off x="3408142" y="308926"/>
            <a:ext cx="2304256" cy="792088"/>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smtClean="0">
                <a:solidFill>
                  <a:schemeClr val="tx1"/>
                </a:solidFill>
                <a:latin typeface="幼圆" panose="02010509060101010101" pitchFamily="49" charset="-122"/>
                <a:ea typeface="幼圆" panose="02010509060101010101" pitchFamily="49" charset="-122"/>
              </a:rPr>
              <a:t>For </a:t>
            </a:r>
            <a:r>
              <a:rPr lang="en-US" altLang="zh-CN" sz="1400" b="1" dirty="0" err="1" smtClean="0">
                <a:solidFill>
                  <a:schemeClr val="tx1"/>
                </a:solidFill>
                <a:latin typeface="幼圆" panose="02010509060101010101" pitchFamily="49" charset="-122"/>
                <a:ea typeface="幼圆" panose="02010509060101010101" pitchFamily="49" charset="-122"/>
              </a:rPr>
              <a:t>i</a:t>
            </a:r>
            <a:r>
              <a:rPr lang="en-US" altLang="zh-CN" sz="1400" b="1" dirty="0" smtClean="0">
                <a:solidFill>
                  <a:schemeClr val="tx1"/>
                </a:solidFill>
                <a:latin typeface="幼圆" panose="02010509060101010101" pitchFamily="49" charset="-122"/>
                <a:ea typeface="幼圆" panose="02010509060101010101" pitchFamily="49" charset="-122"/>
              </a:rPr>
              <a:t>=1 to </a:t>
            </a:r>
            <a:r>
              <a:rPr lang="en-US" altLang="zh-CN" sz="1400" b="1" dirty="0" err="1" smtClean="0">
                <a:solidFill>
                  <a:schemeClr val="tx1"/>
                </a:solidFill>
                <a:latin typeface="幼圆" panose="02010509060101010101" pitchFamily="49" charset="-122"/>
                <a:ea typeface="幼圆" panose="02010509060101010101" pitchFamily="49" charset="-122"/>
              </a:rPr>
              <a:t>tetNum</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6" name="流程图: 过程 5"/>
          <p:cNvSpPr/>
          <p:nvPr/>
        </p:nvSpPr>
        <p:spPr>
          <a:xfrm>
            <a:off x="6144446" y="347426"/>
            <a:ext cx="2016224"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获取一个四面体的四个顶点坐标，得到单元节点坐标矩阵（</a:t>
            </a:r>
            <a:r>
              <a:rPr lang="en-US" altLang="zh-CN" sz="1400" b="1" dirty="0" smtClean="0">
                <a:solidFill>
                  <a:schemeClr val="tx1"/>
                </a:solidFill>
                <a:latin typeface="幼圆" panose="02010509060101010101" pitchFamily="49" charset="-122"/>
                <a:ea typeface="幼圆" panose="02010509060101010101" pitchFamily="49" charset="-122"/>
              </a:rPr>
              <a:t>3X4</a:t>
            </a:r>
            <a:r>
              <a:rPr lang="zh-CN" altLang="en-US" sz="1400" b="1" dirty="0" smtClean="0">
                <a:solidFill>
                  <a:schemeClr val="tx1"/>
                </a:solidFill>
                <a:latin typeface="幼圆" panose="02010509060101010101" pitchFamily="49" charset="-122"/>
                <a:ea typeface="幼圆" panose="02010509060101010101" pitchFamily="49" charset="-122"/>
              </a:rPr>
              <a:t>）</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7" name="流程图: 过程 6"/>
          <p:cNvSpPr/>
          <p:nvPr/>
        </p:nvSpPr>
        <p:spPr>
          <a:xfrm>
            <a:off x="8484198" y="342793"/>
            <a:ext cx="2016224"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计算雅克比矩阵（</a:t>
            </a:r>
            <a:r>
              <a:rPr lang="en-US" altLang="zh-CN" sz="1400" b="1" dirty="0" smtClean="0">
                <a:solidFill>
                  <a:schemeClr val="tx1"/>
                </a:solidFill>
                <a:latin typeface="幼圆" panose="02010509060101010101" pitchFamily="49" charset="-122"/>
                <a:ea typeface="幼圆" panose="02010509060101010101" pitchFamily="49" charset="-122"/>
              </a:rPr>
              <a:t>3X3</a:t>
            </a:r>
            <a:r>
              <a:rPr lang="zh-CN" altLang="en-US" sz="1400" b="1" dirty="0" smtClean="0">
                <a:solidFill>
                  <a:schemeClr val="tx1"/>
                </a:solidFill>
                <a:latin typeface="幼圆" panose="02010509060101010101" pitchFamily="49" charset="-122"/>
                <a:ea typeface="幼圆" panose="02010509060101010101" pitchFamily="49" charset="-122"/>
              </a:rPr>
              <a:t>）</a:t>
            </a:r>
            <a:r>
              <a:rPr lang="en-US" altLang="zh-CN" sz="1400" b="1" dirty="0" err="1" smtClean="0">
                <a:solidFill>
                  <a:schemeClr val="tx1"/>
                </a:solidFill>
                <a:latin typeface="幼圆" panose="02010509060101010101" pitchFamily="49" charset="-122"/>
                <a:ea typeface="幼圆" panose="02010509060101010101" pitchFamily="49" charset="-122"/>
              </a:rPr>
              <a:t>jacobi</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8" name="流程图: 过程 7"/>
          <p:cNvSpPr/>
          <p:nvPr/>
        </p:nvSpPr>
        <p:spPr>
          <a:xfrm>
            <a:off x="8484198" y="1571562"/>
            <a:ext cx="2016224" cy="86409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计算雅克比矩阵行列式值</a:t>
            </a:r>
            <a:r>
              <a:rPr lang="en-US" altLang="zh-CN" sz="1400" b="1" dirty="0" err="1" smtClean="0">
                <a:solidFill>
                  <a:schemeClr val="tx1"/>
                </a:solidFill>
                <a:latin typeface="幼圆" panose="02010509060101010101" pitchFamily="49" charset="-122"/>
                <a:ea typeface="幼圆" panose="02010509060101010101" pitchFamily="49" charset="-122"/>
              </a:rPr>
              <a:t>det</a:t>
            </a:r>
            <a:endParaRPr lang="en-US" altLang="zh-CN" sz="1400" b="1" dirty="0" smtClean="0">
              <a:solidFill>
                <a:schemeClr val="tx1"/>
              </a:solidFill>
              <a:latin typeface="幼圆" panose="02010509060101010101" pitchFamily="49" charset="-122"/>
              <a:ea typeface="幼圆" panose="02010509060101010101" pitchFamily="49" charset="-122"/>
            </a:endParaRPr>
          </a:p>
          <a:p>
            <a:pPr algn="ctr"/>
            <a:r>
              <a:rPr lang="zh-CN" altLang="en-US" sz="1400" b="1" dirty="0" smtClean="0">
                <a:solidFill>
                  <a:schemeClr val="tx1"/>
                </a:solidFill>
                <a:latin typeface="幼圆" panose="02010509060101010101" pitchFamily="49" charset="-122"/>
                <a:ea typeface="幼圆" panose="02010509060101010101" pitchFamily="49" charset="-122"/>
              </a:rPr>
              <a:t>计算雅克比矩阵逆矩阵</a:t>
            </a:r>
            <a:r>
              <a:rPr lang="en-US" altLang="zh-CN" sz="1400" b="1" dirty="0" err="1" smtClean="0">
                <a:solidFill>
                  <a:schemeClr val="tx1"/>
                </a:solidFill>
                <a:latin typeface="幼圆" panose="02010509060101010101" pitchFamily="49" charset="-122"/>
                <a:ea typeface="幼圆" panose="02010509060101010101" pitchFamily="49" charset="-122"/>
              </a:rPr>
              <a:t>inv_jacobi</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9" name="流程图: 过程 8"/>
          <p:cNvSpPr/>
          <p:nvPr/>
        </p:nvSpPr>
        <p:spPr>
          <a:xfrm>
            <a:off x="8484198" y="3011722"/>
            <a:ext cx="2016224"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幼圆" panose="02010509060101010101" pitchFamily="49" charset="-122"/>
                <a:ea typeface="幼圆" panose="02010509060101010101" pitchFamily="49" charset="-122"/>
              </a:rPr>
              <a:t>计算</a:t>
            </a:r>
            <a:r>
              <a:rPr lang="zh-CN" altLang="en-US" sz="1400" b="1" dirty="0" smtClean="0">
                <a:solidFill>
                  <a:schemeClr val="tx1"/>
                </a:solidFill>
                <a:latin typeface="幼圆" panose="02010509060101010101" pitchFamily="49" charset="-122"/>
                <a:ea typeface="幼圆" panose="02010509060101010101" pitchFamily="49" charset="-122"/>
              </a:rPr>
              <a:t>控制方程中衰变系数</a:t>
            </a:r>
            <a:r>
              <a:rPr lang="en-US" altLang="zh-CN" sz="1400" b="1" dirty="0" smtClean="0">
                <a:solidFill>
                  <a:schemeClr val="tx1"/>
                </a:solidFill>
                <a:latin typeface="幼圆" panose="02010509060101010101" pitchFamily="49" charset="-122"/>
                <a:ea typeface="幼圆" panose="02010509060101010101" pitchFamily="49" charset="-122"/>
              </a:rPr>
              <a:t>F</a:t>
            </a:r>
            <a:r>
              <a:rPr lang="zh-CN" altLang="en-US" sz="1400" b="1" dirty="0" smtClean="0">
                <a:solidFill>
                  <a:schemeClr val="tx1"/>
                </a:solidFill>
                <a:latin typeface="幼圆" panose="02010509060101010101" pitchFamily="49" charset="-122"/>
                <a:ea typeface="幼圆" panose="02010509060101010101" pitchFamily="49" charset="-122"/>
              </a:rPr>
              <a:t>对于</a:t>
            </a:r>
            <a:r>
              <a:rPr lang="en-US" altLang="zh-CN" sz="1400" b="1" dirty="0" smtClean="0">
                <a:solidFill>
                  <a:schemeClr val="tx1"/>
                </a:solidFill>
                <a:latin typeface="幼圆" panose="02010509060101010101" pitchFamily="49" charset="-122"/>
                <a:ea typeface="幼圆" panose="02010509060101010101" pitchFamily="49" charset="-122"/>
              </a:rPr>
              <a:t>K</a:t>
            </a:r>
            <a:r>
              <a:rPr lang="zh-CN" altLang="en-US" sz="1400" b="1" dirty="0" smtClean="0">
                <a:solidFill>
                  <a:schemeClr val="tx1"/>
                </a:solidFill>
                <a:latin typeface="幼圆" panose="02010509060101010101" pitchFamily="49" charset="-122"/>
                <a:ea typeface="幼圆" panose="02010509060101010101" pitchFamily="49" charset="-122"/>
              </a:rPr>
              <a:t>矩阵的影响</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0" name="流程图: 过程 9"/>
          <p:cNvSpPr/>
          <p:nvPr/>
        </p:nvSpPr>
        <p:spPr>
          <a:xfrm>
            <a:off x="8484198" y="4379874"/>
            <a:ext cx="2016224"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计算控制方程中渗流速度</a:t>
            </a:r>
            <a:r>
              <a:rPr lang="en-US" altLang="zh-CN" sz="1400" b="1" dirty="0" smtClean="0">
                <a:solidFill>
                  <a:schemeClr val="tx1"/>
                </a:solidFill>
                <a:latin typeface="幼圆" panose="02010509060101010101" pitchFamily="49" charset="-122"/>
                <a:ea typeface="幼圆" panose="02010509060101010101" pitchFamily="49" charset="-122"/>
              </a:rPr>
              <a:t>V</a:t>
            </a:r>
            <a:r>
              <a:rPr lang="en-US" altLang="zh-CN" sz="1400" b="1" baseline="-25000" dirty="0" smtClean="0">
                <a:solidFill>
                  <a:schemeClr val="tx1"/>
                </a:solidFill>
                <a:latin typeface="幼圆" panose="02010509060101010101" pitchFamily="49" charset="-122"/>
                <a:ea typeface="幼圆" panose="02010509060101010101" pitchFamily="49" charset="-122"/>
              </a:rPr>
              <a:t>i</a:t>
            </a:r>
            <a:r>
              <a:rPr lang="zh-CN" altLang="en-US" sz="1400" b="1" dirty="0" smtClean="0">
                <a:solidFill>
                  <a:schemeClr val="tx1"/>
                </a:solidFill>
                <a:latin typeface="幼圆" panose="02010509060101010101" pitchFamily="49" charset="-122"/>
                <a:ea typeface="幼圆" panose="02010509060101010101" pitchFamily="49" charset="-122"/>
              </a:rPr>
              <a:t>对于</a:t>
            </a:r>
            <a:r>
              <a:rPr lang="en-US" altLang="zh-CN" sz="1400" b="1" dirty="0" smtClean="0">
                <a:solidFill>
                  <a:schemeClr val="tx1"/>
                </a:solidFill>
                <a:latin typeface="幼圆" panose="02010509060101010101" pitchFamily="49" charset="-122"/>
                <a:ea typeface="幼圆" panose="02010509060101010101" pitchFamily="49" charset="-122"/>
              </a:rPr>
              <a:t>K</a:t>
            </a:r>
            <a:r>
              <a:rPr lang="zh-CN" altLang="en-US" sz="1400" b="1" dirty="0" smtClean="0">
                <a:solidFill>
                  <a:schemeClr val="tx1"/>
                </a:solidFill>
                <a:latin typeface="幼圆" panose="02010509060101010101" pitchFamily="49" charset="-122"/>
                <a:ea typeface="幼圆" panose="02010509060101010101" pitchFamily="49" charset="-122"/>
              </a:rPr>
              <a:t>矩阵的影响</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1" name="流程图: 过程 10"/>
          <p:cNvSpPr/>
          <p:nvPr/>
        </p:nvSpPr>
        <p:spPr>
          <a:xfrm>
            <a:off x="8484198" y="5676018"/>
            <a:ext cx="2016224"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计算控制方程中扩散系数</a:t>
            </a:r>
            <a:r>
              <a:rPr lang="en-US" altLang="zh-CN" sz="1400" b="1" dirty="0" err="1" smtClean="0">
                <a:solidFill>
                  <a:schemeClr val="tx1"/>
                </a:solidFill>
                <a:latin typeface="幼圆" panose="02010509060101010101" pitchFamily="49" charset="-122"/>
                <a:ea typeface="幼圆" panose="02010509060101010101" pitchFamily="49" charset="-122"/>
              </a:rPr>
              <a:t>D</a:t>
            </a:r>
            <a:r>
              <a:rPr lang="en-US" altLang="zh-CN" sz="1400" b="1" baseline="-25000" dirty="0" err="1" smtClean="0">
                <a:solidFill>
                  <a:schemeClr val="tx1"/>
                </a:solidFill>
                <a:latin typeface="幼圆" panose="02010509060101010101" pitchFamily="49" charset="-122"/>
                <a:ea typeface="幼圆" panose="02010509060101010101" pitchFamily="49" charset="-122"/>
              </a:rPr>
              <a:t>ij</a:t>
            </a:r>
            <a:r>
              <a:rPr lang="zh-CN" altLang="en-US" sz="1400" b="1" dirty="0" smtClean="0">
                <a:solidFill>
                  <a:schemeClr val="tx1"/>
                </a:solidFill>
                <a:latin typeface="幼圆" panose="02010509060101010101" pitchFamily="49" charset="-122"/>
                <a:ea typeface="幼圆" panose="02010509060101010101" pitchFamily="49" charset="-122"/>
              </a:rPr>
              <a:t>对于</a:t>
            </a:r>
            <a:r>
              <a:rPr lang="en-US" altLang="zh-CN" sz="1400" b="1" dirty="0" smtClean="0">
                <a:solidFill>
                  <a:schemeClr val="tx1"/>
                </a:solidFill>
                <a:latin typeface="幼圆" panose="02010509060101010101" pitchFamily="49" charset="-122"/>
                <a:ea typeface="幼圆" panose="02010509060101010101" pitchFamily="49" charset="-122"/>
              </a:rPr>
              <a:t>K</a:t>
            </a:r>
            <a:r>
              <a:rPr lang="zh-CN" altLang="en-US" sz="1400" b="1" dirty="0" smtClean="0">
                <a:solidFill>
                  <a:schemeClr val="tx1"/>
                </a:solidFill>
                <a:latin typeface="幼圆" panose="02010509060101010101" pitchFamily="49" charset="-122"/>
                <a:ea typeface="幼圆" panose="02010509060101010101" pitchFamily="49" charset="-122"/>
              </a:rPr>
              <a:t>矩阵的影响</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2" name="流程图: 过程 11"/>
          <p:cNvSpPr/>
          <p:nvPr/>
        </p:nvSpPr>
        <p:spPr>
          <a:xfrm>
            <a:off x="6216454" y="5685643"/>
            <a:ext cx="2016224"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计算控制方程中源汇项</a:t>
            </a:r>
            <a:r>
              <a:rPr lang="en-US" altLang="zh-CN" sz="1400" b="1" dirty="0" smtClean="0">
                <a:solidFill>
                  <a:schemeClr val="tx1"/>
                </a:solidFill>
                <a:latin typeface="幼圆" panose="02010509060101010101" pitchFamily="49" charset="-122"/>
                <a:ea typeface="幼圆" panose="02010509060101010101" pitchFamily="49" charset="-122"/>
              </a:rPr>
              <a:t>Q</a:t>
            </a:r>
            <a:r>
              <a:rPr lang="zh-CN" altLang="en-US" sz="1400" b="1" dirty="0" smtClean="0">
                <a:solidFill>
                  <a:schemeClr val="tx1"/>
                </a:solidFill>
                <a:latin typeface="幼圆" panose="02010509060101010101" pitchFamily="49" charset="-122"/>
                <a:ea typeface="幼圆" panose="02010509060101010101" pitchFamily="49" charset="-122"/>
              </a:rPr>
              <a:t>对于</a:t>
            </a:r>
            <a:r>
              <a:rPr lang="en-US" altLang="zh-CN" sz="1400" b="1" dirty="0" smtClean="0">
                <a:solidFill>
                  <a:schemeClr val="tx1"/>
                </a:solidFill>
                <a:latin typeface="幼圆" panose="02010509060101010101" pitchFamily="49" charset="-122"/>
                <a:ea typeface="幼圆" panose="02010509060101010101" pitchFamily="49" charset="-122"/>
              </a:rPr>
              <a:t>F</a:t>
            </a:r>
            <a:r>
              <a:rPr lang="zh-CN" altLang="en-US" sz="1400" b="1" dirty="0" smtClean="0">
                <a:solidFill>
                  <a:schemeClr val="tx1"/>
                </a:solidFill>
                <a:latin typeface="幼圆" panose="02010509060101010101" pitchFamily="49" charset="-122"/>
                <a:ea typeface="幼圆" panose="02010509060101010101" pitchFamily="49" charset="-122"/>
              </a:rPr>
              <a:t>向量的影响</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3" name="流程图: 过程 12"/>
          <p:cNvSpPr/>
          <p:nvPr/>
        </p:nvSpPr>
        <p:spPr>
          <a:xfrm>
            <a:off x="3408142" y="5690276"/>
            <a:ext cx="2016224"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a:t>
            </a:r>
            <a:r>
              <a:rPr lang="en-US" altLang="zh-CN" sz="1400" b="1" dirty="0" smtClean="0">
                <a:solidFill>
                  <a:schemeClr val="tx1"/>
                </a:solidFill>
                <a:latin typeface="幼圆" panose="02010509060101010101" pitchFamily="49" charset="-122"/>
                <a:ea typeface="幼圆" panose="02010509060101010101" pitchFamily="49" charset="-122"/>
              </a:rPr>
              <a:t>C</a:t>
            </a:r>
            <a:r>
              <a:rPr lang="zh-CN" altLang="en-US" sz="1400" b="1" dirty="0" smtClean="0">
                <a:solidFill>
                  <a:schemeClr val="tx1"/>
                </a:solidFill>
                <a:latin typeface="幼圆" panose="02010509060101010101" pitchFamily="49" charset="-122"/>
                <a:ea typeface="幼圆" panose="02010509060101010101" pitchFamily="49" charset="-122"/>
              </a:rPr>
              <a:t>矩阵</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4" name="流程图: 决策 13"/>
          <p:cNvSpPr/>
          <p:nvPr/>
        </p:nvSpPr>
        <p:spPr>
          <a:xfrm>
            <a:off x="1607942" y="5027946"/>
            <a:ext cx="2304256" cy="792088"/>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smtClean="0">
                <a:solidFill>
                  <a:schemeClr val="tx1"/>
                </a:solidFill>
                <a:latin typeface="幼圆" panose="02010509060101010101" pitchFamily="49" charset="-122"/>
                <a:ea typeface="幼圆" panose="02010509060101010101" pitchFamily="49" charset="-122"/>
              </a:rPr>
              <a:t>For </a:t>
            </a:r>
            <a:r>
              <a:rPr lang="en-US" altLang="zh-CN" sz="1400" b="1" dirty="0" err="1" smtClean="0">
                <a:solidFill>
                  <a:schemeClr val="tx1"/>
                </a:solidFill>
                <a:latin typeface="幼圆" panose="02010509060101010101" pitchFamily="49" charset="-122"/>
                <a:ea typeface="幼圆" panose="02010509060101010101" pitchFamily="49" charset="-122"/>
              </a:rPr>
              <a:t>i</a:t>
            </a:r>
            <a:r>
              <a:rPr lang="en-US" altLang="zh-CN" sz="1400" b="1" dirty="0" smtClean="0">
                <a:solidFill>
                  <a:schemeClr val="tx1"/>
                </a:solidFill>
                <a:latin typeface="幼圆" panose="02010509060101010101" pitchFamily="49" charset="-122"/>
                <a:ea typeface="幼圆" panose="02010509060101010101" pitchFamily="49" charset="-122"/>
              </a:rPr>
              <a:t>=1 to </a:t>
            </a:r>
            <a:r>
              <a:rPr lang="en-US" altLang="zh-CN" sz="1400" b="1" dirty="0" err="1" smtClean="0">
                <a:solidFill>
                  <a:schemeClr val="tx1"/>
                </a:solidFill>
                <a:latin typeface="幼圆" panose="02010509060101010101" pitchFamily="49" charset="-122"/>
                <a:ea typeface="幼圆" panose="02010509060101010101" pitchFamily="49" charset="-122"/>
              </a:rPr>
              <a:t>triNum</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5" name="流程图: 过程 14"/>
          <p:cNvSpPr/>
          <p:nvPr/>
        </p:nvSpPr>
        <p:spPr>
          <a:xfrm>
            <a:off x="1895974" y="4019834"/>
            <a:ext cx="2016224"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获取三角形点坐标，得到三角形节点坐标矩阵</a:t>
            </a:r>
            <a:r>
              <a:rPr lang="en-US" altLang="zh-CN" sz="1400" b="1" dirty="0" smtClean="0">
                <a:solidFill>
                  <a:schemeClr val="tx1"/>
                </a:solidFill>
                <a:latin typeface="幼圆" panose="02010509060101010101" pitchFamily="49" charset="-122"/>
                <a:ea typeface="幼圆" panose="02010509060101010101" pitchFamily="49" charset="-122"/>
              </a:rPr>
              <a:t>(3X3)</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6" name="流程图: 过程 15"/>
          <p:cNvSpPr/>
          <p:nvPr/>
        </p:nvSpPr>
        <p:spPr>
          <a:xfrm>
            <a:off x="1895974" y="2939714"/>
            <a:ext cx="2016224"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计算三角形面积，以及通量值（根据设置的二类边界条件）</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7" name="流程图: 过程 16"/>
          <p:cNvSpPr/>
          <p:nvPr/>
        </p:nvSpPr>
        <p:spPr>
          <a:xfrm>
            <a:off x="1895974" y="1931602"/>
            <a:ext cx="2016224"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计算通量对于</a:t>
            </a:r>
            <a:r>
              <a:rPr lang="en-US" altLang="zh-CN" sz="1400" b="1" dirty="0" smtClean="0">
                <a:solidFill>
                  <a:schemeClr val="tx1"/>
                </a:solidFill>
                <a:latin typeface="幼圆" panose="02010509060101010101" pitchFamily="49" charset="-122"/>
                <a:ea typeface="幼圆" panose="02010509060101010101" pitchFamily="49" charset="-122"/>
              </a:rPr>
              <a:t>F</a:t>
            </a:r>
            <a:r>
              <a:rPr lang="zh-CN" altLang="en-US" sz="1400" b="1" dirty="0" smtClean="0">
                <a:solidFill>
                  <a:schemeClr val="tx1"/>
                </a:solidFill>
                <a:latin typeface="幼圆" panose="02010509060101010101" pitchFamily="49" charset="-122"/>
                <a:ea typeface="幼圆" panose="02010509060101010101" pitchFamily="49" charset="-122"/>
              </a:rPr>
              <a:t>向量的影响</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8" name="流程图: 可选过程 17"/>
          <p:cNvSpPr/>
          <p:nvPr/>
        </p:nvSpPr>
        <p:spPr>
          <a:xfrm>
            <a:off x="1895974" y="1283530"/>
            <a:ext cx="1368152" cy="432048"/>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装载矩阵结束</a:t>
            </a:r>
            <a:endParaRPr lang="zh-CN" altLang="en-US" sz="1400" b="1" dirty="0">
              <a:solidFill>
                <a:schemeClr val="tx1"/>
              </a:solidFill>
              <a:latin typeface="幼圆" panose="02010509060101010101" pitchFamily="49" charset="-122"/>
              <a:ea typeface="幼圆" panose="02010509060101010101" pitchFamily="49" charset="-122"/>
            </a:endParaRPr>
          </a:p>
        </p:txBody>
      </p:sp>
      <p:cxnSp>
        <p:nvCxnSpPr>
          <p:cNvPr id="19" name="肘形连接符 18"/>
          <p:cNvCxnSpPr>
            <a:stCxn id="4" idx="3"/>
            <a:endCxn id="5" idx="1"/>
          </p:cNvCxnSpPr>
          <p:nvPr/>
        </p:nvCxnSpPr>
        <p:spPr>
          <a:xfrm flipV="1">
            <a:off x="2904086" y="704970"/>
            <a:ext cx="504056" cy="2496"/>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5" idx="3"/>
            <a:endCxn id="6" idx="1"/>
          </p:cNvCxnSpPr>
          <p:nvPr/>
        </p:nvCxnSpPr>
        <p:spPr>
          <a:xfrm>
            <a:off x="5712398" y="704970"/>
            <a:ext cx="432048" cy="2496"/>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6" idx="3"/>
            <a:endCxn id="7" idx="1"/>
          </p:cNvCxnSpPr>
          <p:nvPr/>
        </p:nvCxnSpPr>
        <p:spPr>
          <a:xfrm flipV="1">
            <a:off x="8160670" y="702833"/>
            <a:ext cx="323528" cy="4633"/>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7" idx="2"/>
            <a:endCxn id="8" idx="0"/>
          </p:cNvCxnSpPr>
          <p:nvPr/>
        </p:nvCxnSpPr>
        <p:spPr>
          <a:xfrm rot="5400000">
            <a:off x="9237966" y="1317217"/>
            <a:ext cx="508689" cy="127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8" idx="2"/>
            <a:endCxn id="9" idx="0"/>
          </p:cNvCxnSpPr>
          <p:nvPr/>
        </p:nvCxnSpPr>
        <p:spPr>
          <a:xfrm rot="5400000">
            <a:off x="9204278" y="2723690"/>
            <a:ext cx="576064" cy="127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9" idx="2"/>
            <a:endCxn id="10" idx="0"/>
          </p:cNvCxnSpPr>
          <p:nvPr/>
        </p:nvCxnSpPr>
        <p:spPr>
          <a:xfrm rot="5400000">
            <a:off x="9168274" y="4055838"/>
            <a:ext cx="648072" cy="127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0" idx="2"/>
            <a:endCxn id="11" idx="0"/>
          </p:cNvCxnSpPr>
          <p:nvPr/>
        </p:nvCxnSpPr>
        <p:spPr>
          <a:xfrm rot="5400000">
            <a:off x="9204278" y="5387986"/>
            <a:ext cx="576064" cy="127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1" idx="1"/>
            <a:endCxn id="12" idx="3"/>
          </p:cNvCxnSpPr>
          <p:nvPr/>
        </p:nvCxnSpPr>
        <p:spPr>
          <a:xfrm rot="10800000" flipV="1">
            <a:off x="8232678" y="6036057"/>
            <a:ext cx="251520" cy="9625"/>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2" idx="1"/>
            <a:endCxn id="13" idx="3"/>
          </p:cNvCxnSpPr>
          <p:nvPr/>
        </p:nvCxnSpPr>
        <p:spPr>
          <a:xfrm rot="10800000" flipV="1">
            <a:off x="5424366" y="6045682"/>
            <a:ext cx="792088" cy="4633"/>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3" idx="0"/>
            <a:endCxn id="5" idx="2"/>
          </p:cNvCxnSpPr>
          <p:nvPr/>
        </p:nvCxnSpPr>
        <p:spPr>
          <a:xfrm rot="5400000" flipH="1" flipV="1">
            <a:off x="2193631" y="3323637"/>
            <a:ext cx="4589262" cy="144016"/>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5" idx="0"/>
            <a:endCxn id="14" idx="2"/>
          </p:cNvCxnSpPr>
          <p:nvPr/>
        </p:nvCxnSpPr>
        <p:spPr>
          <a:xfrm rot="16200000" flipH="1" flipV="1">
            <a:off x="904616" y="2164380"/>
            <a:ext cx="5511108" cy="1800200"/>
          </a:xfrm>
          <a:prstGeom prst="bentConnector5">
            <a:avLst>
              <a:gd name="adj1" fmla="val -1354"/>
              <a:gd name="adj2" fmla="val 176699"/>
              <a:gd name="adj3" fmla="val 104148"/>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62"/>
          <p:cNvSpPr txBox="1"/>
          <p:nvPr/>
        </p:nvSpPr>
        <p:spPr>
          <a:xfrm>
            <a:off x="5712398" y="779474"/>
            <a:ext cx="432048" cy="307777"/>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smtClean="0">
                <a:latin typeface="幼圆" panose="02010509060101010101" pitchFamily="49" charset="-122"/>
                <a:ea typeface="幼圆" panose="02010509060101010101" pitchFamily="49" charset="-122"/>
              </a:rPr>
              <a:t>是</a:t>
            </a:r>
            <a:endParaRPr lang="zh-CN" altLang="en-US" sz="1400" b="1" dirty="0">
              <a:latin typeface="幼圆" panose="02010509060101010101" pitchFamily="49" charset="-122"/>
              <a:ea typeface="幼圆" panose="02010509060101010101" pitchFamily="49" charset="-122"/>
            </a:endParaRPr>
          </a:p>
        </p:txBody>
      </p:sp>
      <p:sp>
        <p:nvSpPr>
          <p:cNvPr id="31" name="TextBox 63"/>
          <p:cNvSpPr txBox="1"/>
          <p:nvPr/>
        </p:nvSpPr>
        <p:spPr>
          <a:xfrm>
            <a:off x="3408142" y="275418"/>
            <a:ext cx="504056" cy="307777"/>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smtClean="0">
                <a:latin typeface="幼圆" panose="02010509060101010101" pitchFamily="49" charset="-122"/>
                <a:ea typeface="幼圆" panose="02010509060101010101" pitchFamily="49" charset="-122"/>
              </a:rPr>
              <a:t>否</a:t>
            </a:r>
            <a:endParaRPr lang="zh-CN" altLang="en-US" sz="1400" b="1" dirty="0">
              <a:latin typeface="幼圆" panose="02010509060101010101" pitchFamily="49" charset="-122"/>
              <a:ea typeface="幼圆" panose="02010509060101010101" pitchFamily="49" charset="-122"/>
            </a:endParaRPr>
          </a:p>
        </p:txBody>
      </p:sp>
      <p:cxnSp>
        <p:nvCxnSpPr>
          <p:cNvPr id="32" name="肘形连接符 31"/>
          <p:cNvCxnSpPr>
            <a:stCxn id="14" idx="3"/>
            <a:endCxn id="18" idx="3"/>
          </p:cNvCxnSpPr>
          <p:nvPr/>
        </p:nvCxnSpPr>
        <p:spPr>
          <a:xfrm flipH="1" flipV="1">
            <a:off x="3264126" y="1499554"/>
            <a:ext cx="648072" cy="3924436"/>
          </a:xfrm>
          <a:prstGeom prst="bentConnector3">
            <a:avLst>
              <a:gd name="adj1" fmla="val -3527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4" idx="0"/>
            <a:endCxn id="15" idx="2"/>
          </p:cNvCxnSpPr>
          <p:nvPr/>
        </p:nvCxnSpPr>
        <p:spPr>
          <a:xfrm rot="5400000" flipH="1" flipV="1">
            <a:off x="2688062" y="4811922"/>
            <a:ext cx="288032" cy="144016"/>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5" idx="0"/>
            <a:endCxn id="16" idx="2"/>
          </p:cNvCxnSpPr>
          <p:nvPr/>
        </p:nvCxnSpPr>
        <p:spPr>
          <a:xfrm rot="5400000" flipH="1" flipV="1">
            <a:off x="2724066" y="3839814"/>
            <a:ext cx="360040" cy="127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16" idx="0"/>
            <a:endCxn id="17" idx="2"/>
          </p:cNvCxnSpPr>
          <p:nvPr/>
        </p:nvCxnSpPr>
        <p:spPr>
          <a:xfrm rot="5400000" flipH="1" flipV="1">
            <a:off x="2760070" y="2795698"/>
            <a:ext cx="288032" cy="127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76"/>
          <p:cNvSpPr txBox="1"/>
          <p:nvPr/>
        </p:nvSpPr>
        <p:spPr>
          <a:xfrm>
            <a:off x="3840190" y="4955938"/>
            <a:ext cx="504056" cy="307777"/>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smtClean="0">
                <a:latin typeface="幼圆" panose="02010509060101010101" pitchFamily="49" charset="-122"/>
                <a:ea typeface="幼圆" panose="02010509060101010101" pitchFamily="49" charset="-122"/>
              </a:rPr>
              <a:t>否</a:t>
            </a:r>
            <a:endParaRPr lang="zh-CN" altLang="en-US" sz="1400" b="1" dirty="0">
              <a:latin typeface="幼圆" panose="02010509060101010101" pitchFamily="49" charset="-122"/>
              <a:ea typeface="幼圆" panose="02010509060101010101" pitchFamily="49" charset="-122"/>
            </a:endParaRPr>
          </a:p>
        </p:txBody>
      </p:sp>
      <p:sp>
        <p:nvSpPr>
          <p:cNvPr id="37" name="TextBox 77"/>
          <p:cNvSpPr txBox="1"/>
          <p:nvPr/>
        </p:nvSpPr>
        <p:spPr>
          <a:xfrm>
            <a:off x="2400030" y="4739914"/>
            <a:ext cx="432048" cy="307777"/>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smtClean="0">
                <a:latin typeface="幼圆" panose="02010509060101010101" pitchFamily="49" charset="-122"/>
                <a:ea typeface="幼圆" panose="02010509060101010101" pitchFamily="49" charset="-122"/>
              </a:rPr>
              <a:t>是</a:t>
            </a:r>
            <a:endParaRPr lang="zh-CN" altLang="en-US" sz="1400" b="1" dirty="0">
              <a:latin typeface="幼圆" panose="02010509060101010101" pitchFamily="49" charset="-122"/>
              <a:ea typeface="幼圆" panose="02010509060101010101" pitchFamily="49" charset="-122"/>
            </a:endParaRPr>
          </a:p>
        </p:txBody>
      </p:sp>
      <p:cxnSp>
        <p:nvCxnSpPr>
          <p:cNvPr id="38" name="肘形连接符 37"/>
          <p:cNvCxnSpPr>
            <a:stCxn id="17" idx="1"/>
            <a:endCxn id="14" idx="1"/>
          </p:cNvCxnSpPr>
          <p:nvPr/>
        </p:nvCxnSpPr>
        <p:spPr>
          <a:xfrm rot="10800000" flipV="1">
            <a:off x="1607942" y="2291642"/>
            <a:ext cx="288032" cy="3132348"/>
          </a:xfrm>
          <a:prstGeom prst="bentConnector3">
            <a:avLst>
              <a:gd name="adj1" fmla="val 125898"/>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087566" y="6410356"/>
            <a:ext cx="1569660" cy="369332"/>
          </a:xfrm>
          <a:prstGeom prst="rect">
            <a:avLst/>
          </a:prstGeom>
          <a:noFill/>
        </p:spPr>
        <p:txBody>
          <a:bodyPr wrap="none" rtlCol="0">
            <a:spAutoFit/>
          </a:bodyPr>
          <a:lstStyle/>
          <a:p>
            <a:r>
              <a:rPr lang="zh-CN" altLang="en-US" smtClean="0">
                <a:solidFill>
                  <a:srgbClr val="FFC000"/>
                </a:solidFill>
                <a:latin typeface="幼圆" panose="02010509060101010101" pitchFamily="49" charset="-122"/>
                <a:ea typeface="幼圆" panose="02010509060101010101" pitchFamily="49" charset="-122"/>
              </a:rPr>
              <a:t>生成计算矩阵</a:t>
            </a:r>
            <a:endParaRPr lang="zh-CN" altLang="en-US">
              <a:solidFill>
                <a:srgbClr val="FFC000"/>
              </a:solidFill>
              <a:latin typeface="幼圆" panose="02010509060101010101" pitchFamily="49" charset="-122"/>
              <a:ea typeface="幼圆" panose="02010509060101010101" pitchFamily="49" charset="-122"/>
            </a:endParaRPr>
          </a:p>
        </p:txBody>
      </p:sp>
      <p:sp>
        <p:nvSpPr>
          <p:cNvPr id="2" name="灯片编号占位符 1"/>
          <p:cNvSpPr>
            <a:spLocks noGrp="1"/>
          </p:cNvSpPr>
          <p:nvPr>
            <p:ph type="sldNum" sz="quarter" idx="12"/>
          </p:nvPr>
        </p:nvSpPr>
        <p:spPr/>
        <p:txBody>
          <a:bodyPr/>
          <a:lstStyle/>
          <a:p>
            <a:fld id="{ACCFE6EA-02AB-4AAF-A8F0-0ED45E438EB1}" type="slidenum">
              <a:rPr lang="zh-CN" altLang="en-US" smtClean="0"/>
              <a:t>57</a:t>
            </a:fld>
            <a:endParaRPr lang="zh-CN" altLang="en-US"/>
          </a:p>
        </p:txBody>
      </p:sp>
    </p:spTree>
    <p:extLst>
      <p:ext uri="{BB962C8B-B14F-4D97-AF65-F5344CB8AC3E}">
        <p14:creationId xmlns:p14="http://schemas.microsoft.com/office/powerpoint/2010/main" val="36630553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1705528" y="448913"/>
            <a:ext cx="1368152" cy="432048"/>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计算矩阵开始</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5" name="流程图: 过程 4"/>
          <p:cNvSpPr/>
          <p:nvPr/>
        </p:nvSpPr>
        <p:spPr>
          <a:xfrm>
            <a:off x="7466168" y="1457025"/>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根据得到的</a:t>
            </a:r>
            <a:r>
              <a:rPr lang="en-US" altLang="zh-CN" sz="1400" b="1" dirty="0" smtClean="0">
                <a:solidFill>
                  <a:schemeClr val="tx1"/>
                </a:solidFill>
                <a:latin typeface="幼圆" panose="02010509060101010101" pitchFamily="49" charset="-122"/>
                <a:ea typeface="幼圆" panose="02010509060101010101" pitchFamily="49" charset="-122"/>
              </a:rPr>
              <a:t>F</a:t>
            </a:r>
            <a:r>
              <a:rPr lang="zh-CN" altLang="en-US" sz="1400" b="1" dirty="0" smtClean="0">
                <a:solidFill>
                  <a:schemeClr val="tx1"/>
                </a:solidFill>
                <a:latin typeface="幼圆" panose="02010509060101010101" pitchFamily="49" charset="-122"/>
                <a:ea typeface="幼圆" panose="02010509060101010101" pitchFamily="49" charset="-122"/>
              </a:rPr>
              <a:t>矩阵计算新的</a:t>
            </a:r>
            <a:r>
              <a:rPr lang="en-US" altLang="zh-CN" sz="1400" b="1" dirty="0" smtClean="0">
                <a:solidFill>
                  <a:schemeClr val="tx1"/>
                </a:solidFill>
                <a:latin typeface="幼圆" panose="02010509060101010101" pitchFamily="49" charset="-122"/>
                <a:ea typeface="幼圆" panose="02010509060101010101" pitchFamily="49" charset="-122"/>
              </a:rPr>
              <a:t>F</a:t>
            </a:r>
            <a:r>
              <a:rPr lang="zh-CN" altLang="en-US" sz="1400" b="1" dirty="0" smtClean="0">
                <a:solidFill>
                  <a:schemeClr val="tx1"/>
                </a:solidFill>
                <a:latin typeface="幼圆" panose="02010509060101010101" pitchFamily="49" charset="-122"/>
                <a:ea typeface="幼圆" panose="02010509060101010101" pitchFamily="49" charset="-122"/>
              </a:rPr>
              <a:t>载荷矩阵</a:t>
            </a:r>
            <a:r>
              <a:rPr lang="en-US" altLang="zh-CN" sz="1400" b="1" dirty="0" err="1" smtClean="0">
                <a:solidFill>
                  <a:schemeClr val="tx1"/>
                </a:solidFill>
                <a:latin typeface="幼圆" panose="02010509060101010101" pitchFamily="49" charset="-122"/>
                <a:ea typeface="幼圆" panose="02010509060101010101" pitchFamily="49" charset="-122"/>
              </a:rPr>
              <a:t>Fnew</a:t>
            </a:r>
            <a:r>
              <a:rPr lang="zh-CN" altLang="en-US" sz="1400" b="1" dirty="0" smtClean="0">
                <a:solidFill>
                  <a:schemeClr val="tx1"/>
                </a:solidFill>
                <a:latin typeface="幼圆" panose="02010509060101010101" pitchFamily="49" charset="-122"/>
                <a:ea typeface="幼圆" panose="02010509060101010101" pitchFamily="49" charset="-122"/>
              </a:rPr>
              <a:t>，而后在</a:t>
            </a:r>
            <a:r>
              <a:rPr lang="en-US" altLang="zh-CN" sz="1400" b="1" dirty="0" err="1" smtClean="0">
                <a:solidFill>
                  <a:schemeClr val="tx1"/>
                </a:solidFill>
                <a:latin typeface="幼圆" panose="02010509060101010101" pitchFamily="49" charset="-122"/>
                <a:ea typeface="幼圆" panose="02010509060101010101" pitchFamily="49" charset="-122"/>
              </a:rPr>
              <a:t>Fnew</a:t>
            </a:r>
            <a:r>
              <a:rPr lang="zh-CN" altLang="en-US" sz="1400" b="1" dirty="0" smtClean="0">
                <a:solidFill>
                  <a:schemeClr val="tx1"/>
                </a:solidFill>
                <a:latin typeface="幼圆" panose="02010509060101010101" pitchFamily="49" charset="-122"/>
                <a:ea typeface="幼圆" panose="02010509060101010101" pitchFamily="49" charset="-122"/>
              </a:rPr>
              <a:t>中去除第一类边界条件的点</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6" name="流程图: 过程 5"/>
          <p:cNvSpPr/>
          <p:nvPr/>
        </p:nvSpPr>
        <p:spPr>
          <a:xfrm>
            <a:off x="3937776" y="304897"/>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根据衰变系数，计算第一类边界条件点的浓度值</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7" name="流程图: 过程 6"/>
          <p:cNvSpPr/>
          <p:nvPr/>
        </p:nvSpPr>
        <p:spPr>
          <a:xfrm>
            <a:off x="7466168" y="2753169"/>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得到去除了第一类边界条件的网格点矩阵</a:t>
            </a:r>
            <a:r>
              <a:rPr lang="en-US" altLang="zh-CN" sz="1400" b="1" dirty="0" smtClean="0">
                <a:solidFill>
                  <a:schemeClr val="tx1"/>
                </a:solidFill>
                <a:latin typeface="幼圆" panose="02010509060101010101" pitchFamily="49" charset="-122"/>
                <a:ea typeface="幼圆" panose="02010509060101010101" pitchFamily="49" charset="-122"/>
              </a:rPr>
              <a:t>temp1</a:t>
            </a:r>
            <a:r>
              <a:rPr lang="zh-CN" altLang="en-US" sz="1400" b="1" dirty="0" smtClean="0">
                <a:solidFill>
                  <a:schemeClr val="tx1"/>
                </a:solidFill>
                <a:latin typeface="幼圆" panose="02010509060101010101" pitchFamily="49" charset="-122"/>
                <a:ea typeface="幼圆" panose="02010509060101010101" pitchFamily="49" charset="-122"/>
              </a:rPr>
              <a:t>和</a:t>
            </a:r>
            <a:r>
              <a:rPr lang="en-US" altLang="zh-CN" sz="1400" b="1" dirty="0" smtClean="0">
                <a:solidFill>
                  <a:schemeClr val="tx1"/>
                </a:solidFill>
                <a:latin typeface="幼圆" panose="02010509060101010101" pitchFamily="49" charset="-122"/>
                <a:ea typeface="幼圆" panose="02010509060101010101" pitchFamily="49" charset="-122"/>
              </a:rPr>
              <a:t>temp2</a:t>
            </a:r>
            <a:r>
              <a:rPr lang="zh-CN" altLang="en-US" sz="1400" b="1" dirty="0" smtClean="0">
                <a:solidFill>
                  <a:schemeClr val="tx1"/>
                </a:solidFill>
                <a:latin typeface="幼圆" panose="02010509060101010101" pitchFamily="49" charset="-122"/>
                <a:ea typeface="幼圆" panose="02010509060101010101" pitchFamily="49" charset="-122"/>
              </a:rPr>
              <a:t>，并初始化</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8" name="流程图: 过程 7"/>
          <p:cNvSpPr/>
          <p:nvPr/>
        </p:nvSpPr>
        <p:spPr>
          <a:xfrm>
            <a:off x="7466168" y="4049313"/>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计算得到</a:t>
            </a:r>
            <a:r>
              <a:rPr lang="en-US" altLang="zh-CN" sz="1400" b="1" dirty="0" smtClean="0">
                <a:solidFill>
                  <a:schemeClr val="tx1"/>
                </a:solidFill>
                <a:latin typeface="幼圆" panose="02010509060101010101" pitchFamily="49" charset="-122"/>
                <a:ea typeface="幼圆" panose="02010509060101010101" pitchFamily="49" charset="-122"/>
              </a:rPr>
              <a:t>temp1</a:t>
            </a:r>
            <a:r>
              <a:rPr lang="zh-CN" altLang="en-US" sz="1400" b="1" dirty="0" smtClean="0">
                <a:solidFill>
                  <a:schemeClr val="tx1"/>
                </a:solidFill>
                <a:latin typeface="幼圆" panose="02010509060101010101" pitchFamily="49" charset="-122"/>
                <a:ea typeface="幼圆" panose="02010509060101010101" pitchFamily="49" charset="-122"/>
              </a:rPr>
              <a:t>和</a:t>
            </a:r>
            <a:r>
              <a:rPr lang="en-US" altLang="zh-CN" sz="1400" b="1" dirty="0" smtClean="0">
                <a:solidFill>
                  <a:schemeClr val="tx1"/>
                </a:solidFill>
                <a:latin typeface="幼圆" panose="02010509060101010101" pitchFamily="49" charset="-122"/>
                <a:ea typeface="幼圆" panose="02010509060101010101" pitchFamily="49" charset="-122"/>
              </a:rPr>
              <a:t>temp2</a:t>
            </a:r>
            <a:r>
              <a:rPr lang="zh-CN" altLang="en-US" sz="1400" b="1" dirty="0" smtClean="0">
                <a:solidFill>
                  <a:schemeClr val="tx1"/>
                </a:solidFill>
                <a:latin typeface="幼圆" panose="02010509060101010101" pitchFamily="49" charset="-122"/>
                <a:ea typeface="幼圆" panose="02010509060101010101" pitchFamily="49" charset="-122"/>
              </a:rPr>
              <a:t>，</a:t>
            </a:r>
            <a:endParaRPr lang="en-US" altLang="zh-CN" sz="1400" b="1" dirty="0">
              <a:solidFill>
                <a:schemeClr val="tx1"/>
              </a:solidFill>
              <a:latin typeface="幼圆" panose="02010509060101010101" pitchFamily="49" charset="-122"/>
              <a:ea typeface="幼圆" panose="02010509060101010101" pitchFamily="49" charset="-122"/>
            </a:endParaRPr>
          </a:p>
          <a:p>
            <a:pPr algn="ctr"/>
            <a:r>
              <a:rPr lang="en-US" altLang="zh-CN" sz="1400" b="1" dirty="0" smtClean="0">
                <a:solidFill>
                  <a:schemeClr val="tx1"/>
                </a:solidFill>
                <a:latin typeface="幼圆" panose="02010509060101010101" pitchFamily="49" charset="-122"/>
                <a:ea typeface="幼圆" panose="02010509060101010101" pitchFamily="49" charset="-122"/>
              </a:rPr>
              <a:t>temp1=</a:t>
            </a:r>
            <a:r>
              <a:rPr lang="en-US" altLang="zh-CN" sz="1400" b="1" dirty="0" err="1" smtClean="0">
                <a:solidFill>
                  <a:schemeClr val="tx1"/>
                </a:solidFill>
                <a:latin typeface="幼圆" panose="02010509060101010101" pitchFamily="49" charset="-122"/>
                <a:ea typeface="幼圆" panose="02010509060101010101" pitchFamily="49" charset="-122"/>
              </a:rPr>
              <a:t>Cnew+kNew</a:t>
            </a:r>
            <a:r>
              <a:rPr lang="en-US" altLang="zh-CN" sz="1400" b="1" dirty="0" smtClean="0">
                <a:solidFill>
                  <a:schemeClr val="tx1"/>
                </a:solidFill>
                <a:latin typeface="幼圆" panose="02010509060101010101" pitchFamily="49" charset="-122"/>
                <a:ea typeface="幼圆" panose="02010509060101010101" pitchFamily="49" charset="-122"/>
              </a:rPr>
              <a:t>*inv*0.5</a:t>
            </a:r>
          </a:p>
          <a:p>
            <a:pPr algn="ctr"/>
            <a:r>
              <a:rPr lang="en-US" altLang="zh-CN" sz="1400" b="1" dirty="0" smtClean="0">
                <a:solidFill>
                  <a:schemeClr val="tx1"/>
                </a:solidFill>
                <a:latin typeface="幼圆" panose="02010509060101010101" pitchFamily="49" charset="-122"/>
                <a:ea typeface="幼圆" panose="02010509060101010101" pitchFamily="49" charset="-122"/>
              </a:rPr>
              <a:t>temp2=Knew*inv*0.5-Cnew</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9" name="流程图: 过程 8"/>
          <p:cNvSpPr/>
          <p:nvPr/>
        </p:nvSpPr>
        <p:spPr>
          <a:xfrm>
            <a:off x="7466168" y="300264"/>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去除</a:t>
            </a:r>
            <a:r>
              <a:rPr lang="en-US" altLang="zh-CN" sz="1400" b="1" dirty="0" smtClean="0">
                <a:solidFill>
                  <a:schemeClr val="tx1"/>
                </a:solidFill>
                <a:latin typeface="幼圆" panose="02010509060101010101" pitchFamily="49" charset="-122"/>
                <a:ea typeface="幼圆" panose="02010509060101010101" pitchFamily="49" charset="-122"/>
              </a:rPr>
              <a:t>K</a:t>
            </a:r>
            <a:r>
              <a:rPr lang="zh-CN" altLang="en-US" sz="1400" b="1" dirty="0" smtClean="0">
                <a:solidFill>
                  <a:schemeClr val="tx1"/>
                </a:solidFill>
                <a:latin typeface="幼圆" panose="02010509060101010101" pitchFamily="49" charset="-122"/>
                <a:ea typeface="幼圆" panose="02010509060101010101" pitchFamily="49" charset="-122"/>
              </a:rPr>
              <a:t>矩阵和</a:t>
            </a:r>
            <a:r>
              <a:rPr lang="en-US" altLang="zh-CN" sz="1400" b="1" dirty="0">
                <a:solidFill>
                  <a:schemeClr val="tx1"/>
                </a:solidFill>
                <a:latin typeface="幼圆" panose="02010509060101010101" pitchFamily="49" charset="-122"/>
                <a:ea typeface="幼圆" panose="02010509060101010101" pitchFamily="49" charset="-122"/>
              </a:rPr>
              <a:t>C</a:t>
            </a:r>
            <a:r>
              <a:rPr lang="zh-CN" altLang="en-US" sz="1400" b="1" dirty="0">
                <a:solidFill>
                  <a:schemeClr val="tx1"/>
                </a:solidFill>
                <a:latin typeface="幼圆" panose="02010509060101010101" pitchFamily="49" charset="-122"/>
                <a:ea typeface="幼圆" panose="02010509060101010101" pitchFamily="49" charset="-122"/>
              </a:rPr>
              <a:t>矩阵</a:t>
            </a:r>
            <a:r>
              <a:rPr lang="zh-CN" altLang="en-US" sz="1400" b="1" dirty="0" smtClean="0">
                <a:solidFill>
                  <a:schemeClr val="tx1"/>
                </a:solidFill>
                <a:latin typeface="幼圆" panose="02010509060101010101" pitchFamily="49" charset="-122"/>
                <a:ea typeface="幼圆" panose="02010509060101010101" pitchFamily="49" charset="-122"/>
              </a:rPr>
              <a:t>中的第一类边界条件点，得到新的</a:t>
            </a:r>
            <a:r>
              <a:rPr lang="en-US" altLang="zh-CN" sz="1400" b="1" dirty="0">
                <a:solidFill>
                  <a:schemeClr val="tx1"/>
                </a:solidFill>
                <a:latin typeface="幼圆" panose="02010509060101010101" pitchFamily="49" charset="-122"/>
                <a:ea typeface="幼圆" panose="02010509060101010101" pitchFamily="49" charset="-122"/>
              </a:rPr>
              <a:t>Knew</a:t>
            </a:r>
            <a:r>
              <a:rPr lang="zh-CN" altLang="en-US" sz="1400" b="1" dirty="0">
                <a:solidFill>
                  <a:schemeClr val="tx1"/>
                </a:solidFill>
                <a:latin typeface="幼圆" panose="02010509060101010101" pitchFamily="49" charset="-122"/>
                <a:ea typeface="幼圆" panose="02010509060101010101" pitchFamily="49" charset="-122"/>
              </a:rPr>
              <a:t>矩阵</a:t>
            </a:r>
            <a:r>
              <a:rPr lang="zh-CN" altLang="en-US" sz="1400" b="1" dirty="0" smtClean="0">
                <a:solidFill>
                  <a:schemeClr val="tx1"/>
                </a:solidFill>
                <a:latin typeface="幼圆" panose="02010509060101010101" pitchFamily="49" charset="-122"/>
                <a:ea typeface="幼圆" panose="02010509060101010101" pitchFamily="49" charset="-122"/>
              </a:rPr>
              <a:t>和</a:t>
            </a:r>
            <a:r>
              <a:rPr lang="en-US" altLang="zh-CN" sz="1400" b="1" dirty="0" err="1">
                <a:solidFill>
                  <a:schemeClr val="tx1"/>
                </a:solidFill>
                <a:latin typeface="幼圆" panose="02010509060101010101" pitchFamily="49" charset="-122"/>
                <a:ea typeface="幼圆" panose="02010509060101010101" pitchFamily="49" charset="-122"/>
              </a:rPr>
              <a:t>Cnew</a:t>
            </a:r>
            <a:r>
              <a:rPr lang="zh-CN" altLang="en-US" sz="1400" b="1" dirty="0">
                <a:solidFill>
                  <a:schemeClr val="tx1"/>
                </a:solidFill>
                <a:latin typeface="幼圆" panose="02010509060101010101" pitchFamily="49" charset="-122"/>
                <a:ea typeface="幼圆" panose="02010509060101010101" pitchFamily="49" charset="-122"/>
              </a:rPr>
              <a:t>矩阵</a:t>
            </a:r>
          </a:p>
        </p:txBody>
      </p:sp>
      <p:sp>
        <p:nvSpPr>
          <p:cNvPr id="10" name="流程图: 过程 9"/>
          <p:cNvSpPr/>
          <p:nvPr/>
        </p:nvSpPr>
        <p:spPr>
          <a:xfrm>
            <a:off x="7466168" y="5273449"/>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a:t>
            </a:r>
            <a:r>
              <a:rPr lang="en-US" altLang="zh-CN" sz="1400" b="1" dirty="0" smtClean="0">
                <a:solidFill>
                  <a:schemeClr val="tx1"/>
                </a:solidFill>
                <a:latin typeface="幼圆" panose="02010509060101010101" pitchFamily="49" charset="-122"/>
                <a:ea typeface="幼圆" panose="02010509060101010101" pitchFamily="49" charset="-122"/>
              </a:rPr>
              <a:t>B</a:t>
            </a:r>
            <a:r>
              <a:rPr lang="zh-CN" altLang="en-US" sz="1400" b="1" dirty="0" smtClean="0">
                <a:solidFill>
                  <a:schemeClr val="tx1"/>
                </a:solidFill>
                <a:latin typeface="幼圆" panose="02010509060101010101" pitchFamily="49" charset="-122"/>
                <a:ea typeface="幼圆" panose="02010509060101010101" pitchFamily="49" charset="-122"/>
              </a:rPr>
              <a:t>向量</a:t>
            </a:r>
            <a:endParaRPr lang="en-US" altLang="zh-CN" sz="1400" b="1" dirty="0" smtClean="0">
              <a:solidFill>
                <a:schemeClr val="tx1"/>
              </a:solidFill>
              <a:latin typeface="幼圆" panose="02010509060101010101" pitchFamily="49" charset="-122"/>
              <a:ea typeface="幼圆" panose="02010509060101010101" pitchFamily="49" charset="-122"/>
            </a:endParaRPr>
          </a:p>
          <a:p>
            <a:pPr algn="ctr"/>
            <a:r>
              <a:rPr lang="en-US" altLang="zh-CN" sz="1400" b="1" dirty="0" smtClean="0">
                <a:solidFill>
                  <a:schemeClr val="tx1"/>
                </a:solidFill>
                <a:latin typeface="幼圆" panose="02010509060101010101" pitchFamily="49" charset="-122"/>
                <a:ea typeface="幼圆" panose="02010509060101010101" pitchFamily="49" charset="-122"/>
              </a:rPr>
              <a:t>B=</a:t>
            </a:r>
            <a:r>
              <a:rPr lang="en-US" altLang="zh-CN" sz="1400" b="1" dirty="0" err="1" smtClean="0">
                <a:solidFill>
                  <a:schemeClr val="tx1"/>
                </a:solidFill>
                <a:latin typeface="幼圆" panose="02010509060101010101" pitchFamily="49" charset="-122"/>
                <a:ea typeface="幼圆" panose="02010509060101010101" pitchFamily="49" charset="-122"/>
              </a:rPr>
              <a:t>Fnew</a:t>
            </a:r>
            <a:r>
              <a:rPr lang="en-US" altLang="zh-CN" sz="1400" b="1" dirty="0" smtClean="0">
                <a:solidFill>
                  <a:schemeClr val="tx1"/>
                </a:solidFill>
                <a:latin typeface="幼圆" panose="02010509060101010101" pitchFamily="49" charset="-122"/>
                <a:ea typeface="幼圆" panose="02010509060101010101" pitchFamily="49" charset="-122"/>
              </a:rPr>
              <a:t>*inv-temp2*B(</a:t>
            </a:r>
            <a:r>
              <a:rPr lang="zh-CN" altLang="en-US" sz="1400" b="1" dirty="0" smtClean="0">
                <a:solidFill>
                  <a:schemeClr val="tx1"/>
                </a:solidFill>
                <a:latin typeface="幼圆" panose="02010509060101010101" pitchFamily="49" charset="-122"/>
                <a:ea typeface="幼圆" panose="02010509060101010101" pitchFamily="49" charset="-122"/>
              </a:rPr>
              <a:t>上一次，如果为第一次，则</a:t>
            </a:r>
            <a:r>
              <a:rPr lang="en-US" altLang="zh-CN" sz="1400" b="1" dirty="0" smtClean="0">
                <a:solidFill>
                  <a:schemeClr val="tx1"/>
                </a:solidFill>
                <a:latin typeface="幼圆" panose="02010509060101010101" pitchFamily="49" charset="-122"/>
                <a:ea typeface="幼圆" panose="02010509060101010101" pitchFamily="49" charset="-122"/>
              </a:rPr>
              <a:t>B</a:t>
            </a:r>
            <a:r>
              <a:rPr lang="zh-CN" altLang="en-US" sz="1400" b="1" dirty="0" smtClean="0">
                <a:solidFill>
                  <a:schemeClr val="tx1"/>
                </a:solidFill>
                <a:latin typeface="幼圆" panose="02010509060101010101" pitchFamily="49" charset="-122"/>
                <a:ea typeface="幼圆" panose="02010509060101010101" pitchFamily="49" charset="-122"/>
              </a:rPr>
              <a:t>全部为</a:t>
            </a:r>
            <a:r>
              <a:rPr lang="en-US" altLang="zh-CN" sz="1400" b="1" dirty="0" smtClean="0">
                <a:solidFill>
                  <a:schemeClr val="tx1"/>
                </a:solidFill>
                <a:latin typeface="幼圆" panose="02010509060101010101" pitchFamily="49" charset="-122"/>
                <a:ea typeface="幼圆" panose="02010509060101010101" pitchFamily="49" charset="-122"/>
              </a:rPr>
              <a:t>0)</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1" name="流程图: 过程 10"/>
          <p:cNvSpPr/>
          <p:nvPr/>
        </p:nvSpPr>
        <p:spPr>
          <a:xfrm>
            <a:off x="3961659" y="5273449"/>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a:t>
            </a:r>
            <a:r>
              <a:rPr lang="en-US" altLang="zh-CN" sz="1400" b="1" dirty="0" smtClean="0">
                <a:solidFill>
                  <a:schemeClr val="tx1"/>
                </a:solidFill>
                <a:latin typeface="幼圆" panose="02010509060101010101" pitchFamily="49" charset="-122"/>
                <a:ea typeface="幼圆" panose="02010509060101010101" pitchFamily="49" charset="-122"/>
              </a:rPr>
              <a:t>A</a:t>
            </a:r>
            <a:r>
              <a:rPr lang="zh-CN" altLang="en-US" sz="1400" b="1" dirty="0" smtClean="0">
                <a:solidFill>
                  <a:schemeClr val="tx1"/>
                </a:solidFill>
                <a:latin typeface="幼圆" panose="02010509060101010101" pitchFamily="49" charset="-122"/>
                <a:ea typeface="幼圆" panose="02010509060101010101" pitchFamily="49" charset="-122"/>
              </a:rPr>
              <a:t>矩阵</a:t>
            </a:r>
            <a:endParaRPr lang="en-US" altLang="zh-CN" sz="1400" b="1" dirty="0" smtClean="0">
              <a:solidFill>
                <a:schemeClr val="tx1"/>
              </a:solidFill>
              <a:latin typeface="幼圆" panose="02010509060101010101" pitchFamily="49" charset="-122"/>
              <a:ea typeface="幼圆" panose="02010509060101010101" pitchFamily="49" charset="-122"/>
            </a:endParaRPr>
          </a:p>
          <a:p>
            <a:pPr algn="ctr"/>
            <a:r>
              <a:rPr lang="en-US" altLang="zh-CN" sz="1400" b="1" dirty="0" smtClean="0">
                <a:solidFill>
                  <a:schemeClr val="tx1"/>
                </a:solidFill>
                <a:latin typeface="幼圆" panose="02010509060101010101" pitchFamily="49" charset="-122"/>
                <a:ea typeface="幼圆" panose="02010509060101010101" pitchFamily="49" charset="-122"/>
              </a:rPr>
              <a:t>A=temp1</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2" name="流程图: 过程 11"/>
          <p:cNvSpPr/>
          <p:nvPr/>
        </p:nvSpPr>
        <p:spPr>
          <a:xfrm>
            <a:off x="3961659" y="4049313"/>
            <a:ext cx="2592288" cy="72008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已知</a:t>
            </a:r>
            <a:r>
              <a:rPr lang="en-US" altLang="zh-CN" sz="1400" b="1" dirty="0" smtClean="0">
                <a:solidFill>
                  <a:schemeClr val="tx1"/>
                </a:solidFill>
                <a:latin typeface="幼圆" panose="02010509060101010101" pitchFamily="49" charset="-122"/>
                <a:ea typeface="幼圆" panose="02010509060101010101" pitchFamily="49" charset="-122"/>
              </a:rPr>
              <a:t>A</a:t>
            </a:r>
            <a:r>
              <a:rPr lang="zh-CN" altLang="en-US" sz="1400" b="1" dirty="0" smtClean="0">
                <a:solidFill>
                  <a:schemeClr val="tx1"/>
                </a:solidFill>
                <a:latin typeface="幼圆" panose="02010509060101010101" pitchFamily="49" charset="-122"/>
                <a:ea typeface="幼圆" panose="02010509060101010101" pitchFamily="49" charset="-122"/>
              </a:rPr>
              <a:t>矩阵和</a:t>
            </a:r>
            <a:r>
              <a:rPr lang="en-US" altLang="zh-CN" sz="1400" b="1" dirty="0" smtClean="0">
                <a:solidFill>
                  <a:schemeClr val="tx1"/>
                </a:solidFill>
                <a:latin typeface="幼圆" panose="02010509060101010101" pitchFamily="49" charset="-122"/>
                <a:ea typeface="幼圆" panose="02010509060101010101" pitchFamily="49" charset="-122"/>
              </a:rPr>
              <a:t>B</a:t>
            </a:r>
            <a:r>
              <a:rPr lang="zh-CN" altLang="en-US" sz="1400" b="1" dirty="0" smtClean="0">
                <a:solidFill>
                  <a:schemeClr val="tx1"/>
                </a:solidFill>
                <a:latin typeface="幼圆" panose="02010509060101010101" pitchFamily="49" charset="-122"/>
                <a:ea typeface="幼圆" panose="02010509060101010101" pitchFamily="49" charset="-122"/>
              </a:rPr>
              <a:t>向量</a:t>
            </a:r>
            <a:endParaRPr lang="en-US" altLang="zh-CN" sz="1400" b="1" dirty="0" smtClean="0">
              <a:solidFill>
                <a:schemeClr val="tx1"/>
              </a:solidFill>
              <a:latin typeface="幼圆" panose="02010509060101010101" pitchFamily="49" charset="-122"/>
              <a:ea typeface="幼圆" panose="02010509060101010101" pitchFamily="49" charset="-122"/>
            </a:endParaRPr>
          </a:p>
          <a:p>
            <a:pPr algn="ctr"/>
            <a:r>
              <a:rPr lang="zh-CN" altLang="en-US" sz="1400" b="1" dirty="0" smtClean="0">
                <a:solidFill>
                  <a:schemeClr val="tx1"/>
                </a:solidFill>
                <a:latin typeface="幼圆" panose="02010509060101010101" pitchFamily="49" charset="-122"/>
                <a:ea typeface="幼圆" panose="02010509060101010101" pitchFamily="49" charset="-122"/>
              </a:rPr>
              <a:t>使用</a:t>
            </a:r>
            <a:r>
              <a:rPr lang="en-US" altLang="zh-CN" sz="1400" b="1" dirty="0" smtClean="0">
                <a:solidFill>
                  <a:schemeClr val="tx1"/>
                </a:solidFill>
                <a:latin typeface="幼圆" panose="02010509060101010101" pitchFamily="49" charset="-122"/>
                <a:ea typeface="幼圆" panose="02010509060101010101" pitchFamily="49" charset="-122"/>
              </a:rPr>
              <a:t>LU</a:t>
            </a:r>
            <a:r>
              <a:rPr lang="zh-CN" altLang="en-US" sz="1400" b="1" dirty="0" smtClean="0">
                <a:solidFill>
                  <a:schemeClr val="tx1"/>
                </a:solidFill>
                <a:latin typeface="幼圆" panose="02010509060101010101" pitchFamily="49" charset="-122"/>
                <a:ea typeface="幼圆" panose="02010509060101010101" pitchFamily="49" charset="-122"/>
              </a:rPr>
              <a:t>分解求解</a:t>
            </a:r>
            <a:endParaRPr lang="en-US" altLang="zh-CN" sz="1400" b="1" dirty="0" smtClean="0">
              <a:solidFill>
                <a:schemeClr val="tx1"/>
              </a:solidFill>
              <a:latin typeface="幼圆" panose="02010509060101010101" pitchFamily="49" charset="-122"/>
              <a:ea typeface="幼圆" panose="02010509060101010101" pitchFamily="49" charset="-122"/>
            </a:endParaRPr>
          </a:p>
          <a:p>
            <a:pPr algn="ctr"/>
            <a:r>
              <a:rPr lang="en-US" altLang="zh-CN" sz="1400" b="1" dirty="0" smtClean="0">
                <a:solidFill>
                  <a:schemeClr val="tx1"/>
                </a:solidFill>
                <a:latin typeface="幼圆" panose="02010509060101010101" pitchFamily="49" charset="-122"/>
                <a:ea typeface="幼圆" panose="02010509060101010101" pitchFamily="49" charset="-122"/>
              </a:rPr>
              <a:t>AX=B</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3" name="流程图: 过程 12"/>
          <p:cNvSpPr/>
          <p:nvPr/>
        </p:nvSpPr>
        <p:spPr>
          <a:xfrm>
            <a:off x="3952034" y="2321121"/>
            <a:ext cx="2592288" cy="115212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得到解向量</a:t>
            </a:r>
            <a:r>
              <a:rPr lang="en-US" altLang="zh-CN" sz="1400" b="1" dirty="0" smtClean="0">
                <a:solidFill>
                  <a:schemeClr val="tx1"/>
                </a:solidFill>
                <a:latin typeface="幼圆" panose="02010509060101010101" pitchFamily="49" charset="-122"/>
                <a:ea typeface="幼圆" panose="02010509060101010101" pitchFamily="49" charset="-122"/>
              </a:rPr>
              <a:t>X</a:t>
            </a:r>
            <a:r>
              <a:rPr lang="zh-CN" altLang="en-US" sz="1400" b="1" dirty="0" smtClean="0">
                <a:solidFill>
                  <a:schemeClr val="tx1"/>
                </a:solidFill>
                <a:latin typeface="幼圆" panose="02010509060101010101" pitchFamily="49" charset="-122"/>
                <a:ea typeface="幼圆" panose="02010509060101010101" pitchFamily="49" charset="-122"/>
              </a:rPr>
              <a:t>，其代表非第一类边界条件上的点的核素浓度值，与第一类边界条件点浓度值合并，形成完整核素浓度场数据，写入数据文件</a:t>
            </a:r>
            <a:endParaRPr lang="zh-CN" altLang="en-US" sz="1400" b="1" dirty="0">
              <a:solidFill>
                <a:schemeClr val="tx1"/>
              </a:solidFill>
              <a:latin typeface="幼圆" panose="02010509060101010101" pitchFamily="49" charset="-122"/>
              <a:ea typeface="幼圆" panose="02010509060101010101" pitchFamily="49" charset="-122"/>
            </a:endParaRPr>
          </a:p>
        </p:txBody>
      </p:sp>
      <p:sp>
        <p:nvSpPr>
          <p:cNvPr id="14" name="流程图: 可选过程 13"/>
          <p:cNvSpPr/>
          <p:nvPr/>
        </p:nvSpPr>
        <p:spPr>
          <a:xfrm>
            <a:off x="4561965" y="1529033"/>
            <a:ext cx="1368152" cy="432048"/>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smtClean="0">
                <a:solidFill>
                  <a:schemeClr val="tx1"/>
                </a:solidFill>
                <a:latin typeface="幼圆" panose="02010509060101010101" pitchFamily="49" charset="-122"/>
                <a:ea typeface="幼圆" panose="02010509060101010101" pitchFamily="49" charset="-122"/>
              </a:rPr>
              <a:t>计算矩阵结束</a:t>
            </a:r>
            <a:endParaRPr lang="zh-CN" altLang="en-US" sz="1400" b="1" dirty="0">
              <a:solidFill>
                <a:schemeClr val="tx1"/>
              </a:solidFill>
              <a:latin typeface="幼圆" panose="02010509060101010101" pitchFamily="49" charset="-122"/>
              <a:ea typeface="幼圆" panose="02010509060101010101" pitchFamily="49" charset="-122"/>
            </a:endParaRPr>
          </a:p>
        </p:txBody>
      </p:sp>
      <p:cxnSp>
        <p:nvCxnSpPr>
          <p:cNvPr id="15" name="直接箭头连接符 14"/>
          <p:cNvCxnSpPr/>
          <p:nvPr/>
        </p:nvCxnSpPr>
        <p:spPr>
          <a:xfrm>
            <a:off x="3073680" y="664937"/>
            <a:ext cx="8640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530064" y="664937"/>
            <a:ext cx="936104" cy="463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8666421" y="1020344"/>
            <a:ext cx="0" cy="4366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8666421" y="2177105"/>
            <a:ext cx="0"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8666421" y="3473249"/>
            <a:ext cx="0"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8666421" y="4769393"/>
            <a:ext cx="0" cy="5040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6530064" y="5633489"/>
            <a:ext cx="91222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1" idx="0"/>
            <a:endCxn id="12" idx="2"/>
          </p:cNvCxnSpPr>
          <p:nvPr/>
        </p:nvCxnSpPr>
        <p:spPr>
          <a:xfrm flipV="1">
            <a:off x="5257803" y="4769393"/>
            <a:ext cx="0" cy="5040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2" idx="0"/>
            <a:endCxn id="13" idx="2"/>
          </p:cNvCxnSpPr>
          <p:nvPr/>
        </p:nvCxnSpPr>
        <p:spPr>
          <a:xfrm flipH="1" flipV="1">
            <a:off x="5248178" y="3473249"/>
            <a:ext cx="9625"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3" idx="0"/>
            <a:endCxn id="14" idx="2"/>
          </p:cNvCxnSpPr>
          <p:nvPr/>
        </p:nvCxnSpPr>
        <p:spPr>
          <a:xfrm flipH="1" flipV="1">
            <a:off x="5246041" y="1961081"/>
            <a:ext cx="2137" cy="3600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087566" y="6410356"/>
            <a:ext cx="1569660" cy="369332"/>
          </a:xfrm>
          <a:prstGeom prst="rect">
            <a:avLst/>
          </a:prstGeom>
          <a:noFill/>
        </p:spPr>
        <p:txBody>
          <a:bodyPr wrap="none" rtlCol="0">
            <a:spAutoFit/>
          </a:bodyPr>
          <a:lstStyle/>
          <a:p>
            <a:r>
              <a:rPr lang="zh-CN" altLang="en-US" smtClean="0">
                <a:solidFill>
                  <a:srgbClr val="FFC000"/>
                </a:solidFill>
                <a:latin typeface="幼圆" panose="02010509060101010101" pitchFamily="49" charset="-122"/>
                <a:ea typeface="幼圆" panose="02010509060101010101" pitchFamily="49" charset="-122"/>
              </a:rPr>
              <a:t>单次求解过程</a:t>
            </a:r>
            <a:endParaRPr lang="zh-CN" altLang="en-US">
              <a:solidFill>
                <a:srgbClr val="FFC000"/>
              </a:solidFill>
              <a:latin typeface="幼圆" panose="02010509060101010101" pitchFamily="49" charset="-122"/>
              <a:ea typeface="幼圆" panose="02010509060101010101" pitchFamily="49" charset="-122"/>
            </a:endParaRPr>
          </a:p>
        </p:txBody>
      </p:sp>
      <p:sp>
        <p:nvSpPr>
          <p:cNvPr id="2" name="灯片编号占位符 1"/>
          <p:cNvSpPr>
            <a:spLocks noGrp="1"/>
          </p:cNvSpPr>
          <p:nvPr>
            <p:ph type="sldNum" sz="quarter" idx="12"/>
          </p:nvPr>
        </p:nvSpPr>
        <p:spPr/>
        <p:txBody>
          <a:bodyPr/>
          <a:lstStyle/>
          <a:p>
            <a:fld id="{ACCFE6EA-02AB-4AAF-A8F0-0ED45E438EB1}" type="slidenum">
              <a:rPr lang="zh-CN" altLang="en-US" smtClean="0"/>
              <a:t>58</a:t>
            </a:fld>
            <a:endParaRPr lang="zh-CN" altLang="en-US"/>
          </a:p>
        </p:txBody>
      </p:sp>
    </p:spTree>
    <p:extLst>
      <p:ext uri="{BB962C8B-B14F-4D97-AF65-F5344CB8AC3E}">
        <p14:creationId xmlns:p14="http://schemas.microsoft.com/office/powerpoint/2010/main" val="10490329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采用</a:t>
            </a:r>
            <a:r>
              <a:rPr lang="en-US" altLang="zh-CN" smtClean="0"/>
              <a:t>GPU/CPU</a:t>
            </a:r>
            <a:r>
              <a:rPr lang="zh-CN" altLang="en-US" smtClean="0"/>
              <a:t>混合计算架构的流程</a:t>
            </a:r>
            <a:endParaRPr lang="zh-CN" altLang="en-US"/>
          </a:p>
        </p:txBody>
      </p:sp>
      <p:sp>
        <p:nvSpPr>
          <p:cNvPr id="3" name="内容占位符 2"/>
          <p:cNvSpPr>
            <a:spLocks noGrp="1"/>
          </p:cNvSpPr>
          <p:nvPr>
            <p:ph idx="1"/>
          </p:nvPr>
        </p:nvSpPr>
        <p:spPr/>
        <p:txBody>
          <a:bodyPr/>
          <a:lstStyle/>
          <a:p>
            <a:endParaRPr lang="zh-CN" altLang="en-US"/>
          </a:p>
        </p:txBody>
      </p:sp>
      <p:sp>
        <p:nvSpPr>
          <p:cNvPr id="5" name="灯片编号占位符 4"/>
          <p:cNvSpPr>
            <a:spLocks noGrp="1"/>
          </p:cNvSpPr>
          <p:nvPr>
            <p:ph type="sldNum" sz="quarter" idx="12"/>
          </p:nvPr>
        </p:nvSpPr>
        <p:spPr/>
        <p:txBody>
          <a:bodyPr/>
          <a:lstStyle/>
          <a:p>
            <a:fld id="{ACCFE6EA-02AB-4AAF-A8F0-0ED45E438EB1}" type="slidenum">
              <a:rPr lang="zh-CN" altLang="en-US" smtClean="0"/>
              <a:t>59</a:t>
            </a:fld>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792" y="1907743"/>
            <a:ext cx="10691495" cy="3477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40987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如何数值计算</a:t>
            </a:r>
            <a:r>
              <a:rPr lang="en-US" altLang="zh-CN" smtClean="0"/>
              <a:t>-</a:t>
            </a:r>
            <a:r>
              <a:rPr lang="zh-CN" altLang="en-US" smtClean="0"/>
              <a:t>总述</a:t>
            </a:r>
            <a:endParaRPr lang="zh-CN" altLang="en-US"/>
          </a:p>
        </p:txBody>
      </p:sp>
      <p:sp>
        <p:nvSpPr>
          <p:cNvPr id="3" name="灯片编号占位符 2"/>
          <p:cNvSpPr>
            <a:spLocks noGrp="1"/>
          </p:cNvSpPr>
          <p:nvPr>
            <p:ph type="sldNum" sz="quarter" idx="12"/>
          </p:nvPr>
        </p:nvSpPr>
        <p:spPr/>
        <p:txBody>
          <a:bodyPr/>
          <a:lstStyle/>
          <a:p>
            <a:fld id="{ACCFE6EA-02AB-4AAF-A8F0-0ED45E438EB1}" type="slidenum">
              <a:rPr lang="zh-CN" altLang="en-US" smtClean="0"/>
              <a:t>6</a:t>
            </a:fld>
            <a:endParaRPr lang="zh-CN" altLang="en-US"/>
          </a:p>
        </p:txBody>
      </p:sp>
      <mc:AlternateContent xmlns:mc="http://schemas.openxmlformats.org/markup-compatibility/2006" xmlns:a14="http://schemas.microsoft.com/office/drawing/2010/main">
        <mc:Choice Requires="a14">
          <p:sp>
            <p:nvSpPr>
              <p:cNvPr id="4" name="矩形 3"/>
              <p:cNvSpPr/>
              <p:nvPr/>
            </p:nvSpPr>
            <p:spPr>
              <a:xfrm>
                <a:off x="822724" y="1664244"/>
                <a:ext cx="2571473" cy="720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𝜌</m:t>
                      </m:r>
                      <m:r>
                        <m:rPr>
                          <m:sty m:val="p"/>
                        </m:rPr>
                        <a:rPr lang="en-US" altLang="zh-CN">
                          <a:latin typeface="Cambria Math" panose="02040503050406030204" pitchFamily="18" charset="0"/>
                        </a:rPr>
                        <m:t>c</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rPr>
                        <m:t>𝜆</m:t>
                      </m:r>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𝑇</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𝑇</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e>
                      </m:d>
                    </m:oMath>
                  </m:oMathPara>
                </a14:m>
                <a:endParaRPr lang="zh-CN" altLang="en-US"/>
              </a:p>
            </p:txBody>
          </p:sp>
        </mc:Choice>
        <mc:Fallback xmlns="">
          <p:sp>
            <p:nvSpPr>
              <p:cNvPr id="4" name="矩形 3"/>
              <p:cNvSpPr>
                <a:spLocks noRot="1" noChangeAspect="1" noMove="1" noResize="1" noEditPoints="1" noAdjustHandles="1" noChangeArrowheads="1" noChangeShapeType="1" noTextEdit="1"/>
              </p:cNvSpPr>
              <p:nvPr/>
            </p:nvSpPr>
            <p:spPr>
              <a:xfrm>
                <a:off x="822724" y="1664244"/>
                <a:ext cx="2571473" cy="720325"/>
              </a:xfrm>
              <a:prstGeom prst="rect">
                <a:avLst/>
              </a:prstGeom>
              <a:blipFill rotWithShape="0">
                <a:blip r:embed="rId3"/>
                <a:stretch>
                  <a:fillRect/>
                </a:stretch>
              </a:blipFill>
            </p:spPr>
            <p:txBody>
              <a:bodyPr/>
              <a:lstStyle/>
              <a:p>
                <a:r>
                  <a:rPr lang="zh-CN" altLang="en-US">
                    <a:noFill/>
                  </a:rPr>
                  <a:t> </a:t>
                </a:r>
              </a:p>
            </p:txBody>
          </p:sp>
        </mc:Fallback>
      </mc:AlternateContent>
      <p:graphicFrame>
        <p:nvGraphicFramePr>
          <p:cNvPr id="5" name="图示 4"/>
          <p:cNvGraphicFramePr/>
          <p:nvPr>
            <p:extLst>
              <p:ext uri="{D42A27DB-BD31-4B8C-83A1-F6EECF244321}">
                <p14:modId xmlns:p14="http://schemas.microsoft.com/office/powerpoint/2010/main" val="2936979704"/>
              </p:ext>
            </p:extLst>
          </p:nvPr>
        </p:nvGraphicFramePr>
        <p:xfrm>
          <a:off x="3568569" y="1508289"/>
          <a:ext cx="8128000" cy="12160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3568569" y="3110845"/>
            <a:ext cx="2262158" cy="1477328"/>
          </a:xfrm>
          <a:prstGeom prst="rect">
            <a:avLst/>
          </a:prstGeom>
          <a:noFill/>
        </p:spPr>
        <p:txBody>
          <a:bodyPr wrap="none" rtlCol="0">
            <a:spAutoFit/>
          </a:bodyPr>
          <a:lstStyle/>
          <a:p>
            <a:r>
              <a:rPr lang="zh-CN" altLang="en-US" smtClean="0">
                <a:latin typeface="微软雅黑" panose="020B0503020204020204" pitchFamily="34" charset="-122"/>
                <a:ea typeface="微软雅黑" panose="020B0503020204020204" pitchFamily="34" charset="-122"/>
              </a:rPr>
              <a:t>离散方法</a:t>
            </a:r>
            <a:endParaRPr lang="en-US" altLang="zh-CN" smtClean="0">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离散</a:t>
            </a:r>
            <a:r>
              <a:rPr lang="zh-CN" altLang="en-US" smtClean="0">
                <a:latin typeface="微软雅黑" panose="020B0503020204020204" pitchFamily="34" charset="-122"/>
                <a:ea typeface="微软雅黑" panose="020B0503020204020204" pitchFamily="34" charset="-122"/>
              </a:rPr>
              <a:t>格式</a:t>
            </a:r>
            <a:endParaRPr lang="en-US" altLang="zh-CN" smtClean="0">
              <a:latin typeface="微软雅黑" panose="020B0503020204020204" pitchFamily="34" charset="-122"/>
              <a:ea typeface="微软雅黑" panose="020B0503020204020204" pitchFamily="34" charset="-122"/>
            </a:endParaRPr>
          </a:p>
          <a:p>
            <a:r>
              <a:rPr lang="zh-CN" altLang="en-US" smtClean="0">
                <a:latin typeface="微软雅黑" panose="020B0503020204020204" pitchFamily="34" charset="-122"/>
                <a:ea typeface="微软雅黑" panose="020B0503020204020204" pitchFamily="34" charset="-122"/>
              </a:rPr>
              <a:t>离散精度</a:t>
            </a:r>
            <a:endParaRPr lang="en-US" altLang="zh-CN" smtClean="0">
              <a:latin typeface="微软雅黑" panose="020B0503020204020204" pitchFamily="34" charset="-122"/>
              <a:ea typeface="微软雅黑" panose="020B0503020204020204" pitchFamily="34" charset="-122"/>
            </a:endParaRPr>
          </a:p>
          <a:p>
            <a:r>
              <a:rPr lang="zh-CN" altLang="en-US" smtClean="0">
                <a:latin typeface="微软雅黑" panose="020B0503020204020204" pitchFamily="34" charset="-122"/>
                <a:ea typeface="微软雅黑" panose="020B0503020204020204" pitchFamily="34" charset="-122"/>
              </a:rPr>
              <a:t>是否包含时间离散？</a:t>
            </a:r>
            <a:endParaRPr lang="en-US" altLang="zh-CN" smtClean="0">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6501490" y="3110845"/>
            <a:ext cx="1107996" cy="1477328"/>
          </a:xfrm>
          <a:prstGeom prst="rect">
            <a:avLst/>
          </a:prstGeom>
          <a:noFill/>
        </p:spPr>
        <p:txBody>
          <a:bodyPr wrap="none" rtlCol="0">
            <a:spAutoFit/>
          </a:bodyPr>
          <a:lstStyle/>
          <a:p>
            <a:r>
              <a:rPr lang="zh-CN" altLang="en-US" smtClean="0">
                <a:latin typeface="微软雅黑" panose="020B0503020204020204" pitchFamily="34" charset="-122"/>
                <a:ea typeface="微软雅黑" panose="020B0503020204020204" pitchFamily="34" charset="-122"/>
              </a:rPr>
              <a:t>网格类型</a:t>
            </a:r>
            <a:endParaRPr lang="en-US" altLang="zh-CN" smtClean="0">
              <a:latin typeface="微软雅黑" panose="020B0503020204020204" pitchFamily="34" charset="-122"/>
              <a:ea typeface="微软雅黑" panose="020B0503020204020204" pitchFamily="34" charset="-122"/>
            </a:endParaRPr>
          </a:p>
          <a:p>
            <a:r>
              <a:rPr lang="zh-CN" altLang="en-US" smtClean="0">
                <a:latin typeface="微软雅黑" panose="020B0503020204020204" pitchFamily="34" charset="-122"/>
                <a:ea typeface="微软雅黑" panose="020B0503020204020204" pitchFamily="34" charset="-122"/>
              </a:rPr>
              <a:t>网格精度</a:t>
            </a:r>
            <a:endParaRPr lang="en-US" altLang="zh-CN" smtClean="0">
              <a:latin typeface="微软雅黑" panose="020B0503020204020204" pitchFamily="34" charset="-122"/>
              <a:ea typeface="微软雅黑" panose="020B0503020204020204" pitchFamily="34" charset="-122"/>
            </a:endParaRPr>
          </a:p>
          <a:p>
            <a:r>
              <a:rPr lang="zh-CN" altLang="en-US" smtClean="0">
                <a:latin typeface="微软雅黑" panose="020B0503020204020204" pitchFamily="34" charset="-122"/>
                <a:ea typeface="微软雅黑" panose="020B0503020204020204" pitchFamily="34" charset="-122"/>
              </a:rPr>
              <a:t>网格质量</a:t>
            </a:r>
            <a:endParaRPr lang="en-US" altLang="zh-CN" smtClean="0">
              <a:latin typeface="微软雅黑" panose="020B0503020204020204" pitchFamily="34" charset="-122"/>
              <a:ea typeface="微软雅黑" panose="020B0503020204020204" pitchFamily="34" charset="-122"/>
            </a:endParaRPr>
          </a:p>
          <a:p>
            <a:r>
              <a:rPr lang="zh-CN" altLang="en-US" smtClean="0">
                <a:latin typeface="微软雅黑" panose="020B0503020204020204" pitchFamily="34" charset="-122"/>
                <a:ea typeface="微软雅黑" panose="020B0503020204020204" pitchFamily="34" charset="-122"/>
              </a:rPr>
              <a:t>网格量</a:t>
            </a:r>
            <a:endParaRPr lang="en-US" altLang="zh-CN" smtClean="0">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8" name="文本框 7"/>
          <p:cNvSpPr txBox="1"/>
          <p:nvPr/>
        </p:nvSpPr>
        <p:spPr>
          <a:xfrm>
            <a:off x="9546347" y="3059444"/>
            <a:ext cx="1107996" cy="1477328"/>
          </a:xfrm>
          <a:prstGeom prst="rect">
            <a:avLst/>
          </a:prstGeom>
          <a:noFill/>
        </p:spPr>
        <p:txBody>
          <a:bodyPr wrap="none" rtlCol="0">
            <a:spAutoFit/>
          </a:bodyPr>
          <a:lstStyle/>
          <a:p>
            <a:r>
              <a:rPr lang="zh-CN" altLang="en-US" smtClean="0">
                <a:latin typeface="微软雅黑" panose="020B0503020204020204" pitchFamily="34" charset="-122"/>
                <a:ea typeface="微软雅黑" panose="020B0503020204020204" pitchFamily="34" charset="-122"/>
              </a:rPr>
              <a:t>计算方法</a:t>
            </a:r>
            <a:endParaRPr lang="en-US" altLang="zh-CN" smtClean="0">
              <a:latin typeface="微软雅黑" panose="020B0503020204020204" pitchFamily="34" charset="-122"/>
              <a:ea typeface="微软雅黑" panose="020B0503020204020204" pitchFamily="34" charset="-122"/>
            </a:endParaRPr>
          </a:p>
          <a:p>
            <a:r>
              <a:rPr lang="zh-CN" altLang="en-US" smtClean="0">
                <a:latin typeface="微软雅黑" panose="020B0503020204020204" pitchFamily="34" charset="-122"/>
                <a:ea typeface="微软雅黑" panose="020B0503020204020204" pitchFamily="34" charset="-122"/>
              </a:rPr>
              <a:t>计算方式</a:t>
            </a:r>
            <a:endParaRPr lang="en-US" altLang="zh-CN" smtClean="0">
              <a:latin typeface="微软雅黑" panose="020B0503020204020204" pitchFamily="34" charset="-122"/>
              <a:ea typeface="微软雅黑" panose="020B0503020204020204" pitchFamily="34" charset="-122"/>
            </a:endParaRPr>
          </a:p>
          <a:p>
            <a:r>
              <a:rPr lang="zh-CN" altLang="en-US" smtClean="0">
                <a:latin typeface="微软雅黑" panose="020B0503020204020204" pitchFamily="34" charset="-122"/>
                <a:ea typeface="微软雅黑" panose="020B0503020204020204" pitchFamily="34" charset="-122"/>
              </a:rPr>
              <a:t>计算精度</a:t>
            </a:r>
            <a:endParaRPr lang="en-US" altLang="zh-CN" smtClean="0">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计算量</a:t>
            </a:r>
            <a:endParaRPr lang="en-US" altLang="zh-CN">
              <a:latin typeface="微软雅黑" panose="020B0503020204020204" pitchFamily="34" charset="-122"/>
              <a:ea typeface="微软雅黑" panose="020B0503020204020204" pitchFamily="34" charset="-122"/>
            </a:endParaRPr>
          </a:p>
          <a:p>
            <a:r>
              <a:rPr lang="en-US" altLang="zh-CN" smtClean="0">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9" name="下箭头 8"/>
          <p:cNvSpPr/>
          <p:nvPr/>
        </p:nvSpPr>
        <p:spPr>
          <a:xfrm>
            <a:off x="1753386" y="2724347"/>
            <a:ext cx="669303" cy="1863826"/>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601089" y="5081047"/>
            <a:ext cx="2967480" cy="923330"/>
          </a:xfrm>
          <a:prstGeom prst="rect">
            <a:avLst/>
          </a:prstGeom>
          <a:noFill/>
        </p:spPr>
        <p:txBody>
          <a:bodyPr wrap="none" lIns="91440" tIns="45720" rIns="91440" bIns="45720">
            <a:spAutoFit/>
          </a:bodyPr>
          <a:lstStyle/>
          <a:p>
            <a:pPr algn="ctr"/>
            <a:r>
              <a:rPr lang="zh-CN" altLang="en-US" sz="5400" b="1" cap="none" spc="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代数方程</a:t>
            </a:r>
            <a:endParaRPr lang="zh-CN" alt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grpSp>
        <p:nvGrpSpPr>
          <p:cNvPr id="19" name="组合 18"/>
          <p:cNvGrpSpPr/>
          <p:nvPr/>
        </p:nvGrpSpPr>
        <p:grpSpPr>
          <a:xfrm>
            <a:off x="3940403" y="4974671"/>
            <a:ext cx="3619121" cy="1453112"/>
            <a:chOff x="3940403" y="4974671"/>
            <a:chExt cx="3619121" cy="1453112"/>
          </a:xfrm>
        </p:grpSpPr>
        <p:sp>
          <p:nvSpPr>
            <p:cNvPr id="11" name="文本框 10"/>
            <p:cNvSpPr txBox="1"/>
            <p:nvPr/>
          </p:nvSpPr>
          <p:spPr>
            <a:xfrm>
              <a:off x="4374037" y="4974671"/>
              <a:ext cx="1800493" cy="369332"/>
            </a:xfrm>
            <a:prstGeom prst="rect">
              <a:avLst/>
            </a:prstGeom>
            <a:noFill/>
          </p:spPr>
          <p:txBody>
            <a:bodyPr wrap="none" rtlCol="0">
              <a:spAutoFit/>
            </a:bodyPr>
            <a:lstStyle/>
            <a:p>
              <a:r>
                <a:rPr lang="zh-CN" altLang="en-US" smtClean="0">
                  <a:latin typeface="微软雅黑" panose="020B0503020204020204" pitchFamily="34" charset="-122"/>
                  <a:ea typeface="微软雅黑" panose="020B0503020204020204" pitchFamily="34" charset="-122"/>
                </a:rPr>
                <a:t>误差如何定义？</a:t>
              </a:r>
              <a:endParaRPr lang="zh-CN" altLang="en-US">
                <a:latin typeface="微软雅黑" panose="020B0503020204020204" pitchFamily="34" charset="-122"/>
                <a:ea typeface="微软雅黑" panose="020B0503020204020204" pitchFamily="34" charset="-122"/>
              </a:endParaRPr>
            </a:p>
          </p:txBody>
        </p:sp>
        <p:sp>
          <p:nvSpPr>
            <p:cNvPr id="12" name="文本框 11"/>
            <p:cNvSpPr txBox="1"/>
            <p:nvPr/>
          </p:nvSpPr>
          <p:spPr>
            <a:xfrm>
              <a:off x="4374037" y="5516561"/>
              <a:ext cx="3185487" cy="369332"/>
            </a:xfrm>
            <a:prstGeom prst="rect">
              <a:avLst/>
            </a:prstGeom>
            <a:noFill/>
          </p:spPr>
          <p:txBody>
            <a:bodyPr wrap="none" rtlCol="0">
              <a:spAutoFit/>
            </a:bodyPr>
            <a:lstStyle/>
            <a:p>
              <a:r>
                <a:rPr lang="zh-CN" altLang="en-US" smtClean="0">
                  <a:latin typeface="微软雅黑" panose="020B0503020204020204" pitchFamily="34" charset="-122"/>
                  <a:ea typeface="微软雅黑" panose="020B0503020204020204" pitchFamily="34" charset="-122"/>
                </a:rPr>
                <a:t>显式、</a:t>
              </a:r>
              <a:r>
                <a:rPr lang="zh-CN" altLang="en-US" smtClean="0">
                  <a:solidFill>
                    <a:srgbClr val="FFC000"/>
                  </a:solidFill>
                  <a:latin typeface="微软雅黑" panose="020B0503020204020204" pitchFamily="34" charset="-122"/>
                  <a:ea typeface="微软雅黑" panose="020B0503020204020204" pitchFamily="34" charset="-122"/>
                </a:rPr>
                <a:t>隐式</a:t>
              </a:r>
              <a:r>
                <a:rPr lang="zh-CN" altLang="en-US" smtClean="0">
                  <a:latin typeface="微软雅黑" panose="020B0503020204020204" pitchFamily="34" charset="-122"/>
                  <a:ea typeface="微软雅黑" panose="020B0503020204020204" pitchFamily="34" charset="-122"/>
                </a:rPr>
                <a:t>或者</a:t>
              </a:r>
              <a:r>
                <a:rPr lang="zh-CN" altLang="en-US" smtClean="0">
                  <a:solidFill>
                    <a:srgbClr val="FFFF00"/>
                  </a:solidFill>
                  <a:latin typeface="微软雅黑" panose="020B0503020204020204" pitchFamily="34" charset="-122"/>
                  <a:ea typeface="微软雅黑" panose="020B0503020204020204" pitchFamily="34" charset="-122"/>
                </a:rPr>
                <a:t>半隐式</a:t>
              </a:r>
              <a:r>
                <a:rPr lang="zh-CN" altLang="en-US" smtClean="0">
                  <a:latin typeface="微软雅黑" panose="020B0503020204020204" pitchFamily="34" charset="-122"/>
                  <a:ea typeface="微软雅黑" panose="020B0503020204020204" pitchFamily="34" charset="-122"/>
                </a:rPr>
                <a:t>求解？</a:t>
              </a:r>
              <a:endParaRPr lang="zh-CN" altLang="en-US">
                <a:latin typeface="微软雅黑" panose="020B0503020204020204" pitchFamily="34" charset="-122"/>
                <a:ea typeface="微软雅黑" panose="020B0503020204020204" pitchFamily="34" charset="-122"/>
              </a:endParaRPr>
            </a:p>
          </p:txBody>
        </p:sp>
        <p:sp>
          <p:nvSpPr>
            <p:cNvPr id="14" name="文本框 13"/>
            <p:cNvSpPr txBox="1"/>
            <p:nvPr/>
          </p:nvSpPr>
          <p:spPr>
            <a:xfrm>
              <a:off x="4374036" y="6058451"/>
              <a:ext cx="1569660" cy="369332"/>
            </a:xfrm>
            <a:prstGeom prst="rect">
              <a:avLst/>
            </a:prstGeom>
            <a:noFill/>
          </p:spPr>
          <p:txBody>
            <a:bodyPr wrap="none" rtlCol="0">
              <a:spAutoFit/>
            </a:bodyPr>
            <a:lstStyle/>
            <a:p>
              <a:r>
                <a:rPr lang="zh-CN" altLang="en-US" smtClean="0">
                  <a:latin typeface="微软雅黑" panose="020B0503020204020204" pitchFamily="34" charset="-122"/>
                  <a:ea typeface="微软雅黑" panose="020B0503020204020204" pitchFamily="34" charset="-122"/>
                </a:rPr>
                <a:t>算法的稳定性</a:t>
              </a:r>
              <a:endParaRPr lang="zh-CN" altLang="en-US">
                <a:latin typeface="微软雅黑" panose="020B0503020204020204" pitchFamily="34" charset="-122"/>
                <a:ea typeface="微软雅黑" panose="020B0503020204020204" pitchFamily="34" charset="-122"/>
              </a:endParaRPr>
            </a:p>
          </p:txBody>
        </p:sp>
        <p:sp>
          <p:nvSpPr>
            <p:cNvPr id="15" name="左大括号 14"/>
            <p:cNvSpPr/>
            <p:nvPr/>
          </p:nvSpPr>
          <p:spPr>
            <a:xfrm>
              <a:off x="3940403" y="5081047"/>
              <a:ext cx="288000" cy="1159497"/>
            </a:xfrm>
            <a:prstGeom prst="lef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7559524" y="5516561"/>
            <a:ext cx="2627956" cy="369332"/>
            <a:chOff x="7559524" y="5516561"/>
            <a:chExt cx="2627956" cy="369332"/>
          </a:xfrm>
        </p:grpSpPr>
        <p:sp>
          <p:nvSpPr>
            <p:cNvPr id="13" name="文本框 12"/>
            <p:cNvSpPr txBox="1"/>
            <p:nvPr/>
          </p:nvSpPr>
          <p:spPr>
            <a:xfrm>
              <a:off x="7925322" y="5516561"/>
              <a:ext cx="2262158" cy="369332"/>
            </a:xfrm>
            <a:prstGeom prst="rect">
              <a:avLst/>
            </a:prstGeom>
            <a:noFill/>
          </p:spPr>
          <p:txBody>
            <a:bodyPr wrap="none" rtlCol="0">
              <a:spAutoFit/>
            </a:bodyPr>
            <a:lstStyle/>
            <a:p>
              <a:r>
                <a:rPr lang="zh-CN" altLang="en-US" smtClean="0">
                  <a:solidFill>
                    <a:srgbClr val="FFC000"/>
                  </a:solidFill>
                  <a:latin typeface="微软雅黑" panose="020B0503020204020204" pitchFamily="34" charset="-122"/>
                  <a:ea typeface="微软雅黑" panose="020B0503020204020204" pitchFamily="34" charset="-122"/>
                </a:rPr>
                <a:t>快速的矩阵求解方法</a:t>
              </a:r>
              <a:endParaRPr lang="zh-CN" altLang="en-US">
                <a:solidFill>
                  <a:srgbClr val="FFC000"/>
                </a:solidFill>
                <a:latin typeface="微软雅黑" panose="020B0503020204020204" pitchFamily="34" charset="-122"/>
                <a:ea typeface="微软雅黑" panose="020B0503020204020204" pitchFamily="34" charset="-122"/>
              </a:endParaRPr>
            </a:p>
          </p:txBody>
        </p:sp>
        <p:sp>
          <p:nvSpPr>
            <p:cNvPr id="16" name="右箭头 15"/>
            <p:cNvSpPr/>
            <p:nvPr/>
          </p:nvSpPr>
          <p:spPr>
            <a:xfrm>
              <a:off x="7559524" y="5660795"/>
              <a:ext cx="365798" cy="1461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7742423" y="5034680"/>
            <a:ext cx="2492990" cy="581150"/>
            <a:chOff x="7742423" y="5034680"/>
            <a:chExt cx="2492990" cy="581150"/>
          </a:xfrm>
        </p:grpSpPr>
        <p:sp>
          <p:nvSpPr>
            <p:cNvPr id="18" name="文本框 17"/>
            <p:cNvSpPr txBox="1"/>
            <p:nvPr/>
          </p:nvSpPr>
          <p:spPr>
            <a:xfrm>
              <a:off x="7742423" y="5034680"/>
              <a:ext cx="2492990" cy="369332"/>
            </a:xfrm>
            <a:prstGeom prst="rect">
              <a:avLst/>
            </a:prstGeom>
            <a:noFill/>
          </p:spPr>
          <p:txBody>
            <a:bodyPr wrap="none" rtlCol="0">
              <a:spAutoFit/>
            </a:bodyPr>
            <a:lstStyle/>
            <a:p>
              <a:r>
                <a:rPr lang="zh-CN" altLang="en-US" smtClean="0">
                  <a:latin typeface="微软雅黑" panose="020B0503020204020204" pitchFamily="34" charset="-122"/>
                  <a:ea typeface="微软雅黑" panose="020B0503020204020204" pitchFamily="34" charset="-122"/>
                </a:rPr>
                <a:t>对角占优、正定、稀疏</a:t>
              </a:r>
              <a:endParaRPr lang="zh-CN" altLang="en-US">
                <a:latin typeface="微软雅黑" panose="020B0503020204020204" pitchFamily="34" charset="-122"/>
                <a:ea typeface="微软雅黑" panose="020B0503020204020204" pitchFamily="34" charset="-122"/>
              </a:endParaRPr>
            </a:p>
          </p:txBody>
        </p:sp>
        <p:sp>
          <p:nvSpPr>
            <p:cNvPr id="20" name="右大括号 19"/>
            <p:cNvSpPr/>
            <p:nvPr/>
          </p:nvSpPr>
          <p:spPr>
            <a:xfrm rot="5400000">
              <a:off x="8833375" y="5060513"/>
              <a:ext cx="311084" cy="799549"/>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2874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heel(1)">
                                      <p:cBhvr>
                                        <p:cTn id="23" dur="20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幼圆" panose="02010509060101010101" pitchFamily="49" charset="-122"/>
                <a:ea typeface="幼圆" panose="02010509060101010101" pitchFamily="49" charset="-122"/>
              </a:rPr>
              <a:t>可视化后处理</a:t>
            </a:r>
            <a:endParaRPr lang="zh-CN" altLang="en-US" dirty="0">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1981200" y="1295400"/>
            <a:ext cx="8229600" cy="5334000"/>
          </a:xfrm>
        </p:spPr>
        <p:txBody>
          <a:bodyPr/>
          <a:lstStyle/>
          <a:p>
            <a:r>
              <a:rPr lang="zh-CN" altLang="en-US" sz="2400" dirty="0"/>
              <a:t>可视化后处理包括以下显示的方法：</a:t>
            </a:r>
            <a:endParaRPr lang="en-US" altLang="zh-CN" sz="2400" dirty="0"/>
          </a:p>
          <a:p>
            <a:pPr lvl="1"/>
            <a:r>
              <a:rPr lang="zh-CN" altLang="en-US" sz="2000" dirty="0"/>
              <a:t>云图</a:t>
            </a:r>
            <a:endParaRPr lang="en-US" altLang="zh-CN" sz="2000" dirty="0"/>
          </a:p>
          <a:p>
            <a:pPr lvl="1"/>
            <a:r>
              <a:rPr lang="zh-CN" altLang="en-US" sz="2000" dirty="0"/>
              <a:t>剖分图</a:t>
            </a:r>
            <a:endParaRPr lang="en-US" altLang="zh-CN" sz="2000" dirty="0"/>
          </a:p>
          <a:p>
            <a:pPr lvl="1"/>
            <a:r>
              <a:rPr lang="zh-CN" altLang="en-US" sz="2000" dirty="0"/>
              <a:t>切面图</a:t>
            </a:r>
            <a:endParaRPr lang="en-US" altLang="zh-CN" sz="2000" dirty="0"/>
          </a:p>
          <a:p>
            <a:pPr lvl="1"/>
            <a:r>
              <a:rPr lang="zh-CN" altLang="en-US" sz="2000" dirty="0"/>
              <a:t>切面折线图</a:t>
            </a:r>
            <a:endParaRPr lang="en-US" altLang="zh-CN" sz="2000" dirty="0"/>
          </a:p>
          <a:p>
            <a:pPr lvl="1"/>
            <a:r>
              <a:rPr lang="zh-CN" altLang="en-US" sz="2000" dirty="0"/>
              <a:t>等势线图</a:t>
            </a:r>
            <a:endParaRPr lang="en-US" altLang="zh-CN" sz="2000" dirty="0"/>
          </a:p>
          <a:p>
            <a:pPr lvl="1"/>
            <a:r>
              <a:rPr lang="zh-CN" altLang="en-US" sz="2000" dirty="0"/>
              <a:t>顶点</a:t>
            </a:r>
            <a:r>
              <a:rPr lang="en-US" altLang="zh-CN" sz="2000" dirty="0"/>
              <a:t>/</a:t>
            </a:r>
            <a:r>
              <a:rPr lang="zh-CN" altLang="en-US" sz="2000" dirty="0"/>
              <a:t>质心演化曲线图</a:t>
            </a:r>
            <a:endParaRPr lang="en-US" altLang="zh-CN" sz="2000" dirty="0"/>
          </a:p>
          <a:p>
            <a:pPr lvl="1"/>
            <a:r>
              <a:rPr lang="zh-CN" altLang="en-US" sz="2000" dirty="0"/>
              <a:t>数据表格</a:t>
            </a:r>
            <a:endParaRPr lang="en-US" altLang="zh-CN" sz="2000" dirty="0"/>
          </a:p>
          <a:p>
            <a:pPr lvl="1"/>
            <a:r>
              <a:rPr lang="zh-CN" altLang="en-US" sz="2000" dirty="0"/>
              <a:t>动态演示</a:t>
            </a:r>
            <a:endParaRPr lang="en-US" altLang="zh-CN" sz="2000" dirty="0"/>
          </a:p>
          <a:p>
            <a:pPr lvl="1"/>
            <a:r>
              <a:rPr lang="zh-CN" altLang="en-US" sz="2000" dirty="0"/>
              <a:t>基础操作：点线面展示、</a:t>
            </a:r>
            <a:r>
              <a:rPr lang="en-US" altLang="zh-CN" sz="2000" dirty="0"/>
              <a:t>X+Y+Z+X-Y-Z-</a:t>
            </a:r>
            <a:r>
              <a:rPr lang="zh-CN" altLang="en-US" sz="2000" dirty="0"/>
              <a:t>六固定视角切换</a:t>
            </a:r>
          </a:p>
        </p:txBody>
      </p:sp>
      <p:sp>
        <p:nvSpPr>
          <p:cNvPr id="4" name="灯片编号占位符 3"/>
          <p:cNvSpPr>
            <a:spLocks noGrp="1"/>
          </p:cNvSpPr>
          <p:nvPr>
            <p:ph type="sldNum" sz="quarter" idx="12"/>
          </p:nvPr>
        </p:nvSpPr>
        <p:spPr/>
        <p:txBody>
          <a:bodyPr/>
          <a:lstStyle/>
          <a:p>
            <a:fld id="{ACCFE6EA-02AB-4AAF-A8F0-0ED45E438EB1}" type="slidenum">
              <a:rPr lang="zh-CN" altLang="en-US" smtClean="0"/>
              <a:t>60</a:t>
            </a:fld>
            <a:endParaRPr lang="zh-CN" altLang="en-US"/>
          </a:p>
        </p:txBody>
      </p:sp>
    </p:spTree>
    <p:extLst>
      <p:ext uri="{BB962C8B-B14F-4D97-AF65-F5344CB8AC3E}">
        <p14:creationId xmlns:p14="http://schemas.microsoft.com/office/powerpoint/2010/main" val="32457055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1" y="225552"/>
            <a:ext cx="9905998" cy="563592"/>
          </a:xfrm>
        </p:spPr>
        <p:txBody>
          <a:bodyPr>
            <a:normAutofit fontScale="90000"/>
          </a:bodyPr>
          <a:lstStyle/>
          <a:p>
            <a:r>
              <a:rPr lang="zh-CN" altLang="en-US" dirty="0" smtClean="0">
                <a:latin typeface="幼圆" panose="02010509060101010101" pitchFamily="49" charset="-122"/>
                <a:ea typeface="幼圆" panose="02010509060101010101" pitchFamily="49" charset="-122"/>
              </a:rPr>
              <a:t>可视化后处理</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云图</a:t>
            </a:r>
            <a:endParaRPr lang="zh-CN" altLang="en-US" dirty="0">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1828800" y="5747465"/>
            <a:ext cx="8382000" cy="1110535"/>
          </a:xfrm>
        </p:spPr>
        <p:txBody>
          <a:bodyPr/>
          <a:lstStyle/>
          <a:p>
            <a:r>
              <a:rPr lang="zh-CN" altLang="en-US" sz="2400" dirty="0"/>
              <a:t>云图</a:t>
            </a:r>
            <a:endParaRPr lang="en-US" altLang="zh-CN" sz="2400" dirty="0"/>
          </a:p>
          <a:p>
            <a:pPr lvl="1"/>
            <a:r>
              <a:rPr lang="zh-CN" altLang="en-US" sz="2000" dirty="0"/>
              <a:t>以颜色来区分不同的核素浓度</a:t>
            </a:r>
          </a:p>
        </p:txBody>
      </p:sp>
      <p:sp>
        <p:nvSpPr>
          <p:cNvPr id="5" name="灯片编号占位符 4"/>
          <p:cNvSpPr>
            <a:spLocks noGrp="1"/>
          </p:cNvSpPr>
          <p:nvPr>
            <p:ph type="sldNum" sz="quarter" idx="12"/>
          </p:nvPr>
        </p:nvSpPr>
        <p:spPr/>
        <p:txBody>
          <a:bodyPr/>
          <a:lstStyle/>
          <a:p>
            <a:fld id="{ACCFE6EA-02AB-4AAF-A8F0-0ED45E438EB1}" type="slidenum">
              <a:rPr lang="zh-CN" altLang="en-US" smtClean="0"/>
              <a:t>61</a:t>
            </a:fld>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552" y="998076"/>
            <a:ext cx="9144000" cy="4833065"/>
          </a:xfrm>
          <a:prstGeom prst="rect">
            <a:avLst/>
          </a:prstGeom>
        </p:spPr>
      </p:pic>
    </p:spTree>
    <p:extLst>
      <p:ext uri="{BB962C8B-B14F-4D97-AF65-F5344CB8AC3E}">
        <p14:creationId xmlns:p14="http://schemas.microsoft.com/office/powerpoint/2010/main" val="40789622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4901" y="234696"/>
            <a:ext cx="9905998" cy="563592"/>
          </a:xfrm>
        </p:spPr>
        <p:txBody>
          <a:bodyPr>
            <a:normAutofit fontScale="90000"/>
          </a:bodyPr>
          <a:lstStyle/>
          <a:p>
            <a:r>
              <a:rPr lang="zh-CN" altLang="en-US" dirty="0">
                <a:latin typeface="幼圆" panose="02010509060101010101" pitchFamily="49" charset="-122"/>
                <a:ea typeface="幼圆" panose="02010509060101010101" pitchFamily="49" charset="-122"/>
              </a:rPr>
              <a:t>可视化后处理</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剖分图</a:t>
            </a:r>
            <a:endParaRPr lang="zh-CN" altLang="en-US" dirty="0"/>
          </a:p>
        </p:txBody>
      </p:sp>
      <p:sp>
        <p:nvSpPr>
          <p:cNvPr id="3" name="内容占位符 2"/>
          <p:cNvSpPr>
            <a:spLocks noGrp="1"/>
          </p:cNvSpPr>
          <p:nvPr>
            <p:ph idx="1"/>
          </p:nvPr>
        </p:nvSpPr>
        <p:spPr>
          <a:xfrm>
            <a:off x="1943100" y="5696712"/>
            <a:ext cx="8229600" cy="1143000"/>
          </a:xfrm>
        </p:spPr>
        <p:txBody>
          <a:bodyPr/>
          <a:lstStyle/>
          <a:p>
            <a:r>
              <a:rPr lang="zh-CN" altLang="en-US" sz="2400" dirty="0"/>
              <a:t>剖分图</a:t>
            </a:r>
            <a:endParaRPr lang="en-US" altLang="zh-CN" sz="2400" dirty="0"/>
          </a:p>
          <a:p>
            <a:pPr lvl="1"/>
            <a:r>
              <a:rPr lang="zh-CN" altLang="en-US" sz="2000" dirty="0"/>
              <a:t>以一定方向的平面剖分模型所得到的剖分面。</a:t>
            </a:r>
          </a:p>
        </p:txBody>
      </p:sp>
      <p:sp>
        <p:nvSpPr>
          <p:cNvPr id="4" name="灯片编号占位符 3"/>
          <p:cNvSpPr>
            <a:spLocks noGrp="1"/>
          </p:cNvSpPr>
          <p:nvPr>
            <p:ph type="sldNum" sz="quarter" idx="12"/>
          </p:nvPr>
        </p:nvSpPr>
        <p:spPr/>
        <p:txBody>
          <a:bodyPr/>
          <a:lstStyle/>
          <a:p>
            <a:fld id="{ACCFE6EA-02AB-4AAF-A8F0-0ED45E438EB1}" type="slidenum">
              <a:rPr lang="zh-CN" altLang="en-US" smtClean="0"/>
              <a:t>62</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144" y="914400"/>
            <a:ext cx="9144000" cy="4839760"/>
          </a:xfrm>
          <a:prstGeom prst="rect">
            <a:avLst/>
          </a:prstGeom>
        </p:spPr>
      </p:pic>
    </p:spTree>
    <p:extLst>
      <p:ext uri="{BB962C8B-B14F-4D97-AF65-F5344CB8AC3E}">
        <p14:creationId xmlns:p14="http://schemas.microsoft.com/office/powerpoint/2010/main" val="20903844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4901" y="262128"/>
            <a:ext cx="9905998" cy="563592"/>
          </a:xfrm>
        </p:spPr>
        <p:txBody>
          <a:bodyPr>
            <a:normAutofit fontScale="90000"/>
          </a:bodyPr>
          <a:lstStyle/>
          <a:p>
            <a:r>
              <a:rPr lang="zh-CN" altLang="en-US" dirty="0">
                <a:latin typeface="幼圆" panose="02010509060101010101" pitchFamily="49" charset="-122"/>
                <a:ea typeface="幼圆" panose="02010509060101010101" pitchFamily="49" charset="-122"/>
              </a:rPr>
              <a:t>可视化后处理</a:t>
            </a:r>
            <a:r>
              <a:rPr lang="en-US" altLang="zh-CN" dirty="0" smtClean="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切面图</a:t>
            </a:r>
            <a:endParaRPr lang="zh-CN" altLang="en-US" dirty="0"/>
          </a:p>
        </p:txBody>
      </p:sp>
      <p:sp>
        <p:nvSpPr>
          <p:cNvPr id="3" name="内容占位符 2"/>
          <p:cNvSpPr>
            <a:spLocks noGrp="1"/>
          </p:cNvSpPr>
          <p:nvPr>
            <p:ph idx="1"/>
          </p:nvPr>
        </p:nvSpPr>
        <p:spPr>
          <a:xfrm>
            <a:off x="1943100" y="5843016"/>
            <a:ext cx="8229600" cy="914400"/>
          </a:xfrm>
        </p:spPr>
        <p:txBody>
          <a:bodyPr/>
          <a:lstStyle/>
          <a:p>
            <a:r>
              <a:rPr lang="zh-CN" altLang="en-US" sz="2400" dirty="0"/>
              <a:t>切面图</a:t>
            </a:r>
            <a:endParaRPr lang="en-US" altLang="zh-CN" sz="2400" dirty="0"/>
          </a:p>
          <a:p>
            <a:pPr lvl="1"/>
            <a:r>
              <a:rPr lang="zh-CN" altLang="en-US" sz="2000" dirty="0"/>
              <a:t>平面与模型相切得到的图。</a:t>
            </a:r>
          </a:p>
        </p:txBody>
      </p:sp>
      <p:sp>
        <p:nvSpPr>
          <p:cNvPr id="5" name="灯片编号占位符 4"/>
          <p:cNvSpPr>
            <a:spLocks noGrp="1"/>
          </p:cNvSpPr>
          <p:nvPr>
            <p:ph type="sldNum" sz="quarter" idx="12"/>
          </p:nvPr>
        </p:nvSpPr>
        <p:spPr/>
        <p:txBody>
          <a:bodyPr/>
          <a:lstStyle/>
          <a:p>
            <a:fld id="{ACCFE6EA-02AB-4AAF-A8F0-0ED45E438EB1}" type="slidenum">
              <a:rPr lang="zh-CN" altLang="en-US" smtClean="0"/>
              <a:t>63</a:t>
            </a:fld>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954256"/>
            <a:ext cx="9144000" cy="4839760"/>
          </a:xfrm>
          <a:prstGeom prst="rect">
            <a:avLst/>
          </a:prstGeom>
        </p:spPr>
      </p:pic>
    </p:spTree>
    <p:extLst>
      <p:ext uri="{BB962C8B-B14F-4D97-AF65-F5344CB8AC3E}">
        <p14:creationId xmlns:p14="http://schemas.microsoft.com/office/powerpoint/2010/main" val="41742383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1" y="280416"/>
            <a:ext cx="9905998" cy="563592"/>
          </a:xfrm>
        </p:spPr>
        <p:txBody>
          <a:bodyPr>
            <a:normAutofit fontScale="90000"/>
          </a:bodyPr>
          <a:lstStyle/>
          <a:p>
            <a:r>
              <a:rPr lang="zh-CN" altLang="en-US" dirty="0">
                <a:latin typeface="幼圆" panose="02010509060101010101" pitchFamily="49" charset="-122"/>
                <a:ea typeface="幼圆" panose="02010509060101010101" pitchFamily="49" charset="-122"/>
              </a:rPr>
              <a:t>可视化后处理</a:t>
            </a:r>
            <a:r>
              <a:rPr lang="en-US" altLang="zh-CN" dirty="0" smtClean="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切面折线图</a:t>
            </a:r>
            <a:endParaRPr lang="zh-CN" altLang="en-US" dirty="0"/>
          </a:p>
        </p:txBody>
      </p:sp>
      <p:sp>
        <p:nvSpPr>
          <p:cNvPr id="3" name="内容占位符 2"/>
          <p:cNvSpPr>
            <a:spLocks noGrp="1"/>
          </p:cNvSpPr>
          <p:nvPr>
            <p:ph idx="1"/>
          </p:nvPr>
        </p:nvSpPr>
        <p:spPr>
          <a:xfrm>
            <a:off x="1981200" y="5796764"/>
            <a:ext cx="8229600" cy="1289836"/>
          </a:xfrm>
        </p:spPr>
        <p:txBody>
          <a:bodyPr/>
          <a:lstStyle/>
          <a:p>
            <a:r>
              <a:rPr lang="zh-CN" altLang="en-US" sz="2400" dirty="0"/>
              <a:t>切面折线图</a:t>
            </a:r>
            <a:endParaRPr lang="en-US" altLang="zh-CN" sz="2400" dirty="0"/>
          </a:p>
          <a:p>
            <a:pPr lvl="1"/>
            <a:r>
              <a:rPr lang="zh-CN" altLang="en-US" sz="2000" dirty="0"/>
              <a:t>在已经得到的切面上，以一根直线穿越该平面，获取在切面范围内线段上的浓度变化曲线。</a:t>
            </a:r>
          </a:p>
        </p:txBody>
      </p:sp>
      <p:sp>
        <p:nvSpPr>
          <p:cNvPr id="4" name="灯片编号占位符 3"/>
          <p:cNvSpPr>
            <a:spLocks noGrp="1"/>
          </p:cNvSpPr>
          <p:nvPr>
            <p:ph type="sldNum" sz="quarter" idx="12"/>
          </p:nvPr>
        </p:nvSpPr>
        <p:spPr/>
        <p:txBody>
          <a:bodyPr/>
          <a:lstStyle/>
          <a:p>
            <a:fld id="{ACCFE6EA-02AB-4AAF-A8F0-0ED45E438EB1}" type="slidenum">
              <a:rPr lang="zh-CN" altLang="en-US" smtClean="0"/>
              <a:t>64</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48460"/>
            <a:ext cx="9144000" cy="4833065"/>
          </a:xfrm>
          <a:prstGeom prst="rect">
            <a:avLst/>
          </a:prstGeom>
        </p:spPr>
      </p:pic>
    </p:spTree>
    <p:extLst>
      <p:ext uri="{BB962C8B-B14F-4D97-AF65-F5344CB8AC3E}">
        <p14:creationId xmlns:p14="http://schemas.microsoft.com/office/powerpoint/2010/main" val="30468595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7405" y="134112"/>
            <a:ext cx="9905998" cy="563592"/>
          </a:xfrm>
        </p:spPr>
        <p:txBody>
          <a:bodyPr>
            <a:normAutofit fontScale="90000"/>
          </a:bodyPr>
          <a:lstStyle/>
          <a:p>
            <a:r>
              <a:rPr lang="zh-CN" altLang="en-US" dirty="0">
                <a:latin typeface="幼圆" panose="02010509060101010101" pitchFamily="49" charset="-122"/>
                <a:ea typeface="幼圆" panose="02010509060101010101" pitchFamily="49" charset="-122"/>
              </a:rPr>
              <a:t>可视化后处理</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等势线图</a:t>
            </a:r>
            <a:endParaRPr lang="zh-CN" altLang="en-US" dirty="0"/>
          </a:p>
        </p:txBody>
      </p:sp>
      <p:sp>
        <p:nvSpPr>
          <p:cNvPr id="3" name="内容占位符 2"/>
          <p:cNvSpPr>
            <a:spLocks noGrp="1"/>
          </p:cNvSpPr>
          <p:nvPr>
            <p:ph idx="1"/>
          </p:nvPr>
        </p:nvSpPr>
        <p:spPr>
          <a:xfrm>
            <a:off x="1981200" y="5798004"/>
            <a:ext cx="8229600" cy="1059996"/>
          </a:xfrm>
        </p:spPr>
        <p:txBody>
          <a:bodyPr>
            <a:normAutofit/>
          </a:bodyPr>
          <a:lstStyle/>
          <a:p>
            <a:r>
              <a:rPr lang="zh-CN" altLang="en-US" sz="2400" dirty="0"/>
              <a:t>等势线图</a:t>
            </a:r>
            <a:endParaRPr lang="en-US" altLang="zh-CN" sz="2400" dirty="0"/>
          </a:p>
          <a:p>
            <a:pPr lvl="1"/>
            <a:r>
              <a:rPr lang="zh-CN" altLang="en-US" sz="2000" dirty="0"/>
              <a:t>在已获得的切面上，根据设定的等势线数量来绘制核素浓度的等势线图。</a:t>
            </a:r>
          </a:p>
        </p:txBody>
      </p:sp>
      <p:sp>
        <p:nvSpPr>
          <p:cNvPr id="5" name="灯片编号占位符 4"/>
          <p:cNvSpPr>
            <a:spLocks noGrp="1"/>
          </p:cNvSpPr>
          <p:nvPr>
            <p:ph type="sldNum" sz="quarter" idx="12"/>
          </p:nvPr>
        </p:nvSpPr>
        <p:spPr/>
        <p:txBody>
          <a:bodyPr/>
          <a:lstStyle/>
          <a:p>
            <a:fld id="{ACCFE6EA-02AB-4AAF-A8F0-0ED45E438EB1}" type="slidenum">
              <a:rPr lang="zh-CN" altLang="en-US" smtClean="0"/>
              <a:t>65</a:t>
            </a:fld>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50268"/>
            <a:ext cx="9144000" cy="4847736"/>
          </a:xfrm>
          <a:prstGeom prst="rect">
            <a:avLst/>
          </a:prstGeom>
        </p:spPr>
      </p:pic>
    </p:spTree>
    <p:extLst>
      <p:ext uri="{BB962C8B-B14F-4D97-AF65-F5344CB8AC3E}">
        <p14:creationId xmlns:p14="http://schemas.microsoft.com/office/powerpoint/2010/main" val="11831145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1" y="216408"/>
            <a:ext cx="9905998" cy="563592"/>
          </a:xfrm>
        </p:spPr>
        <p:txBody>
          <a:bodyPr>
            <a:normAutofit fontScale="90000"/>
          </a:bodyPr>
          <a:lstStyle/>
          <a:p>
            <a:pPr lvl="1"/>
            <a:r>
              <a:rPr lang="zh-CN" altLang="en-US" sz="3600" dirty="0">
                <a:latin typeface="幼圆" panose="02010509060101010101" pitchFamily="49" charset="-122"/>
                <a:ea typeface="幼圆" panose="02010509060101010101" pitchFamily="49" charset="-122"/>
              </a:rPr>
              <a:t>可视化后处理</a:t>
            </a:r>
            <a:r>
              <a:rPr lang="en-US" altLang="zh-CN" sz="3600" dirty="0">
                <a:latin typeface="幼圆" panose="02010509060101010101" pitchFamily="49" charset="-122"/>
                <a:ea typeface="幼圆" panose="02010509060101010101" pitchFamily="49" charset="-122"/>
              </a:rPr>
              <a:t>-</a:t>
            </a:r>
            <a:r>
              <a:rPr lang="zh-CN" altLang="en-US" sz="3600" dirty="0">
                <a:latin typeface="幼圆" panose="02010509060101010101" pitchFamily="49" charset="-122"/>
                <a:ea typeface="幼圆" panose="02010509060101010101" pitchFamily="49" charset="-122"/>
              </a:rPr>
              <a:t>顶点</a:t>
            </a:r>
            <a:r>
              <a:rPr lang="en-US" altLang="zh-CN" sz="3600" dirty="0">
                <a:latin typeface="幼圆" panose="02010509060101010101" pitchFamily="49" charset="-122"/>
                <a:ea typeface="幼圆" panose="02010509060101010101" pitchFamily="49" charset="-122"/>
              </a:rPr>
              <a:t>/</a:t>
            </a:r>
            <a:r>
              <a:rPr lang="zh-CN" altLang="en-US" sz="3600" dirty="0">
                <a:latin typeface="幼圆" panose="02010509060101010101" pitchFamily="49" charset="-122"/>
                <a:ea typeface="幼圆" panose="02010509060101010101" pitchFamily="49" charset="-122"/>
              </a:rPr>
              <a:t>质心演化曲线图</a:t>
            </a:r>
            <a:endParaRPr lang="en-US" altLang="zh-CN" sz="3600" dirty="0">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1943100" y="5778476"/>
            <a:ext cx="8229600" cy="1231924"/>
          </a:xfrm>
        </p:spPr>
        <p:txBody>
          <a:bodyPr/>
          <a:lstStyle/>
          <a:p>
            <a:r>
              <a:rPr lang="zh-CN" altLang="en-US" sz="2400" dirty="0"/>
              <a:t>演化曲线图</a:t>
            </a:r>
            <a:endParaRPr lang="en-US" altLang="zh-CN" sz="2400" dirty="0"/>
          </a:p>
          <a:p>
            <a:pPr lvl="1"/>
            <a:r>
              <a:rPr lang="zh-CN" altLang="en-US" sz="2000" dirty="0"/>
              <a:t>绘制选定单元体上四个顶点</a:t>
            </a:r>
            <a:r>
              <a:rPr lang="en-US" altLang="zh-CN" sz="2000" dirty="0"/>
              <a:t>/</a:t>
            </a:r>
            <a:r>
              <a:rPr lang="zh-CN" altLang="en-US" sz="2000" dirty="0"/>
              <a:t>质心的核素浓度演化曲线图。</a:t>
            </a:r>
          </a:p>
        </p:txBody>
      </p:sp>
      <p:sp>
        <p:nvSpPr>
          <p:cNvPr id="5" name="灯片编号占位符 4"/>
          <p:cNvSpPr>
            <a:spLocks noGrp="1"/>
          </p:cNvSpPr>
          <p:nvPr>
            <p:ph type="sldNum" sz="quarter" idx="12"/>
          </p:nvPr>
        </p:nvSpPr>
        <p:spPr/>
        <p:txBody>
          <a:bodyPr/>
          <a:lstStyle/>
          <a:p>
            <a:fld id="{ACCFE6EA-02AB-4AAF-A8F0-0ED45E438EB1}" type="slidenum">
              <a:rPr lang="zh-CN" altLang="en-US" smtClean="0"/>
              <a:t>66</a:t>
            </a:fld>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939316"/>
            <a:ext cx="9144000" cy="4833065"/>
          </a:xfrm>
          <a:prstGeom prst="rect">
            <a:avLst/>
          </a:prstGeom>
        </p:spPr>
      </p:pic>
    </p:spTree>
    <p:extLst>
      <p:ext uri="{BB962C8B-B14F-4D97-AF65-F5344CB8AC3E}">
        <p14:creationId xmlns:p14="http://schemas.microsoft.com/office/powerpoint/2010/main" val="36225245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1" y="280416"/>
            <a:ext cx="9905998" cy="563592"/>
          </a:xfrm>
        </p:spPr>
        <p:txBody>
          <a:bodyPr>
            <a:normAutofit fontScale="90000"/>
          </a:bodyPr>
          <a:lstStyle/>
          <a:p>
            <a:r>
              <a:rPr lang="zh-CN" altLang="en-US" dirty="0">
                <a:latin typeface="幼圆" panose="02010509060101010101" pitchFamily="49" charset="-122"/>
                <a:ea typeface="幼圆" panose="02010509060101010101" pitchFamily="49" charset="-122"/>
              </a:rPr>
              <a:t>可视化后处理</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数据表格</a:t>
            </a:r>
            <a:endParaRPr lang="zh-CN" altLang="en-US" dirty="0"/>
          </a:p>
        </p:txBody>
      </p:sp>
      <p:sp>
        <p:nvSpPr>
          <p:cNvPr id="3" name="内容占位符 2"/>
          <p:cNvSpPr>
            <a:spLocks noGrp="1"/>
          </p:cNvSpPr>
          <p:nvPr>
            <p:ph idx="1"/>
          </p:nvPr>
        </p:nvSpPr>
        <p:spPr>
          <a:xfrm>
            <a:off x="1943100" y="5867400"/>
            <a:ext cx="8229600" cy="990600"/>
          </a:xfrm>
        </p:spPr>
        <p:txBody>
          <a:bodyPr/>
          <a:lstStyle/>
          <a:p>
            <a:r>
              <a:rPr lang="zh-CN" altLang="en-US" sz="2400" dirty="0"/>
              <a:t>数据表格</a:t>
            </a:r>
            <a:endParaRPr lang="en-US" altLang="zh-CN" sz="2400" dirty="0"/>
          </a:p>
          <a:p>
            <a:pPr lvl="1"/>
            <a:r>
              <a:rPr lang="zh-CN" altLang="en-US" sz="2000" dirty="0"/>
              <a:t>显示当前操作的基础数据。</a:t>
            </a:r>
          </a:p>
        </p:txBody>
      </p:sp>
      <p:sp>
        <p:nvSpPr>
          <p:cNvPr id="4" name="灯片编号占位符 3"/>
          <p:cNvSpPr>
            <a:spLocks noGrp="1"/>
          </p:cNvSpPr>
          <p:nvPr>
            <p:ph type="sldNum" sz="quarter" idx="12"/>
          </p:nvPr>
        </p:nvSpPr>
        <p:spPr/>
        <p:txBody>
          <a:bodyPr/>
          <a:lstStyle/>
          <a:p>
            <a:fld id="{ACCFE6EA-02AB-4AAF-A8F0-0ED45E438EB1}" type="slidenum">
              <a:rPr lang="zh-CN" altLang="en-US" smtClean="0"/>
              <a:t>67</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72544"/>
            <a:ext cx="9144000" cy="4839760"/>
          </a:xfrm>
          <a:prstGeom prst="rect">
            <a:avLst/>
          </a:prstGeom>
        </p:spPr>
      </p:pic>
    </p:spTree>
    <p:extLst>
      <p:ext uri="{BB962C8B-B14F-4D97-AF65-F5344CB8AC3E}">
        <p14:creationId xmlns:p14="http://schemas.microsoft.com/office/powerpoint/2010/main" val="40508769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197" y="309515"/>
            <a:ext cx="9905998" cy="563592"/>
          </a:xfrm>
        </p:spPr>
        <p:txBody>
          <a:bodyPr>
            <a:normAutofit fontScale="90000"/>
          </a:bodyPr>
          <a:lstStyle/>
          <a:p>
            <a:r>
              <a:rPr lang="zh-CN" altLang="en-US" dirty="0">
                <a:latin typeface="幼圆" panose="02010509060101010101" pitchFamily="49" charset="-122"/>
                <a:ea typeface="幼圆" panose="02010509060101010101" pitchFamily="49" charset="-122"/>
              </a:rPr>
              <a:t>可视化后处理</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动态演示</a:t>
            </a:r>
            <a:endParaRPr lang="zh-CN" altLang="en-US" dirty="0"/>
          </a:p>
        </p:txBody>
      </p:sp>
      <p:sp>
        <p:nvSpPr>
          <p:cNvPr id="3" name="内容占位符 2"/>
          <p:cNvSpPr>
            <a:spLocks noGrp="1"/>
          </p:cNvSpPr>
          <p:nvPr>
            <p:ph idx="1"/>
          </p:nvPr>
        </p:nvSpPr>
        <p:spPr>
          <a:xfrm>
            <a:off x="2057400" y="5105400"/>
            <a:ext cx="8229600" cy="990600"/>
          </a:xfrm>
        </p:spPr>
        <p:txBody>
          <a:bodyPr/>
          <a:lstStyle/>
          <a:p>
            <a:r>
              <a:rPr lang="zh-CN" altLang="en-US" sz="2400" dirty="0"/>
              <a:t>动态演示</a:t>
            </a:r>
            <a:endParaRPr lang="en-US" altLang="zh-CN" sz="2400" dirty="0"/>
          </a:p>
          <a:p>
            <a:pPr lvl="1"/>
            <a:r>
              <a:rPr lang="zh-CN" altLang="en-US" sz="2000" dirty="0"/>
              <a:t>按照时间的先后顺序连续演示核素的浓度分布云图。</a:t>
            </a:r>
          </a:p>
        </p:txBody>
      </p:sp>
      <p:sp>
        <p:nvSpPr>
          <p:cNvPr id="4" name="灯片编号占位符 3"/>
          <p:cNvSpPr>
            <a:spLocks noGrp="1"/>
          </p:cNvSpPr>
          <p:nvPr>
            <p:ph type="sldNum" sz="quarter" idx="12"/>
          </p:nvPr>
        </p:nvSpPr>
        <p:spPr/>
        <p:txBody>
          <a:bodyPr/>
          <a:lstStyle/>
          <a:p>
            <a:fld id="{ACCFE6EA-02AB-4AAF-A8F0-0ED45E438EB1}" type="slidenum">
              <a:rPr lang="zh-CN" altLang="en-US" smtClean="0"/>
              <a:t>68</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990600"/>
            <a:ext cx="2590800" cy="13716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990600"/>
            <a:ext cx="2590800" cy="13716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990600"/>
            <a:ext cx="2590800" cy="13716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400" y="2761488"/>
            <a:ext cx="2590800" cy="137160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0196" y="2761489"/>
            <a:ext cx="2590800" cy="1368017"/>
          </a:xfrm>
          <a:prstGeom prst="rect">
            <a:avLst/>
          </a:prstGeom>
        </p:spPr>
      </p:pic>
    </p:spTree>
    <p:extLst>
      <p:ext uri="{BB962C8B-B14F-4D97-AF65-F5344CB8AC3E}">
        <p14:creationId xmlns:p14="http://schemas.microsoft.com/office/powerpoint/2010/main" val="28986878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有限体积法</a:t>
            </a:r>
            <a:endParaRPr lang="zh-CN" altLang="en-US"/>
          </a:p>
        </p:txBody>
      </p:sp>
      <p:sp>
        <p:nvSpPr>
          <p:cNvPr id="3" name="内容占位符 2"/>
          <p:cNvSpPr>
            <a:spLocks noGrp="1"/>
          </p:cNvSpPr>
          <p:nvPr>
            <p:ph idx="1"/>
          </p:nvPr>
        </p:nvSpPr>
        <p:spPr/>
        <p:txBody>
          <a:bodyPr>
            <a:normAutofit/>
          </a:bodyPr>
          <a:lstStyle/>
          <a:p>
            <a:r>
              <a:rPr lang="zh-CN" altLang="zh-CN" sz="2400">
                <a:effectLst/>
              </a:rPr>
              <a:t>有限体积法是计算流体力学中常用的一种数值算法，有限体积法基于的是积分形式的守恒方程而不是微分方程，该积分形式的守恒方程描述的是计算网格定义的每个控制体。有限体积法着重从物理观点来构造离散</a:t>
            </a:r>
            <a:r>
              <a:rPr lang="zh-CN" altLang="zh-CN" sz="2400" smtClean="0">
                <a:effectLst/>
              </a:rPr>
              <a:t>方程</a:t>
            </a:r>
            <a:r>
              <a:rPr lang="zh-CN" altLang="en-US" sz="2400" smtClean="0">
                <a:effectLst/>
              </a:rPr>
              <a:t>，</a:t>
            </a:r>
            <a:r>
              <a:rPr lang="zh-CN" altLang="zh-CN" sz="2400" smtClean="0">
                <a:effectLst/>
              </a:rPr>
              <a:t>每</a:t>
            </a:r>
            <a:r>
              <a:rPr lang="zh-CN" altLang="zh-CN" sz="2400">
                <a:effectLst/>
              </a:rPr>
              <a:t>一个离散方程都是有限大小体积上某种物理量守恒的表示</a:t>
            </a:r>
            <a:r>
              <a:rPr lang="zh-CN" altLang="zh-CN" sz="2400" smtClean="0">
                <a:effectLst/>
              </a:rPr>
              <a:t>式</a:t>
            </a:r>
            <a:r>
              <a:rPr lang="zh-CN" altLang="en-US" sz="2400" smtClean="0">
                <a:effectLst/>
              </a:rPr>
              <a:t>，</a:t>
            </a:r>
            <a:r>
              <a:rPr lang="zh-CN" altLang="zh-CN" sz="2400" smtClean="0">
                <a:effectLst/>
              </a:rPr>
              <a:t>推导</a:t>
            </a:r>
            <a:r>
              <a:rPr lang="zh-CN" altLang="zh-CN" sz="2400">
                <a:effectLst/>
              </a:rPr>
              <a:t>过程物理概念</a:t>
            </a:r>
            <a:r>
              <a:rPr lang="zh-CN" altLang="zh-CN" sz="2400" smtClean="0">
                <a:effectLst/>
              </a:rPr>
              <a:t>清晰</a:t>
            </a:r>
            <a:r>
              <a:rPr lang="zh-CN" altLang="en-US" sz="2400" smtClean="0">
                <a:effectLst/>
              </a:rPr>
              <a:t>，</a:t>
            </a:r>
            <a:r>
              <a:rPr lang="zh-CN" altLang="zh-CN" sz="2400" smtClean="0">
                <a:effectLst/>
              </a:rPr>
              <a:t>离散</a:t>
            </a:r>
            <a:r>
              <a:rPr lang="zh-CN" altLang="zh-CN" sz="2400">
                <a:effectLst/>
              </a:rPr>
              <a:t>方程系数具有一定的物理</a:t>
            </a:r>
            <a:r>
              <a:rPr lang="zh-CN" altLang="zh-CN" sz="2400" smtClean="0">
                <a:effectLst/>
              </a:rPr>
              <a:t>意义</a:t>
            </a:r>
            <a:r>
              <a:rPr lang="zh-CN" altLang="en-US" sz="2400" smtClean="0">
                <a:effectLst/>
              </a:rPr>
              <a:t>，</a:t>
            </a:r>
            <a:r>
              <a:rPr lang="zh-CN" altLang="zh-CN" sz="2400" smtClean="0">
                <a:effectLst/>
              </a:rPr>
              <a:t>可</a:t>
            </a:r>
            <a:r>
              <a:rPr lang="zh-CN" altLang="zh-CN" sz="2400">
                <a:effectLst/>
              </a:rPr>
              <a:t>保证离散方程具有守恒特性</a:t>
            </a:r>
            <a:r>
              <a:rPr lang="zh-CN" altLang="zh-CN" sz="2400" smtClean="0">
                <a:effectLst/>
              </a:rPr>
              <a:t>。</a:t>
            </a:r>
            <a:endParaRPr lang="en-US" altLang="zh-CN" sz="2400" smtClean="0">
              <a:effectLst/>
            </a:endParaRPr>
          </a:p>
          <a:p>
            <a:r>
              <a:rPr lang="zh-CN" altLang="zh-CN" sz="2400">
                <a:effectLst/>
              </a:rPr>
              <a:t>其基本步骤为：</a:t>
            </a:r>
          </a:p>
          <a:p>
            <a:r>
              <a:rPr lang="zh-CN" altLang="zh-CN" sz="2400">
                <a:effectLst/>
              </a:rPr>
              <a:t>（</a:t>
            </a:r>
            <a:r>
              <a:rPr lang="en-US" altLang="zh-CN" sz="2400">
                <a:effectLst/>
              </a:rPr>
              <a:t>1</a:t>
            </a:r>
            <a:r>
              <a:rPr lang="zh-CN" altLang="zh-CN" sz="2400">
                <a:effectLst/>
              </a:rPr>
              <a:t>）将计算区域划分为一系列不重复的控制体积</a:t>
            </a:r>
            <a:r>
              <a:rPr lang="en-US" altLang="zh-CN" sz="2400">
                <a:effectLst/>
              </a:rPr>
              <a:t> ,</a:t>
            </a:r>
            <a:r>
              <a:rPr lang="zh-CN" altLang="zh-CN" sz="2400">
                <a:effectLst/>
              </a:rPr>
              <a:t>每一个控制体积都有一个节点作代表</a:t>
            </a:r>
            <a:r>
              <a:rPr lang="en-US" altLang="zh-CN" sz="2400">
                <a:effectLst/>
              </a:rPr>
              <a:t> ,</a:t>
            </a:r>
            <a:r>
              <a:rPr lang="zh-CN" altLang="zh-CN" sz="2400">
                <a:effectLst/>
              </a:rPr>
              <a:t>将待求的守恒型微分方程在任一控制体积及一定时间间隔内对空间与时间作积分；</a:t>
            </a:r>
          </a:p>
          <a:p>
            <a:r>
              <a:rPr lang="zh-CN" altLang="zh-CN" sz="2400">
                <a:effectLst/>
              </a:rPr>
              <a:t>（</a:t>
            </a:r>
            <a:r>
              <a:rPr lang="en-US" altLang="zh-CN" sz="2400">
                <a:effectLst/>
              </a:rPr>
              <a:t>2</a:t>
            </a:r>
            <a:r>
              <a:rPr lang="zh-CN" altLang="zh-CN" sz="2400">
                <a:effectLst/>
              </a:rPr>
              <a:t>）对待求函数及其导数对时间及空间的变化型线或插值方式作出假设；</a:t>
            </a:r>
          </a:p>
          <a:p>
            <a:r>
              <a:rPr lang="zh-CN" altLang="zh-CN" sz="2400">
                <a:effectLst/>
              </a:rPr>
              <a:t>（</a:t>
            </a:r>
            <a:r>
              <a:rPr lang="en-US" altLang="zh-CN" sz="2400">
                <a:effectLst/>
              </a:rPr>
              <a:t>3</a:t>
            </a:r>
            <a:r>
              <a:rPr lang="zh-CN" altLang="zh-CN" sz="2400">
                <a:effectLst/>
              </a:rPr>
              <a:t>）对步骤（</a:t>
            </a:r>
            <a:r>
              <a:rPr lang="en-US" altLang="zh-CN" sz="2400">
                <a:effectLst/>
              </a:rPr>
              <a:t>1</a:t>
            </a:r>
            <a:r>
              <a:rPr lang="zh-CN" altLang="zh-CN" sz="2400">
                <a:effectLst/>
              </a:rPr>
              <a:t>）各项按选定的型线作出积分并整理成一组关于节点上未知量的离散方程。</a:t>
            </a:r>
          </a:p>
          <a:p>
            <a:endParaRPr lang="zh-CN" altLang="en-US" sz="2400"/>
          </a:p>
        </p:txBody>
      </p:sp>
      <p:sp>
        <p:nvSpPr>
          <p:cNvPr id="4" name="灯片编号占位符 3"/>
          <p:cNvSpPr>
            <a:spLocks noGrp="1"/>
          </p:cNvSpPr>
          <p:nvPr>
            <p:ph type="sldNum" sz="quarter" idx="12"/>
          </p:nvPr>
        </p:nvSpPr>
        <p:spPr/>
        <p:txBody>
          <a:bodyPr/>
          <a:lstStyle/>
          <a:p>
            <a:fld id="{ACCFE6EA-02AB-4AAF-A8F0-0ED45E438EB1}" type="slidenum">
              <a:rPr lang="zh-CN" altLang="en-US" smtClean="0"/>
              <a:t>69</a:t>
            </a:fld>
            <a:endParaRPr lang="zh-CN" altLang="en-US"/>
          </a:p>
        </p:txBody>
      </p:sp>
    </p:spTree>
    <p:extLst>
      <p:ext uri="{BB962C8B-B14F-4D97-AF65-F5344CB8AC3E}">
        <p14:creationId xmlns:p14="http://schemas.microsoft.com/office/powerpoint/2010/main" val="22326668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数值计算的概念</a:t>
            </a:r>
            <a:endParaRPr lang="zh-CN" altLang="en-US"/>
          </a:p>
        </p:txBody>
      </p:sp>
      <p:sp>
        <p:nvSpPr>
          <p:cNvPr id="3" name="内容占位符 2"/>
          <p:cNvSpPr>
            <a:spLocks noGrp="1"/>
          </p:cNvSpPr>
          <p:nvPr>
            <p:ph idx="1"/>
          </p:nvPr>
        </p:nvSpPr>
        <p:spPr/>
        <p:txBody>
          <a:bodyPr>
            <a:normAutofit fontScale="85000" lnSpcReduction="10000"/>
          </a:bodyPr>
          <a:lstStyle/>
          <a:p>
            <a:r>
              <a:rPr lang="zh-CN" altLang="zh-CN" b="1">
                <a:solidFill>
                  <a:srgbClr val="FFFF00"/>
                </a:solidFill>
              </a:rPr>
              <a:t>数值计算指有效使用数字计算机求数学问题</a:t>
            </a:r>
            <a:r>
              <a:rPr lang="zh-CN" altLang="zh-CN" b="1">
                <a:solidFill>
                  <a:srgbClr val="FFC000"/>
                </a:solidFill>
              </a:rPr>
              <a:t>近似解</a:t>
            </a:r>
            <a:r>
              <a:rPr lang="zh-CN" altLang="zh-CN" b="1">
                <a:solidFill>
                  <a:srgbClr val="FFFF00"/>
                </a:solidFill>
              </a:rPr>
              <a:t>的方法与过程</a:t>
            </a:r>
            <a:r>
              <a:rPr lang="zh-CN" altLang="zh-CN"/>
              <a:t>，以及由相关理论构成的学科。数值计算主要研究如何利用计算机更好的解决各种数学问题，包括连续系统离散化和离散形方程的求解，并考虑</a:t>
            </a:r>
            <a:r>
              <a:rPr lang="zh-CN" altLang="zh-CN" sz="2400" b="1">
                <a:solidFill>
                  <a:srgbClr val="FFFF00"/>
                </a:solidFill>
              </a:rPr>
              <a:t>误差</a:t>
            </a:r>
            <a:r>
              <a:rPr lang="zh-CN" altLang="zh-CN"/>
              <a:t>、</a:t>
            </a:r>
            <a:r>
              <a:rPr lang="zh-CN" altLang="zh-CN" sz="2400" b="1">
                <a:solidFill>
                  <a:srgbClr val="FFFF00"/>
                </a:solidFill>
              </a:rPr>
              <a:t>收敛性</a:t>
            </a:r>
            <a:r>
              <a:rPr lang="zh-CN" altLang="zh-CN"/>
              <a:t>和</a:t>
            </a:r>
            <a:r>
              <a:rPr lang="zh-CN" altLang="zh-CN" sz="2400" b="1">
                <a:solidFill>
                  <a:srgbClr val="FFFF00"/>
                </a:solidFill>
              </a:rPr>
              <a:t>稳定性</a:t>
            </a:r>
            <a:r>
              <a:rPr lang="zh-CN" altLang="zh-CN"/>
              <a:t>等问题。</a:t>
            </a:r>
          </a:p>
          <a:p>
            <a:r>
              <a:rPr lang="zh-CN" altLang="zh-CN"/>
              <a:t>数值计算具有以下</a:t>
            </a:r>
            <a:r>
              <a:rPr lang="en-US" altLang="zh-CN"/>
              <a:t>5</a:t>
            </a:r>
            <a:r>
              <a:rPr lang="zh-CN" altLang="zh-CN"/>
              <a:t>个重要特征：</a:t>
            </a:r>
          </a:p>
          <a:p>
            <a:r>
              <a:rPr lang="zh-CN" altLang="zh-CN"/>
              <a:t>（</a:t>
            </a:r>
            <a:r>
              <a:rPr lang="en-US" altLang="zh-CN"/>
              <a:t>1</a:t>
            </a:r>
            <a:r>
              <a:rPr lang="zh-CN" altLang="zh-CN"/>
              <a:t>）数值计算的结果是</a:t>
            </a:r>
            <a:r>
              <a:rPr lang="zh-CN" altLang="zh-CN">
                <a:solidFill>
                  <a:srgbClr val="FFFF00"/>
                </a:solidFill>
              </a:rPr>
              <a:t>离散</a:t>
            </a:r>
            <a:r>
              <a:rPr lang="zh-CN" altLang="zh-CN"/>
              <a:t>的，并且一定有</a:t>
            </a:r>
            <a:r>
              <a:rPr lang="zh-CN" altLang="zh-CN">
                <a:solidFill>
                  <a:srgbClr val="FFFF00"/>
                </a:solidFill>
              </a:rPr>
              <a:t>误差</a:t>
            </a:r>
            <a:r>
              <a:rPr lang="zh-CN" altLang="zh-CN"/>
              <a:t>，这是数值计算方法区别与解析法的主要特征。</a:t>
            </a:r>
          </a:p>
          <a:p>
            <a:r>
              <a:rPr lang="zh-CN" altLang="zh-CN"/>
              <a:t>（</a:t>
            </a:r>
            <a:r>
              <a:rPr lang="en-US" altLang="zh-CN"/>
              <a:t>2</a:t>
            </a:r>
            <a:r>
              <a:rPr lang="zh-CN" altLang="zh-CN"/>
              <a:t>）注重计算的</a:t>
            </a:r>
            <a:r>
              <a:rPr lang="zh-CN" altLang="zh-CN">
                <a:solidFill>
                  <a:srgbClr val="FFFF00"/>
                </a:solidFill>
              </a:rPr>
              <a:t>稳定性</a:t>
            </a:r>
            <a:r>
              <a:rPr lang="zh-CN" altLang="zh-CN"/>
              <a:t>。控制误差的增长势头，保证计算过程稳定是数值计算方法的核心任务之一。</a:t>
            </a:r>
          </a:p>
          <a:p>
            <a:r>
              <a:rPr lang="zh-CN" altLang="zh-CN"/>
              <a:t>（</a:t>
            </a:r>
            <a:r>
              <a:rPr lang="en-US" altLang="zh-CN"/>
              <a:t>3</a:t>
            </a:r>
            <a:r>
              <a:rPr lang="zh-CN" altLang="zh-CN"/>
              <a:t>）注重快捷的</a:t>
            </a:r>
            <a:r>
              <a:rPr lang="zh-CN" altLang="zh-CN">
                <a:solidFill>
                  <a:srgbClr val="FFFF00"/>
                </a:solidFill>
              </a:rPr>
              <a:t>计算速度</a:t>
            </a:r>
            <a:r>
              <a:rPr lang="zh-CN" altLang="zh-CN"/>
              <a:t>和</a:t>
            </a:r>
            <a:r>
              <a:rPr lang="zh-CN" altLang="zh-CN">
                <a:solidFill>
                  <a:srgbClr val="FFFF00"/>
                </a:solidFill>
              </a:rPr>
              <a:t>高计算精度</a:t>
            </a:r>
            <a:r>
              <a:rPr lang="zh-CN" altLang="zh-CN"/>
              <a:t>是数值计算的重要特征。</a:t>
            </a:r>
          </a:p>
          <a:p>
            <a:r>
              <a:rPr lang="zh-CN" altLang="zh-CN"/>
              <a:t>（</a:t>
            </a:r>
            <a:r>
              <a:rPr lang="en-US" altLang="zh-CN"/>
              <a:t>4</a:t>
            </a:r>
            <a:r>
              <a:rPr lang="zh-CN" altLang="zh-CN"/>
              <a:t>）注重构造性证明。</a:t>
            </a:r>
          </a:p>
          <a:p>
            <a:r>
              <a:rPr lang="zh-CN" altLang="zh-CN"/>
              <a:t>（</a:t>
            </a:r>
            <a:r>
              <a:rPr lang="en-US" altLang="zh-CN"/>
              <a:t>5</a:t>
            </a:r>
            <a:r>
              <a:rPr lang="zh-CN" altLang="zh-CN"/>
              <a:t>）</a:t>
            </a:r>
            <a:r>
              <a:rPr lang="zh-CN" altLang="zh-CN" b="1">
                <a:solidFill>
                  <a:srgbClr val="FFC000"/>
                </a:solidFill>
              </a:rPr>
              <a:t>数值计算主要是运用</a:t>
            </a:r>
            <a:r>
              <a:rPr lang="zh-CN" altLang="zh-CN" b="1" u="dotted">
                <a:solidFill>
                  <a:srgbClr val="FFFF00"/>
                </a:solidFill>
              </a:rPr>
              <a:t>有限逼近</a:t>
            </a:r>
            <a:r>
              <a:rPr lang="zh-CN" altLang="zh-CN" b="1">
                <a:solidFill>
                  <a:srgbClr val="FFC000"/>
                </a:solidFill>
              </a:rPr>
              <a:t>的思想来进行误差运算。</a:t>
            </a:r>
          </a:p>
          <a:p>
            <a:r>
              <a:rPr lang="zh-CN" altLang="zh-CN"/>
              <a:t>数值计算方法则是指完成数值计算所采用的具体方法。</a:t>
            </a:r>
          </a:p>
          <a:p>
            <a:endParaRPr lang="zh-CN" altLang="en-US"/>
          </a:p>
        </p:txBody>
      </p:sp>
      <p:sp>
        <p:nvSpPr>
          <p:cNvPr id="4" name="灯片编号占位符 3"/>
          <p:cNvSpPr>
            <a:spLocks noGrp="1"/>
          </p:cNvSpPr>
          <p:nvPr>
            <p:ph type="sldNum" sz="quarter" idx="12"/>
          </p:nvPr>
        </p:nvSpPr>
        <p:spPr/>
        <p:txBody>
          <a:bodyPr/>
          <a:lstStyle/>
          <a:p>
            <a:fld id="{ACCFE6EA-02AB-4AAF-A8F0-0ED45E438EB1}" type="slidenum">
              <a:rPr lang="zh-CN" altLang="en-US" smtClean="0"/>
              <a:t>7</a:t>
            </a:fld>
            <a:endParaRPr lang="zh-CN" altLang="en-US"/>
          </a:p>
        </p:txBody>
      </p:sp>
    </p:spTree>
    <p:extLst>
      <p:ext uri="{BB962C8B-B14F-4D97-AF65-F5344CB8AC3E}">
        <p14:creationId xmlns:p14="http://schemas.microsoft.com/office/powerpoint/2010/main" val="15496646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3597" y="267474"/>
            <a:ext cx="9905998" cy="563592"/>
          </a:xfrm>
        </p:spPr>
        <p:txBody>
          <a:bodyPr>
            <a:normAutofit fontScale="90000"/>
          </a:bodyPr>
          <a:lstStyle/>
          <a:p>
            <a:r>
              <a:rPr lang="zh-CN" altLang="en-US" smtClean="0"/>
              <a:t>举例</a:t>
            </a:r>
            <a:r>
              <a:rPr lang="en-US" altLang="zh-CN" dirty="0" smtClean="0"/>
              <a:t>1</a:t>
            </a:r>
            <a:endParaRPr lang="zh-CN" altLang="en-US" dirty="0"/>
          </a:p>
        </p:txBody>
      </p:sp>
      <p:sp>
        <p:nvSpPr>
          <p:cNvPr id="3" name="内容占位符 2"/>
          <p:cNvSpPr>
            <a:spLocks noGrp="1"/>
          </p:cNvSpPr>
          <p:nvPr>
            <p:ph idx="1"/>
          </p:nvPr>
        </p:nvSpPr>
        <p:spPr>
          <a:xfrm>
            <a:off x="439947" y="957533"/>
            <a:ext cx="11628408" cy="862123"/>
          </a:xfrm>
        </p:spPr>
        <p:txBody>
          <a:bodyPr/>
          <a:lstStyle/>
          <a:p>
            <a:r>
              <a:rPr lang="zh-CN" altLang="en-US" dirty="0"/>
              <a:t>贫燃直喷燃气轮机</a:t>
            </a:r>
            <a:r>
              <a:rPr lang="zh-CN" altLang="en-US" dirty="0" smtClean="0"/>
              <a:t>燃烧室</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3DB29F44-26CB-486A-84A4-09C08BA6D6B3}" type="slidenum">
              <a:rPr lang="zh-CN" altLang="en-US" smtClean="0"/>
              <a:t>70</a:t>
            </a:fld>
            <a:endParaRPr lang="zh-CN" altLang="en-US"/>
          </a:p>
        </p:txBody>
      </p:sp>
      <p:pic>
        <p:nvPicPr>
          <p:cNvPr id="5" name="内容占位符 9">
            <a:extLst>
              <a:ext uri="{FF2B5EF4-FFF2-40B4-BE49-F238E27FC236}">
                <a16:creationId xmlns:a16="http://schemas.microsoft.com/office/drawing/2014/main" xmlns="" id="{D8FA3541-4E95-4309-8418-34433DB1099C}"/>
              </a:ext>
            </a:extLst>
          </p:cNvPr>
          <p:cNvPicPr>
            <a:picLocks noChangeAspect="1"/>
          </p:cNvPicPr>
          <p:nvPr/>
        </p:nvPicPr>
        <p:blipFill>
          <a:blip r:embed="rId3"/>
          <a:stretch>
            <a:fillRect/>
          </a:stretch>
        </p:blipFill>
        <p:spPr>
          <a:xfrm>
            <a:off x="7283926" y="3780602"/>
            <a:ext cx="4165004" cy="2673424"/>
          </a:xfrm>
          <a:prstGeom prst="rect">
            <a:avLst/>
          </a:prstGeom>
        </p:spPr>
      </p:pic>
      <p:pic>
        <p:nvPicPr>
          <p:cNvPr id="6" name="图片 5">
            <a:extLst>
              <a:ext uri="{FF2B5EF4-FFF2-40B4-BE49-F238E27FC236}">
                <a16:creationId xmlns:a16="http://schemas.microsoft.com/office/drawing/2014/main" xmlns="" id="{1E7BE395-F4E3-4BC2-8EF7-24322631E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926" y="1458411"/>
            <a:ext cx="4138511" cy="2069256"/>
          </a:xfrm>
          <a:prstGeom prst="rect">
            <a:avLst/>
          </a:prstGeom>
        </p:spPr>
      </p:pic>
      <p:sp>
        <p:nvSpPr>
          <p:cNvPr id="7" name="矩形 6"/>
          <p:cNvSpPr/>
          <p:nvPr/>
        </p:nvSpPr>
        <p:spPr>
          <a:xfrm>
            <a:off x="813937" y="1561380"/>
            <a:ext cx="6096000" cy="2369880"/>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燃烧室初始设置工况</a:t>
            </a:r>
            <a:endParaRPr lang="en-US" altLang="zh-CN"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个大气压</a:t>
            </a:r>
            <a:r>
              <a:rPr lang="en-US" altLang="zh-CN" sz="1600" dirty="0">
                <a:latin typeface="微软雅黑" panose="020B0503020204020204" pitchFamily="34" charset="-122"/>
                <a:ea typeface="微软雅黑" panose="020B0503020204020204" pitchFamily="34" charset="-122"/>
              </a:rPr>
              <a:t>10m/s</a:t>
            </a:r>
            <a:r>
              <a:rPr lang="zh-CN" altLang="en-US" sz="1600" dirty="0">
                <a:latin typeface="微软雅黑" panose="020B0503020204020204" pitchFamily="34" charset="-122"/>
                <a:ea typeface="微软雅黑" panose="020B0503020204020204" pitchFamily="34" charset="-122"/>
              </a:rPr>
              <a:t>的参考速度下整体当量比</a:t>
            </a:r>
            <a:r>
              <a:rPr lang="en-US" altLang="zh-CN" sz="1600" dirty="0">
                <a:latin typeface="微软雅黑" panose="020B0503020204020204" pitchFamily="34" charset="-122"/>
                <a:ea typeface="微软雅黑" panose="020B0503020204020204" pitchFamily="34" charset="-122"/>
              </a:rPr>
              <a:t>0.4</a:t>
            </a:r>
          </a:p>
          <a:p>
            <a:pPr lvl="1"/>
            <a:r>
              <a:rPr lang="zh-CN" altLang="en-US" sz="1600" dirty="0">
                <a:latin typeface="微软雅黑" panose="020B0503020204020204" pitchFamily="34" charset="-122"/>
                <a:ea typeface="微软雅黑" panose="020B0503020204020204" pitchFamily="34" charset="-122"/>
              </a:rPr>
              <a:t>入口空气预热至</a:t>
            </a:r>
            <a:r>
              <a:rPr lang="en-US" altLang="zh-CN" sz="1600" dirty="0">
                <a:latin typeface="微软雅黑" panose="020B0503020204020204" pitchFamily="34" charset="-122"/>
                <a:ea typeface="微软雅黑" panose="020B0503020204020204" pitchFamily="34" charset="-122"/>
              </a:rPr>
              <a:t>750K</a:t>
            </a:r>
            <a:r>
              <a:rPr lang="zh-CN" altLang="en-US" sz="1600" dirty="0">
                <a:latin typeface="微软雅黑" panose="020B0503020204020204" pitchFamily="34" charset="-122"/>
                <a:ea typeface="微软雅黑" panose="020B0503020204020204" pitchFamily="34" charset="-122"/>
              </a:rPr>
              <a:t>；壁面绝热</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空气质量流量</a:t>
            </a:r>
            <a:r>
              <a:rPr lang="en-US" altLang="zh-CN" sz="1600" dirty="0">
                <a:latin typeface="微软雅黑" panose="020B0503020204020204" pitchFamily="34" charset="-122"/>
                <a:ea typeface="微软雅黑" panose="020B0503020204020204" pitchFamily="34" charset="-122"/>
              </a:rPr>
              <a:t>0.1622kg/s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流经旋流器，</a:t>
            </a:r>
            <a:r>
              <a:rPr lang="en-US" altLang="zh-CN" sz="1600" dirty="0">
                <a:latin typeface="微软雅黑" panose="020B0503020204020204" pitchFamily="34" charset="-122"/>
                <a:ea typeface="微软雅黑" panose="020B0503020204020204" pitchFamily="34" charset="-122"/>
              </a:rPr>
              <a:t>70%</a:t>
            </a:r>
            <a:r>
              <a:rPr lang="zh-CN" altLang="en-US" sz="1600" dirty="0">
                <a:latin typeface="微软雅黑" panose="020B0503020204020204" pitchFamily="34" charset="-122"/>
                <a:ea typeface="微软雅黑" panose="020B0503020204020204" pitchFamily="34" charset="-122"/>
              </a:rPr>
              <a:t>流经燃烧室外壳。</a:t>
            </a:r>
            <a:endParaRPr lang="en-US" altLang="zh-CN" sz="1600"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燃油（</a:t>
            </a:r>
            <a:r>
              <a:rPr lang="en-US" altLang="zh-CN" dirty="0">
                <a:latin typeface="微软雅黑" panose="020B0503020204020204" pitchFamily="34" charset="-122"/>
                <a:ea typeface="微软雅黑" panose="020B0503020204020204" pitchFamily="34" charset="-122"/>
              </a:rPr>
              <a:t>JP10</a:t>
            </a:r>
            <a:r>
              <a:rPr lang="zh-CN" altLang="en-US" dirty="0">
                <a:latin typeface="微软雅黑" panose="020B0503020204020204" pitchFamily="34" charset="-122"/>
                <a:ea typeface="微软雅黑" panose="020B0503020204020204" pitchFamily="34" charset="-122"/>
              </a:rPr>
              <a:t>）喷射</a:t>
            </a:r>
            <a:endParaRPr lang="en-US" altLang="zh-CN"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NASA LDI </a:t>
            </a:r>
            <a:r>
              <a:rPr lang="en-US" altLang="zh-CN" sz="1600" dirty="0" err="1">
                <a:latin typeface="微软雅黑" panose="020B0503020204020204" pitchFamily="34" charset="-122"/>
                <a:ea typeface="微软雅黑" panose="020B0503020204020204" pitchFamily="34" charset="-122"/>
              </a:rPr>
              <a:t>swirler</a:t>
            </a:r>
            <a:r>
              <a:rPr lang="en-US" altLang="zh-CN" sz="1600" dirty="0">
                <a:latin typeface="微软雅黑" panose="020B0503020204020204" pitchFamily="34" charset="-122"/>
                <a:ea typeface="微软雅黑" panose="020B0503020204020204" pitchFamily="34" charset="-122"/>
              </a:rPr>
              <a:t>/atomizer</a:t>
            </a:r>
          </a:p>
          <a:p>
            <a:pPr lvl="1"/>
            <a:r>
              <a:rPr lang="zh-CN" altLang="en-US" sz="1600" dirty="0">
                <a:latin typeface="微软雅黑" panose="020B0503020204020204" pitchFamily="34" charset="-122"/>
                <a:ea typeface="微软雅黑" panose="020B0503020204020204" pitchFamily="34" charset="-122"/>
              </a:rPr>
              <a:t>匀速喷射；</a:t>
            </a:r>
            <a:r>
              <a:rPr lang="en-US" altLang="zh-CN" sz="1600" dirty="0">
                <a:latin typeface="微软雅黑" panose="020B0503020204020204" pitchFamily="34" charset="-122"/>
                <a:ea typeface="微软雅黑" panose="020B0503020204020204" pitchFamily="34" charset="-122"/>
              </a:rPr>
              <a:t>SMD 20micron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R-R</a:t>
            </a:r>
            <a:r>
              <a:rPr lang="zh-CN" altLang="en-US" sz="1600" dirty="0">
                <a:latin typeface="微软雅黑" panose="020B0503020204020204" pitchFamily="34" charset="-122"/>
                <a:ea typeface="微软雅黑" panose="020B0503020204020204" pitchFamily="34" charset="-122"/>
              </a:rPr>
              <a:t>分布；空心锥，喷射锥角</a:t>
            </a:r>
            <a:r>
              <a:rPr lang="en-US" altLang="zh-CN" sz="1600" dirty="0">
                <a:latin typeface="微软雅黑" panose="020B0503020204020204" pitchFamily="34" charset="-122"/>
                <a:ea typeface="微软雅黑" panose="020B0503020204020204" pitchFamily="34" charset="-122"/>
              </a:rPr>
              <a:t>55</a:t>
            </a:r>
            <a:r>
              <a:rPr lang="zh-CN" altLang="en-US" sz="1600" dirty="0">
                <a:latin typeface="微软雅黑" panose="020B0503020204020204" pitchFamily="34" charset="-122"/>
                <a:ea typeface="微软雅黑" panose="020B0503020204020204" pitchFamily="34" charset="-122"/>
              </a:rPr>
              <a:t>度，厚度</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度。</a:t>
            </a:r>
            <a:endParaRPr lang="en-US" altLang="zh-CN" sz="1600" dirty="0">
              <a:latin typeface="微软雅黑" panose="020B0503020204020204" pitchFamily="34" charset="-122"/>
              <a:ea typeface="微软雅黑" panose="020B0503020204020204" pitchFamily="34" charset="-122"/>
            </a:endParaRPr>
          </a:p>
        </p:txBody>
      </p:sp>
      <p:sp>
        <p:nvSpPr>
          <p:cNvPr id="8" name="矩形 7"/>
          <p:cNvSpPr/>
          <p:nvPr/>
        </p:nvSpPr>
        <p:spPr>
          <a:xfrm>
            <a:off x="804175" y="4306146"/>
            <a:ext cx="6096000" cy="2031325"/>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定义了</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个边界</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Casing-air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INFLOW</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Swirl-air(INFLOW)</a:t>
            </a:r>
          </a:p>
          <a:p>
            <a:pPr lvl="1"/>
            <a:r>
              <a:rPr lang="en-US" altLang="zh-CN" dirty="0">
                <a:latin typeface="微软雅黑" panose="020B0503020204020204" pitchFamily="34" charset="-122"/>
                <a:ea typeface="微软雅黑" panose="020B0503020204020204" pitchFamily="34" charset="-122"/>
              </a:rPr>
              <a:t>Exit(OUTFLOW)</a:t>
            </a:r>
          </a:p>
          <a:p>
            <a:pPr lvl="1"/>
            <a:r>
              <a:rPr lang="en-US" altLang="zh-CN" dirty="0">
                <a:latin typeface="微软雅黑" panose="020B0503020204020204" pitchFamily="34" charset="-122"/>
                <a:ea typeface="微软雅黑" panose="020B0503020204020204" pitchFamily="34" charset="-122"/>
              </a:rPr>
              <a:t>Casing-wall(</a:t>
            </a:r>
            <a:r>
              <a:rPr lang="en-US" altLang="zh-CN" dirty="0" err="1">
                <a:latin typeface="微软雅黑" panose="020B0503020204020204" pitchFamily="34" charset="-122"/>
                <a:ea typeface="微软雅黑" panose="020B0503020204020204" pitchFamily="34" charset="-122"/>
              </a:rPr>
              <a:t>WALL,FIXED,Stationary</a:t>
            </a:r>
            <a:r>
              <a:rPr lang="en-US" altLang="zh-CN" dirty="0">
                <a:latin typeface="微软雅黑" panose="020B0503020204020204" pitchFamily="34" charset="-122"/>
                <a:ea typeface="微软雅黑" panose="020B0503020204020204" pitchFamily="34" charset="-122"/>
              </a:rPr>
              <a:t>)</a:t>
            </a:r>
          </a:p>
          <a:p>
            <a:pPr lvl="1"/>
            <a:r>
              <a:rPr lang="en-US" altLang="zh-CN" dirty="0">
                <a:latin typeface="微软雅黑" panose="020B0503020204020204" pitchFamily="34" charset="-122"/>
                <a:ea typeface="微软雅黑" panose="020B0503020204020204" pitchFamily="34" charset="-122"/>
              </a:rPr>
              <a:t>Combustor-wall(</a:t>
            </a:r>
            <a:r>
              <a:rPr lang="en-US" altLang="zh-CN" dirty="0" err="1">
                <a:latin typeface="微软雅黑" panose="020B0503020204020204" pitchFamily="34" charset="-122"/>
                <a:ea typeface="微软雅黑" panose="020B0503020204020204" pitchFamily="34" charset="-122"/>
              </a:rPr>
              <a:t>WALL,FIXED,Stationary</a:t>
            </a:r>
            <a:r>
              <a:rPr lang="en-US" altLang="zh-CN" dirty="0">
                <a:latin typeface="微软雅黑" panose="020B0503020204020204" pitchFamily="34" charset="-122"/>
                <a:ea typeface="微软雅黑" panose="020B0503020204020204" pitchFamily="34" charset="-122"/>
              </a:rPr>
              <a:t>)</a:t>
            </a:r>
          </a:p>
          <a:p>
            <a:pPr lvl="1"/>
            <a:r>
              <a:rPr lang="en-US" altLang="zh-CN" dirty="0">
                <a:latin typeface="微软雅黑" panose="020B0503020204020204" pitchFamily="34" charset="-122"/>
                <a:ea typeface="微软雅黑" panose="020B0503020204020204" pitchFamily="34" charset="-122"/>
              </a:rPr>
              <a:t>Effusion-wall(</a:t>
            </a:r>
            <a:r>
              <a:rPr lang="en-US" altLang="zh-CN" dirty="0" err="1">
                <a:latin typeface="微软雅黑" panose="020B0503020204020204" pitchFamily="34" charset="-122"/>
                <a:ea typeface="微软雅黑" panose="020B0503020204020204" pitchFamily="34" charset="-122"/>
              </a:rPr>
              <a:t>WALL,FIXED,Stationary</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86645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5069" y="438152"/>
            <a:ext cx="9905998" cy="563592"/>
          </a:xfrm>
        </p:spPr>
        <p:txBody>
          <a:bodyPr>
            <a:normAutofit fontScale="90000"/>
          </a:bodyPr>
          <a:lstStyle/>
          <a:p>
            <a:r>
              <a:rPr lang="zh-CN" altLang="en-US" smtClean="0"/>
              <a:t>举例</a:t>
            </a:r>
            <a:r>
              <a:rPr lang="en-US" altLang="zh-CN" dirty="0"/>
              <a:t>1</a:t>
            </a:r>
            <a:endParaRPr lang="zh-CN" altLang="en-US" dirty="0"/>
          </a:p>
        </p:txBody>
      </p:sp>
      <p:pic>
        <p:nvPicPr>
          <p:cNvPr id="7" name="内容占位符 4">
            <a:extLst>
              <a:ext uri="{FF2B5EF4-FFF2-40B4-BE49-F238E27FC236}">
                <a16:creationId xmlns:a16="http://schemas.microsoft.com/office/drawing/2014/main" xmlns="" id="{407BF3A2-6191-478A-819E-166E7AA1902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12280" y="1859790"/>
            <a:ext cx="4787213" cy="2186389"/>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71</a:t>
            </a:fld>
            <a:endParaRPr lang="zh-CN" altLang="en-US"/>
          </a:p>
        </p:txBody>
      </p:sp>
      <p:sp>
        <p:nvSpPr>
          <p:cNvPr id="5" name="矩形 4"/>
          <p:cNvSpPr/>
          <p:nvPr/>
        </p:nvSpPr>
        <p:spPr>
          <a:xfrm>
            <a:off x="505968" y="1203651"/>
            <a:ext cx="6096000" cy="2585323"/>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状态方程：理想气体</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燃油：</a:t>
            </a:r>
            <a:r>
              <a:rPr lang="en-US" altLang="zh-CN" dirty="0">
                <a:latin typeface="微软雅黑" panose="020B0503020204020204" pitchFamily="34" charset="-122"/>
                <a:ea typeface="微软雅黑" panose="020B0503020204020204" pitchFamily="34" charset="-122"/>
              </a:rPr>
              <a:t>JP10</a:t>
            </a:r>
          </a:p>
          <a:p>
            <a:r>
              <a:rPr lang="en-US" altLang="zh-CN" dirty="0" err="1">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数：</a:t>
            </a:r>
            <a:r>
              <a:rPr lang="en-US" altLang="zh-CN" dirty="0">
                <a:latin typeface="微软雅黑" panose="020B0503020204020204" pitchFamily="34" charset="-122"/>
                <a:ea typeface="微软雅黑" panose="020B0503020204020204" pitchFamily="34" charset="-122"/>
              </a:rPr>
              <a:t>0.9</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SC</a:t>
            </a:r>
            <a:r>
              <a:rPr lang="zh-CN" altLang="en-US" dirty="0">
                <a:latin typeface="微软雅黑" panose="020B0503020204020204" pitchFamily="34" charset="-122"/>
                <a:ea typeface="微软雅黑" panose="020B0503020204020204" pitchFamily="34" charset="-122"/>
              </a:rPr>
              <a:t>数：</a:t>
            </a:r>
            <a:r>
              <a:rPr lang="en-US" altLang="zh-CN" dirty="0">
                <a:latin typeface="微软雅黑" panose="020B0503020204020204" pitchFamily="34" charset="-122"/>
                <a:ea typeface="微软雅黑" panose="020B0503020204020204" pitchFamily="34" charset="-122"/>
              </a:rPr>
              <a:t>0.78</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反应机理</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UCSD-JP10</a:t>
            </a:r>
            <a:r>
              <a:rPr lang="zh-CN" altLang="en-US" dirty="0">
                <a:latin typeface="微软雅黑" panose="020B0503020204020204" pitchFamily="34" charset="-122"/>
                <a:ea typeface="微软雅黑" panose="020B0503020204020204" pitchFamily="34" charset="-122"/>
              </a:rPr>
              <a:t>机理（加州大学圣地亚哥分校公开反应机理）</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hlinkClick r:id="rId3"/>
              </a:rPr>
              <a:t>http://web.eng.ucsd.edu/mae/groups/combustion/cermech/sandiego20091101_CK.txt</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49</a:t>
            </a:r>
            <a:r>
              <a:rPr lang="zh-CN" altLang="en-US" dirty="0">
                <a:latin typeface="微软雅黑" panose="020B0503020204020204" pitchFamily="34" charset="-122"/>
                <a:ea typeface="微软雅黑" panose="020B0503020204020204" pitchFamily="34" charset="-122"/>
              </a:rPr>
              <a:t>组分</a:t>
            </a:r>
            <a:r>
              <a:rPr lang="en-US" altLang="zh-CN" dirty="0">
                <a:latin typeface="微软雅黑" panose="020B0503020204020204" pitchFamily="34" charset="-122"/>
                <a:ea typeface="微软雅黑" panose="020B0503020204020204" pitchFamily="34" charset="-122"/>
              </a:rPr>
              <a:t>, 262</a:t>
            </a:r>
            <a:r>
              <a:rPr lang="zh-CN" altLang="en-US" dirty="0">
                <a:latin typeface="微软雅黑" panose="020B0503020204020204" pitchFamily="34" charset="-122"/>
                <a:ea typeface="微软雅黑" panose="020B0503020204020204" pitchFamily="34" charset="-122"/>
              </a:rPr>
              <a:t>反应。</a:t>
            </a:r>
          </a:p>
        </p:txBody>
      </p:sp>
      <p:sp>
        <p:nvSpPr>
          <p:cNvPr id="6" name="矩形 5"/>
          <p:cNvSpPr/>
          <p:nvPr/>
        </p:nvSpPr>
        <p:spPr>
          <a:xfrm>
            <a:off x="505968" y="4272677"/>
            <a:ext cx="6096000" cy="2585323"/>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瞬态求解器</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开始时间：</a:t>
            </a:r>
            <a:r>
              <a:rPr lang="en-US" altLang="zh-CN" dirty="0">
                <a:latin typeface="微软雅黑" panose="020B0503020204020204" pitchFamily="34" charset="-122"/>
                <a:ea typeface="微软雅黑" panose="020B0503020204020204" pitchFamily="34" charset="-122"/>
              </a:rPr>
              <a:t>0.0(s)</a:t>
            </a:r>
            <a:r>
              <a:rPr lang="zh-CN" altLang="en-US" dirty="0">
                <a:latin typeface="微软雅黑" panose="020B0503020204020204" pitchFamily="34" charset="-122"/>
                <a:ea typeface="微软雅黑" panose="020B0503020204020204" pitchFamily="34" charset="-122"/>
              </a:rPr>
              <a:t>，结束时间</a:t>
            </a:r>
            <a:r>
              <a:rPr lang="en-US" altLang="zh-CN" dirty="0">
                <a:latin typeface="微软雅黑" panose="020B0503020204020204" pitchFamily="34" charset="-122"/>
                <a:ea typeface="微软雅黑" panose="020B0503020204020204" pitchFamily="34" charset="-122"/>
              </a:rPr>
              <a:t>0.03(s)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采用可变时间步长</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初始时间步长</a:t>
            </a:r>
            <a:r>
              <a:rPr lang="en-US" altLang="zh-CN" dirty="0">
                <a:latin typeface="微软雅黑" panose="020B0503020204020204" pitchFamily="34" charset="-122"/>
                <a:ea typeface="微软雅黑" panose="020B0503020204020204" pitchFamily="34" charset="-122"/>
              </a:rPr>
              <a:t>1e-06</a:t>
            </a:r>
            <a:r>
              <a:rPr lang="zh-CN" altLang="en-US" dirty="0">
                <a:latin typeface="微软雅黑" panose="020B0503020204020204" pitchFamily="34" charset="-122"/>
                <a:ea typeface="微软雅黑" panose="020B0503020204020204" pitchFamily="34" charset="-122"/>
              </a:rPr>
              <a:t>（计算开始时刻采用的第一个时间步长）</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最大时间步长</a:t>
            </a:r>
            <a:r>
              <a:rPr lang="en-US" altLang="zh-CN" dirty="0">
                <a:latin typeface="微软雅黑" panose="020B0503020204020204" pitchFamily="34" charset="-122"/>
                <a:ea typeface="微软雅黑" panose="020B0503020204020204" pitchFamily="34" charset="-122"/>
              </a:rPr>
              <a:t>0.0001</a:t>
            </a:r>
          </a:p>
          <a:p>
            <a:pPr lvl="1"/>
            <a:r>
              <a:rPr lang="zh-CN" altLang="en-US" dirty="0">
                <a:latin typeface="微软雅黑" panose="020B0503020204020204" pitchFamily="34" charset="-122"/>
                <a:ea typeface="微软雅黑" panose="020B0503020204020204" pitchFamily="34" charset="-122"/>
              </a:rPr>
              <a:t>最小时间步长</a:t>
            </a:r>
            <a:r>
              <a:rPr lang="en-US" altLang="zh-CN" dirty="0">
                <a:latin typeface="微软雅黑" panose="020B0503020204020204" pitchFamily="34" charset="-122"/>
                <a:ea typeface="微软雅黑" panose="020B0503020204020204" pitchFamily="34" charset="-122"/>
              </a:rPr>
              <a:t>1e-08</a:t>
            </a:r>
          </a:p>
          <a:p>
            <a:pPr lvl="1"/>
            <a:r>
              <a:rPr lang="en-US" altLang="zh-CN" dirty="0" err="1">
                <a:latin typeface="微软雅黑" panose="020B0503020204020204" pitchFamily="34" charset="-122"/>
                <a:ea typeface="微软雅黑" panose="020B0503020204020204" pitchFamily="34" charset="-122"/>
              </a:rPr>
              <a:t>Max_cfl_u</a:t>
            </a:r>
            <a:r>
              <a:rPr lang="en-US" altLang="zh-CN" dirty="0">
                <a:latin typeface="微软雅黑" panose="020B0503020204020204" pitchFamily="34" charset="-122"/>
                <a:ea typeface="微软雅黑" panose="020B0503020204020204" pitchFamily="34" charset="-122"/>
              </a:rPr>
              <a:t>=1.0;Max_cfl_nu=2.0;Max_cfl_mach=50.0</a:t>
            </a:r>
          </a:p>
        </p:txBody>
      </p:sp>
      <p:pic>
        <p:nvPicPr>
          <p:cNvPr id="8" name="图片 7">
            <a:extLst>
              <a:ext uri="{FF2B5EF4-FFF2-40B4-BE49-F238E27FC236}">
                <a16:creationId xmlns:a16="http://schemas.microsoft.com/office/drawing/2014/main" xmlns="" id="{FBCDA158-7FED-4C52-BA17-77D09EF00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9128" y="4407563"/>
            <a:ext cx="5267210" cy="1662098"/>
          </a:xfrm>
          <a:prstGeom prst="rect">
            <a:avLst/>
          </a:prstGeom>
        </p:spPr>
      </p:pic>
    </p:spTree>
    <p:extLst>
      <p:ext uri="{BB962C8B-B14F-4D97-AF65-F5344CB8AC3E}">
        <p14:creationId xmlns:p14="http://schemas.microsoft.com/office/powerpoint/2010/main" val="28307116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536" y="439539"/>
            <a:ext cx="9905998" cy="563592"/>
          </a:xfrm>
        </p:spPr>
        <p:txBody>
          <a:bodyPr>
            <a:normAutofit fontScale="90000"/>
          </a:bodyPr>
          <a:lstStyle/>
          <a:p>
            <a:r>
              <a:rPr lang="zh-CN" altLang="en-US" smtClean="0"/>
              <a:t>举例</a:t>
            </a:r>
            <a:r>
              <a:rPr lang="en-US" altLang="zh-CN" dirty="0"/>
              <a:t>1</a:t>
            </a:r>
            <a:endParaRPr lang="zh-CN" altLang="en-US" dirty="0"/>
          </a:p>
        </p:txBody>
      </p:sp>
      <p:sp>
        <p:nvSpPr>
          <p:cNvPr id="4" name="灯片编号占位符 3"/>
          <p:cNvSpPr>
            <a:spLocks noGrp="1"/>
          </p:cNvSpPr>
          <p:nvPr>
            <p:ph type="sldNum" sz="quarter" idx="12"/>
          </p:nvPr>
        </p:nvSpPr>
        <p:spPr/>
        <p:txBody>
          <a:bodyPr/>
          <a:lstStyle/>
          <a:p>
            <a:fld id="{3DB29F44-26CB-486A-84A4-09C08BA6D6B3}" type="slidenum">
              <a:rPr lang="zh-CN" altLang="en-US" smtClean="0"/>
              <a:t>72</a:t>
            </a:fld>
            <a:endParaRPr lang="zh-CN" altLang="en-US"/>
          </a:p>
        </p:txBody>
      </p:sp>
      <p:sp>
        <p:nvSpPr>
          <p:cNvPr id="5" name="矩形 4"/>
          <p:cNvSpPr/>
          <p:nvPr/>
        </p:nvSpPr>
        <p:spPr>
          <a:xfrm>
            <a:off x="478536" y="1182916"/>
            <a:ext cx="6096000" cy="1200329"/>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喷雾模型相关参数</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喷射开始时间：</a:t>
            </a:r>
            <a:r>
              <a:rPr lang="en-US" altLang="zh-CN" dirty="0">
                <a:latin typeface="微软雅黑" panose="020B0503020204020204" pitchFamily="34" charset="-122"/>
                <a:ea typeface="微软雅黑" panose="020B0503020204020204" pitchFamily="34" charset="-122"/>
              </a:rPr>
              <a:t>0.002(s)</a:t>
            </a:r>
            <a:r>
              <a:rPr lang="zh-CN" altLang="en-US" dirty="0">
                <a:latin typeface="微软雅黑" panose="020B0503020204020204" pitchFamily="34" charset="-122"/>
                <a:ea typeface="微软雅黑" panose="020B0503020204020204" pitchFamily="34" charset="-122"/>
              </a:rPr>
              <a:t>，持续时间</a:t>
            </a:r>
            <a:r>
              <a:rPr lang="en-US" altLang="zh-CN" dirty="0">
                <a:latin typeface="微软雅黑" panose="020B0503020204020204" pitchFamily="34" charset="-122"/>
                <a:ea typeface="微软雅黑" panose="020B0503020204020204" pitchFamily="34" charset="-122"/>
              </a:rPr>
              <a:t>0.1(s)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喷嘴喷射颗粒数：</a:t>
            </a:r>
            <a:r>
              <a:rPr lang="en-US" altLang="zh-CN" dirty="0">
                <a:latin typeface="微软雅黑" panose="020B0503020204020204" pitchFamily="34" charset="-122"/>
                <a:ea typeface="微软雅黑" panose="020B0503020204020204" pitchFamily="34" charset="-122"/>
              </a:rPr>
              <a:t>4.5e+06</a:t>
            </a:r>
            <a:r>
              <a:rPr lang="zh-CN" altLang="en-US" dirty="0">
                <a:latin typeface="微软雅黑" panose="020B0503020204020204" pitchFamily="34" charset="-122"/>
                <a:ea typeface="微软雅黑" panose="020B0503020204020204" pitchFamily="34" charset="-122"/>
              </a:rPr>
              <a:t>（个）</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喷嘴喷射质量：</a:t>
            </a:r>
            <a:r>
              <a:rPr lang="en-US" altLang="zh-CN" dirty="0">
                <a:latin typeface="微软雅黑" panose="020B0503020204020204" pitchFamily="34" charset="-122"/>
                <a:ea typeface="微软雅黑" panose="020B0503020204020204" pitchFamily="34" charset="-122"/>
              </a:rPr>
              <a:t>0.000441373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kg</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478536" y="2959299"/>
                <a:ext cx="6096000" cy="2585323"/>
              </a:xfrm>
              <a:prstGeom prst="rect">
                <a:avLst/>
              </a:prstGeom>
            </p:spPr>
            <p:txBody>
              <a:bodyPr>
                <a:spAutoFit/>
              </a:bodyPr>
              <a:lstStyle/>
              <a:p>
                <a:r>
                  <a:rPr lang="en-US" altLang="zh-CN" dirty="0">
                    <a:latin typeface="微软雅黑" panose="020B0503020204020204" pitchFamily="34" charset="-122"/>
                    <a:ea typeface="微软雅黑" panose="020B0503020204020204" pitchFamily="34" charset="-122"/>
                  </a:rPr>
                  <a:t>SAGE</a:t>
                </a:r>
                <a:r>
                  <a:rPr lang="zh-CN" altLang="en-US" dirty="0">
                    <a:latin typeface="微软雅黑" panose="020B0503020204020204" pitchFamily="34" charset="-122"/>
                    <a:ea typeface="微软雅黑" panose="020B0503020204020204" pitchFamily="34" charset="-122"/>
                  </a:rPr>
                  <a:t>模型（详细化学反应动力型模型）</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燃烧开始时间：</a:t>
                </a:r>
                <a:r>
                  <a:rPr lang="en-US" altLang="zh-CN" dirty="0">
                    <a:latin typeface="微软雅黑" panose="020B0503020204020204" pitchFamily="34" charset="-122"/>
                    <a:ea typeface="微软雅黑" panose="020B0503020204020204" pitchFamily="34" charset="-122"/>
                  </a:rPr>
                  <a:t>0.003(s)</a:t>
                </a:r>
              </a:p>
              <a:p>
                <a:pPr lvl="1"/>
                <a:r>
                  <a:rPr lang="zh-CN" altLang="en-US" dirty="0">
                    <a:latin typeface="微软雅黑" panose="020B0503020204020204" pitchFamily="34" charset="-122"/>
                    <a:ea typeface="微软雅黑" panose="020B0503020204020204" pitchFamily="34" charset="-122"/>
                  </a:rPr>
                  <a:t>燃烧结束时间：</a:t>
                </a:r>
                <a:r>
                  <a:rPr lang="en-US" altLang="zh-CN" dirty="0">
                    <a:latin typeface="微软雅黑" panose="020B0503020204020204" pitchFamily="34" charset="-122"/>
                    <a:ea typeface="微软雅黑" panose="020B0503020204020204" pitchFamily="34" charset="-122"/>
                  </a:rPr>
                  <a:t>999.9(s)</a:t>
                </a:r>
              </a:p>
              <a:p>
                <a:r>
                  <a:rPr lang="zh-CN" altLang="en-US" dirty="0">
                    <a:latin typeface="微软雅黑" panose="020B0503020204020204" pitchFamily="34" charset="-122"/>
                    <a:ea typeface="微软雅黑" panose="020B0503020204020204" pitchFamily="34" charset="-122"/>
                  </a:rPr>
                  <a:t>湍流模型</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RNG k-</a:t>
                </a:r>
                <a14:m>
                  <m:oMath xmlns:m="http://schemas.openxmlformats.org/officeDocument/2006/math">
                    <m:r>
                      <a:rPr lang="zh-CN" altLang="en-US" i="1">
                        <a:latin typeface="Cambria Math" panose="02040503050406030204" pitchFamily="18" charset="0"/>
                      </a:rPr>
                      <m:t>𝜀</m:t>
                    </m:r>
                  </m:oMath>
                </a14:m>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能量源</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半径为</a:t>
                </a:r>
                <a:r>
                  <a:rPr lang="en-US" altLang="zh-CN" dirty="0">
                    <a:latin typeface="微软雅黑" panose="020B0503020204020204" pitchFamily="34" charset="-122"/>
                    <a:ea typeface="微软雅黑" panose="020B0503020204020204" pitchFamily="34" charset="-122"/>
                  </a:rPr>
                  <a:t>0.025(m)</a:t>
                </a:r>
                <a:r>
                  <a:rPr lang="zh-CN" altLang="en-US" dirty="0">
                    <a:latin typeface="微软雅黑" panose="020B0503020204020204" pitchFamily="34" charset="-122"/>
                    <a:ea typeface="微软雅黑" panose="020B0503020204020204" pitchFamily="34" charset="-122"/>
                  </a:rPr>
                  <a:t>，高度为</a:t>
                </a:r>
                <a:r>
                  <a:rPr lang="en-US" altLang="zh-CN" dirty="0">
                    <a:latin typeface="微软雅黑" panose="020B0503020204020204" pitchFamily="34" charset="-122"/>
                    <a:ea typeface="微软雅黑" panose="020B0503020204020204" pitchFamily="34" charset="-122"/>
                  </a:rPr>
                  <a:t>0.01(m)</a:t>
                </a:r>
                <a:r>
                  <a:rPr lang="zh-CN" altLang="en-US" dirty="0">
                    <a:latin typeface="微软雅黑" panose="020B0503020204020204" pitchFamily="34" charset="-122"/>
                    <a:ea typeface="微软雅黑" panose="020B0503020204020204" pitchFamily="34" charset="-122"/>
                  </a:rPr>
                  <a:t>的圆柱体能量源</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能量释放开始时间：</a:t>
                </a:r>
                <a:r>
                  <a:rPr lang="en-US" altLang="zh-CN" dirty="0">
                    <a:latin typeface="微软雅黑" panose="020B0503020204020204" pitchFamily="34" charset="-122"/>
                    <a:ea typeface="微软雅黑" panose="020B0503020204020204" pitchFamily="34" charset="-122"/>
                  </a:rPr>
                  <a:t>0.003(s)</a:t>
                </a:r>
                <a:r>
                  <a:rPr lang="zh-CN" altLang="en-US" dirty="0">
                    <a:latin typeface="微软雅黑" panose="020B0503020204020204" pitchFamily="34" charset="-122"/>
                    <a:ea typeface="微软雅黑" panose="020B0503020204020204" pitchFamily="34" charset="-122"/>
                  </a:rPr>
                  <a:t>；结束时间：</a:t>
                </a:r>
                <a:r>
                  <a:rPr lang="en-US" altLang="zh-CN" dirty="0">
                    <a:latin typeface="微软雅黑" panose="020B0503020204020204" pitchFamily="34" charset="-122"/>
                    <a:ea typeface="微软雅黑" panose="020B0503020204020204" pitchFamily="34" charset="-122"/>
                  </a:rPr>
                  <a:t>0.0035(s)</a:t>
                </a:r>
              </a:p>
              <a:p>
                <a:pPr lvl="1"/>
                <a:r>
                  <a:rPr lang="zh-CN" altLang="en-US" dirty="0">
                    <a:latin typeface="微软雅黑" panose="020B0503020204020204" pitchFamily="34" charset="-122"/>
                    <a:ea typeface="微软雅黑" panose="020B0503020204020204" pitchFamily="34" charset="-122"/>
                  </a:rPr>
                  <a:t>能量总值</a:t>
                </a:r>
                <a:r>
                  <a:rPr lang="en-US" altLang="zh-CN" dirty="0">
                    <a:latin typeface="微软雅黑" panose="020B0503020204020204" pitchFamily="34" charset="-122"/>
                    <a:ea typeface="微软雅黑" panose="020B0503020204020204" pitchFamily="34" charset="-122"/>
                  </a:rPr>
                  <a:t>1e+15.0       </a:t>
                </a:r>
              </a:p>
            </p:txBody>
          </p:sp>
        </mc:Choice>
        <mc:Fallback xmlns="">
          <p:sp>
            <p:nvSpPr>
              <p:cNvPr id="6" name="矩形 5"/>
              <p:cNvSpPr>
                <a:spLocks noRot="1" noChangeAspect="1" noMove="1" noResize="1" noEditPoints="1" noAdjustHandles="1" noChangeArrowheads="1" noChangeShapeType="1" noTextEdit="1"/>
              </p:cNvSpPr>
              <p:nvPr/>
            </p:nvSpPr>
            <p:spPr>
              <a:xfrm>
                <a:off x="478536" y="2959299"/>
                <a:ext cx="6096000" cy="2585323"/>
              </a:xfrm>
              <a:prstGeom prst="rect">
                <a:avLst/>
              </a:prstGeom>
              <a:blipFill rotWithShape="0">
                <a:blip r:embed="rId2"/>
                <a:stretch>
                  <a:fillRect l="-900" t="-1176" b="-258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xmlns="" id="{AAEBE7CD-DBFD-43A0-88DE-4921DBDE50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5190" y="1386937"/>
            <a:ext cx="6023722" cy="3039446"/>
          </a:xfrm>
          <a:prstGeom prst="rect">
            <a:avLst/>
          </a:prstGeom>
        </p:spPr>
      </p:pic>
    </p:spTree>
    <p:extLst>
      <p:ext uri="{BB962C8B-B14F-4D97-AF65-F5344CB8AC3E}">
        <p14:creationId xmlns:p14="http://schemas.microsoft.com/office/powerpoint/2010/main" val="13109489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014" y="418152"/>
            <a:ext cx="9905998" cy="563592"/>
          </a:xfrm>
        </p:spPr>
        <p:txBody>
          <a:bodyPr>
            <a:normAutofit fontScale="90000"/>
          </a:bodyPr>
          <a:lstStyle/>
          <a:p>
            <a:r>
              <a:rPr lang="zh-CN" altLang="en-US" smtClean="0"/>
              <a:t>举例</a:t>
            </a:r>
            <a:r>
              <a:rPr lang="en-US" altLang="zh-CN" dirty="0"/>
              <a:t>1</a:t>
            </a:r>
            <a:endParaRPr lang="zh-CN" altLang="en-US" dirty="0"/>
          </a:p>
        </p:txBody>
      </p:sp>
      <p:pic>
        <p:nvPicPr>
          <p:cNvPr id="5" name="内容占位符 4">
            <a:extLst>
              <a:ext uri="{FF2B5EF4-FFF2-40B4-BE49-F238E27FC236}">
                <a16:creationId xmlns:a16="http://schemas.microsoft.com/office/drawing/2014/main" xmlns="" id="{86318CDC-3F09-4439-BE5A-11DACED011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3746" y="1088137"/>
            <a:ext cx="7055104" cy="3968496"/>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73</a:t>
            </a:fld>
            <a:endParaRPr lang="zh-CN" altLang="en-US"/>
          </a:p>
        </p:txBody>
      </p:sp>
      <p:pic>
        <p:nvPicPr>
          <p:cNvPr id="6" name="内容占位符 4">
            <a:extLst>
              <a:ext uri="{FF2B5EF4-FFF2-40B4-BE49-F238E27FC236}">
                <a16:creationId xmlns:a16="http://schemas.microsoft.com/office/drawing/2014/main" xmlns="" id="{2E561DDB-D696-49CD-9495-67FF5A4B6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298" y="4039693"/>
            <a:ext cx="8229600" cy="2596896"/>
          </a:xfrm>
          <a:prstGeom prst="rect">
            <a:avLst/>
          </a:prstGeom>
        </p:spPr>
      </p:pic>
    </p:spTree>
    <p:extLst>
      <p:ext uri="{BB962C8B-B14F-4D97-AF65-F5344CB8AC3E}">
        <p14:creationId xmlns:p14="http://schemas.microsoft.com/office/powerpoint/2010/main" val="31534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014" y="426720"/>
            <a:ext cx="9905998" cy="563592"/>
          </a:xfrm>
        </p:spPr>
        <p:txBody>
          <a:bodyPr>
            <a:normAutofit fontScale="90000"/>
          </a:bodyPr>
          <a:lstStyle/>
          <a:p>
            <a:r>
              <a:rPr lang="zh-CN" altLang="en-US" smtClean="0"/>
              <a:t>举例</a:t>
            </a:r>
            <a:r>
              <a:rPr lang="en-US" altLang="zh-CN" dirty="0"/>
              <a:t>1</a:t>
            </a:r>
            <a:endParaRPr lang="zh-CN" altLang="en-US" dirty="0"/>
          </a:p>
        </p:txBody>
      </p:sp>
      <p:pic>
        <p:nvPicPr>
          <p:cNvPr id="5" name="内容占位符 4">
            <a:extLst>
              <a:ext uri="{FF2B5EF4-FFF2-40B4-BE49-F238E27FC236}">
                <a16:creationId xmlns:a16="http://schemas.microsoft.com/office/drawing/2014/main" xmlns="" id="{11D8E94C-383D-478E-AA14-EEF9A0E140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3986" y="1277903"/>
            <a:ext cx="7856388" cy="4525963"/>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74</a:t>
            </a:fld>
            <a:endParaRPr lang="zh-CN" altLang="en-US"/>
          </a:p>
        </p:txBody>
      </p:sp>
      <p:sp>
        <p:nvSpPr>
          <p:cNvPr id="6" name="矩形 5"/>
          <p:cNvSpPr/>
          <p:nvPr/>
        </p:nvSpPr>
        <p:spPr>
          <a:xfrm>
            <a:off x="4996550" y="5803866"/>
            <a:ext cx="1906291"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Passive</a:t>
            </a:r>
            <a:r>
              <a:rPr lang="zh-CN" altLang="en-US" dirty="0">
                <a:latin typeface="微软雅黑" panose="020B0503020204020204" pitchFamily="34" charset="-122"/>
                <a:ea typeface="微软雅黑" panose="020B0503020204020204" pitchFamily="34" charset="-122"/>
              </a:rPr>
              <a:t>追踪流动</a:t>
            </a:r>
          </a:p>
        </p:txBody>
      </p:sp>
    </p:spTree>
    <p:extLst>
      <p:ext uri="{BB962C8B-B14F-4D97-AF65-F5344CB8AC3E}">
        <p14:creationId xmlns:p14="http://schemas.microsoft.com/office/powerpoint/2010/main" val="11925110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014" y="335280"/>
            <a:ext cx="9905998" cy="563592"/>
          </a:xfrm>
        </p:spPr>
        <p:txBody>
          <a:bodyPr>
            <a:normAutofit fontScale="90000"/>
          </a:bodyPr>
          <a:lstStyle/>
          <a:p>
            <a:r>
              <a:rPr lang="zh-CN" altLang="en-US" smtClean="0"/>
              <a:t>举例</a:t>
            </a:r>
            <a:r>
              <a:rPr lang="en-US" altLang="zh-CN" dirty="0"/>
              <a:t>1</a:t>
            </a:r>
            <a:endParaRPr lang="zh-CN" altLang="en-US" dirty="0"/>
          </a:p>
        </p:txBody>
      </p:sp>
      <p:pic>
        <p:nvPicPr>
          <p:cNvPr id="5" name="内容占位符 4">
            <a:extLst>
              <a:ext uri="{FF2B5EF4-FFF2-40B4-BE49-F238E27FC236}">
                <a16:creationId xmlns:a16="http://schemas.microsoft.com/office/drawing/2014/main" xmlns="" id="{25DEA2D9-627A-4C1D-87CF-B8BE24ECC6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802" y="1161288"/>
            <a:ext cx="8046156" cy="4525963"/>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75</a:t>
            </a:fld>
            <a:endParaRPr lang="zh-CN" altLang="en-US"/>
          </a:p>
        </p:txBody>
      </p:sp>
      <p:sp>
        <p:nvSpPr>
          <p:cNvPr id="6" name="矩形 5"/>
          <p:cNvSpPr/>
          <p:nvPr/>
        </p:nvSpPr>
        <p:spPr>
          <a:xfrm>
            <a:off x="5124834" y="5786366"/>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流线追踪图</a:t>
            </a:r>
          </a:p>
        </p:txBody>
      </p:sp>
    </p:spTree>
    <p:extLst>
      <p:ext uri="{BB962C8B-B14F-4D97-AF65-F5344CB8AC3E}">
        <p14:creationId xmlns:p14="http://schemas.microsoft.com/office/powerpoint/2010/main" val="33299591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901" y="335280"/>
            <a:ext cx="9905998" cy="563592"/>
          </a:xfrm>
        </p:spPr>
        <p:txBody>
          <a:bodyPr>
            <a:normAutofit fontScale="90000"/>
          </a:bodyPr>
          <a:lstStyle/>
          <a:p>
            <a:r>
              <a:rPr lang="zh-CN" altLang="en-US" smtClean="0"/>
              <a:t>举例</a:t>
            </a:r>
            <a:r>
              <a:rPr lang="en-US" altLang="zh-CN" dirty="0"/>
              <a:t>1</a:t>
            </a:r>
            <a:endParaRPr lang="zh-CN" altLang="en-US" dirty="0"/>
          </a:p>
        </p:txBody>
      </p:sp>
      <p:pic>
        <p:nvPicPr>
          <p:cNvPr id="5" name="内容占位符 4">
            <a:extLst>
              <a:ext uri="{FF2B5EF4-FFF2-40B4-BE49-F238E27FC236}">
                <a16:creationId xmlns:a16="http://schemas.microsoft.com/office/drawing/2014/main" xmlns="" id="{3C8FACD5-331F-4D35-BAC6-5E48313D6A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2234" y="1157534"/>
            <a:ext cx="8046156" cy="4525963"/>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76</a:t>
            </a:fld>
            <a:endParaRPr lang="zh-CN" altLang="en-US"/>
          </a:p>
        </p:txBody>
      </p:sp>
      <p:sp>
        <p:nvSpPr>
          <p:cNvPr id="6" name="矩形 5"/>
          <p:cNvSpPr/>
          <p:nvPr/>
        </p:nvSpPr>
        <p:spPr>
          <a:xfrm>
            <a:off x="4364873" y="5781474"/>
            <a:ext cx="249299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燃烧室区域压力分布图</a:t>
            </a:r>
          </a:p>
        </p:txBody>
      </p:sp>
    </p:spTree>
    <p:extLst>
      <p:ext uri="{BB962C8B-B14F-4D97-AF65-F5344CB8AC3E}">
        <p14:creationId xmlns:p14="http://schemas.microsoft.com/office/powerpoint/2010/main" val="15118941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4173" y="293935"/>
            <a:ext cx="9905998" cy="563592"/>
          </a:xfrm>
        </p:spPr>
        <p:txBody>
          <a:bodyPr>
            <a:normAutofit fontScale="90000"/>
          </a:bodyPr>
          <a:lstStyle/>
          <a:p>
            <a:r>
              <a:rPr lang="zh-CN" altLang="en-US" smtClean="0"/>
              <a:t>举例</a:t>
            </a:r>
            <a:r>
              <a:rPr lang="en-US" altLang="zh-CN" dirty="0" smtClean="0"/>
              <a:t>2</a:t>
            </a:r>
            <a:endParaRPr lang="zh-CN" altLang="en-US" dirty="0"/>
          </a:p>
        </p:txBody>
      </p:sp>
      <p:pic>
        <p:nvPicPr>
          <p:cNvPr id="6"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1" y="1032640"/>
            <a:ext cx="6086094" cy="3389027"/>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77</a:t>
            </a:fld>
            <a:endParaRPr lang="zh-CN" altLang="en-US"/>
          </a:p>
        </p:txBody>
      </p:sp>
      <p:sp>
        <p:nvSpPr>
          <p:cNvPr id="7" name="文本框 6"/>
          <p:cNvSpPr txBox="1"/>
          <p:nvPr/>
        </p:nvSpPr>
        <p:spPr>
          <a:xfrm>
            <a:off x="6537652" y="1032640"/>
            <a:ext cx="5654348"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网格</a:t>
            </a:r>
            <a:r>
              <a:rPr lang="en-US" altLang="zh-CN" dirty="0" smtClean="0">
                <a:latin typeface="微软雅黑" panose="020B0503020204020204" pitchFamily="34" charset="-122"/>
                <a:ea typeface="微软雅黑" panose="020B0503020204020204" pitchFamily="34" charset="-122"/>
              </a:rPr>
              <a:t>6</a:t>
            </a:r>
            <a:r>
              <a:rPr lang="zh-CN" altLang="en-US" dirty="0" smtClean="0">
                <a:latin typeface="微软雅黑" panose="020B0503020204020204" pitchFamily="34" charset="-122"/>
                <a:ea typeface="微软雅黑" panose="020B0503020204020204" pitchFamily="34" charset="-122"/>
              </a:rPr>
              <a:t>面均为无滑移壁面（</a:t>
            </a:r>
            <a:r>
              <a:rPr lang="en-US" altLang="zh-CN" dirty="0" smtClean="0">
                <a:latin typeface="微软雅黑" panose="020B0503020204020204" pitchFamily="34" charset="-122"/>
                <a:ea typeface="微软雅黑" panose="020B0503020204020204" pitchFamily="34" charset="-122"/>
              </a:rPr>
              <a:t>wall</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其中上壁面为低温区，设定温度为</a:t>
            </a:r>
            <a:r>
              <a:rPr lang="en-US" altLang="zh-CN" dirty="0" smtClean="0">
                <a:latin typeface="微软雅黑" panose="020B0503020204020204" pitchFamily="34" charset="-122"/>
                <a:ea typeface="微软雅黑" panose="020B0503020204020204" pitchFamily="34" charset="-122"/>
              </a:rPr>
              <a:t>353K</a:t>
            </a:r>
            <a:r>
              <a:rPr lang="zh-CN" altLang="en-US" dirty="0" smtClean="0">
                <a:latin typeface="微软雅黑" panose="020B0503020204020204" pitchFamily="34" charset="-122"/>
                <a:ea typeface="微软雅黑" panose="020B0503020204020204" pitchFamily="34" charset="-122"/>
              </a:rPr>
              <a:t>，下壁面为高温区，设定温度为</a:t>
            </a:r>
            <a:r>
              <a:rPr lang="en-US" altLang="zh-CN" dirty="0" smtClean="0">
                <a:latin typeface="微软雅黑" panose="020B0503020204020204" pitchFamily="34" charset="-122"/>
                <a:ea typeface="微软雅黑" panose="020B0503020204020204" pitchFamily="34" charset="-122"/>
              </a:rPr>
              <a:t>373K</a:t>
            </a:r>
            <a:r>
              <a:rPr lang="zh-CN" altLang="en-US" dirty="0" smtClean="0">
                <a:latin typeface="微软雅黑" panose="020B0503020204020204" pitchFamily="34" charset="-122"/>
                <a:ea typeface="微软雅黑" panose="020B0503020204020204" pitchFamily="34" charset="-122"/>
              </a:rPr>
              <a:t>，中间区域温度与上壁面相同。</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矩形 7"/>
              <p:cNvSpPr/>
              <p:nvPr/>
            </p:nvSpPr>
            <p:spPr>
              <a:xfrm>
                <a:off x="6249375" y="2064390"/>
                <a:ext cx="6096000" cy="2211439"/>
              </a:xfrm>
              <a:prstGeom prst="rect">
                <a:avLst/>
              </a:prstGeom>
            </p:spPr>
            <p:txBody>
              <a:bodyPr>
                <a:spAutoFit/>
              </a:bodyPr>
              <a:lstStyle/>
              <a:p>
                <a:pPr algn="r">
                  <a:spcAft>
                    <a:spcPts val="0"/>
                  </a:spcAft>
                </a:pPr>
                <a14:m>
                  <m:oMathPara xmlns:m="http://schemas.openxmlformats.org/officeDocument/2006/math">
                    <m:oMathParaPr>
                      <m:jc m:val="centerGroup"/>
                    </m:oMathParaPr>
                    <m:oMath xmlns:m="http://schemas.openxmlformats.org/officeDocument/2006/math">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𝑢</m:t>
                          </m:r>
                        </m:num>
                        <m:den>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𝑥</m:t>
                          </m:r>
                        </m:den>
                      </m:f>
                      <m:r>
                        <a:rPr lang="en-US" altLang="zh-CN" kern="100">
                          <a:latin typeface="Cambria Math" panose="02040503050406030204" pitchFamily="18" charset="0"/>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𝑣</m:t>
                          </m:r>
                        </m:num>
                        <m:den>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𝑦</m:t>
                          </m:r>
                        </m:den>
                      </m:f>
                      <m:r>
                        <a:rPr lang="en-US" altLang="zh-CN" i="1" kern="100">
                          <a:latin typeface="Cambria Math" panose="02040503050406030204" pitchFamily="18" charset="0"/>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𝑤</m:t>
                          </m:r>
                        </m:num>
                        <m:den>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𝑧</m:t>
                          </m:r>
                        </m:den>
                      </m:f>
                      <m:r>
                        <a:rPr lang="en-US" altLang="zh-CN" i="1" kern="100">
                          <a:latin typeface="Cambria Math" panose="02040503050406030204" pitchFamily="18" charset="0"/>
                          <a:cs typeface="Times New Roman" panose="02020603050405020304" pitchFamily="18" charset="0"/>
                        </a:rPr>
                        <m:t>=0</m:t>
                      </m:r>
                    </m:oMath>
                  </m:oMathPara>
                </a14:m>
                <a:endParaRPr lang="zh-CN" altLang="zh-CN" kern="100" dirty="0">
                  <a:latin typeface="Calibri" panose="020F0502020204030204" pitchFamily="34" charset="0"/>
                  <a:cs typeface="Times New Roman" panose="02020603050405020304" pitchFamily="18" charset="0"/>
                </a:endParaRPr>
              </a:p>
              <a:p>
                <a:pPr algn="r">
                  <a:spcAft>
                    <a:spcPts val="0"/>
                  </a:spcAft>
                </a:pPr>
                <a14:m>
                  <m:oMathPara xmlns:m="http://schemas.openxmlformats.org/officeDocument/2006/math">
                    <m:oMathParaPr>
                      <m:jc m:val="centerGroup"/>
                    </m:oMathParaPr>
                    <m:oMath xmlns:m="http://schemas.openxmlformats.org/officeDocument/2006/math">
                      <m:f>
                        <m:fPr>
                          <m:ctrlPr>
                            <a:rPr lang="zh-CN" altLang="zh-CN"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FF0000"/>
                              </a:solidFill>
                              <a:latin typeface="Cambria Math" panose="02040503050406030204" pitchFamily="18" charset="0"/>
                              <a:cs typeface="Times New Roman" panose="02020603050405020304" pitchFamily="18" charset="0"/>
                            </a:rPr>
                            <m:t>𝜕</m:t>
                          </m:r>
                          <m:r>
                            <a:rPr lang="en-US" altLang="zh-CN" i="1" kern="100">
                              <a:solidFill>
                                <a:srgbClr val="FF0000"/>
                              </a:solidFill>
                              <a:latin typeface="Cambria Math" panose="02040503050406030204" pitchFamily="18" charset="0"/>
                              <a:cs typeface="Times New Roman" panose="02020603050405020304" pitchFamily="18" charset="0"/>
                            </a:rPr>
                            <m:t>𝑉</m:t>
                          </m:r>
                        </m:num>
                        <m:den>
                          <m:r>
                            <a:rPr lang="en-US" altLang="zh-CN" i="1" kern="100">
                              <a:solidFill>
                                <a:srgbClr val="FF0000"/>
                              </a:solidFill>
                              <a:latin typeface="Cambria Math" panose="02040503050406030204" pitchFamily="18" charset="0"/>
                              <a:cs typeface="Times New Roman" panose="02020603050405020304" pitchFamily="18" charset="0"/>
                            </a:rPr>
                            <m:t>𝜕</m:t>
                          </m:r>
                          <m:r>
                            <a:rPr lang="en-US" altLang="zh-CN" i="1" kern="100">
                              <a:solidFill>
                                <a:srgbClr val="FF0000"/>
                              </a:solidFill>
                              <a:latin typeface="Cambria Math" panose="02040503050406030204" pitchFamily="18" charset="0"/>
                              <a:cs typeface="Times New Roman" panose="02020603050405020304" pitchFamily="18" charset="0"/>
                            </a:rPr>
                            <m:t>𝑡</m:t>
                          </m:r>
                        </m:den>
                      </m:f>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𝑢</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𝑢</m:t>
                          </m:r>
                        </m:num>
                        <m:den>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𝑥</m:t>
                          </m:r>
                        </m:den>
                      </m:f>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𝑣</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𝑢</m:t>
                          </m:r>
                        </m:num>
                        <m:den>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𝑦</m:t>
                          </m:r>
                        </m:den>
                      </m:f>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𝑤</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𝑢</m:t>
                          </m:r>
                        </m:num>
                        <m:den>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𝑧</m:t>
                          </m:r>
                        </m:den>
                      </m:f>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𝑔</m:t>
                      </m:r>
                      <m:r>
                        <a:rPr lang="en-US" altLang="zh-CN" i="1" kern="100">
                          <a:latin typeface="Cambria Math" panose="02040503050406030204" pitchFamily="18" charset="0"/>
                          <a:cs typeface="Times New Roman" panose="02020603050405020304" pitchFamily="18" charset="0"/>
                        </a:rPr>
                        <m:t>𝛽</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𝑇</m:t>
                              </m:r>
                            </m:e>
                            <m:sub>
                              <m:r>
                                <a:rPr lang="en-US" altLang="zh-CN" i="1" kern="100">
                                  <a:latin typeface="Cambria Math" panose="02040503050406030204" pitchFamily="18" charset="0"/>
                                  <a:cs typeface="Times New Roman" panose="02020603050405020304" pitchFamily="18" charset="0"/>
                                </a:rPr>
                                <m:t>∞</m:t>
                              </m:r>
                            </m:sub>
                          </m:sSub>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𝑇</m:t>
                          </m:r>
                        </m:e>
                      </m:d>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𝑣</m:t>
                      </m:r>
                      <m:r>
                        <a:rPr lang="en-US" altLang="zh-CN" i="1" kern="100">
                          <a:latin typeface="Cambria Math" panose="02040503050406030204" pitchFamily="18" charset="0"/>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m:t>
                              </m:r>
                            </m:e>
                            <m:sup>
                              <m:r>
                                <a:rPr lang="en-US" altLang="zh-CN" i="1" kern="100">
                                  <a:latin typeface="Cambria Math" panose="02040503050406030204" pitchFamily="18" charset="0"/>
                                  <a:cs typeface="Times New Roman" panose="02020603050405020304" pitchFamily="18" charset="0"/>
                                </a:rPr>
                                <m:t>2</m:t>
                              </m:r>
                            </m:sup>
                          </m:sSup>
                          <m:r>
                            <a:rPr lang="en-US" altLang="zh-CN" i="1" kern="100">
                              <a:latin typeface="Cambria Math" panose="02040503050406030204" pitchFamily="18" charset="0"/>
                              <a:cs typeface="Times New Roman" panose="02020603050405020304" pitchFamily="18" charset="0"/>
                            </a:rPr>
                            <m:t>𝑢</m:t>
                          </m:r>
                        </m:num>
                        <m:den>
                          <m:r>
                            <a:rPr lang="en-US" altLang="zh-CN" i="1" kern="100">
                              <a:latin typeface="Cambria Math" panose="02040503050406030204" pitchFamily="18" charset="0"/>
                              <a:cs typeface="Times New Roman" panose="02020603050405020304" pitchFamily="18" charset="0"/>
                            </a:rPr>
                            <m:t>𝜕</m:t>
                          </m:r>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𝑦</m:t>
                              </m:r>
                            </m:e>
                            <m:sup>
                              <m:r>
                                <a:rPr lang="en-US" altLang="zh-CN" i="1" kern="100">
                                  <a:latin typeface="Cambria Math" panose="02040503050406030204" pitchFamily="18" charset="0"/>
                                  <a:cs typeface="Times New Roman" panose="02020603050405020304" pitchFamily="18" charset="0"/>
                                </a:rPr>
                                <m:t>2</m:t>
                              </m:r>
                            </m:sup>
                          </m:sSup>
                        </m:den>
                      </m:f>
                      <m:r>
                        <a:rPr lang="en-US" altLang="zh-CN" i="1" kern="100">
                          <a:latin typeface="Cambria Math" panose="02040503050406030204" pitchFamily="18" charset="0"/>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m:t>
                              </m:r>
                            </m:e>
                            <m:sup>
                              <m:r>
                                <a:rPr lang="en-US" altLang="zh-CN" i="1" kern="100">
                                  <a:latin typeface="Cambria Math" panose="02040503050406030204" pitchFamily="18" charset="0"/>
                                  <a:cs typeface="Times New Roman" panose="02020603050405020304" pitchFamily="18" charset="0"/>
                                </a:rPr>
                                <m:t>2</m:t>
                              </m:r>
                            </m:sup>
                          </m:sSup>
                          <m:r>
                            <a:rPr lang="en-US" altLang="zh-CN" i="1" kern="100">
                              <a:latin typeface="Cambria Math" panose="02040503050406030204" pitchFamily="18" charset="0"/>
                              <a:cs typeface="Times New Roman" panose="02020603050405020304" pitchFamily="18" charset="0"/>
                            </a:rPr>
                            <m:t>𝑢</m:t>
                          </m:r>
                        </m:num>
                        <m:den>
                          <m:r>
                            <a:rPr lang="en-US" altLang="zh-CN" i="1" kern="100">
                              <a:latin typeface="Cambria Math" panose="02040503050406030204" pitchFamily="18" charset="0"/>
                              <a:cs typeface="Times New Roman" panose="02020603050405020304" pitchFamily="18" charset="0"/>
                            </a:rPr>
                            <m:t>𝜕</m:t>
                          </m:r>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𝑧</m:t>
                              </m:r>
                            </m:e>
                            <m:sup>
                              <m:r>
                                <a:rPr lang="en-US" altLang="zh-CN" i="1" kern="100">
                                  <a:latin typeface="Cambria Math" panose="02040503050406030204" pitchFamily="18" charset="0"/>
                                  <a:cs typeface="Times New Roman" panose="02020603050405020304" pitchFamily="18" charset="0"/>
                                </a:rPr>
                                <m:t>2</m:t>
                              </m:r>
                            </m:sup>
                          </m:sSup>
                        </m:den>
                      </m:f>
                      <m:r>
                        <a:rPr lang="en-US" altLang="zh-CN" i="1" kern="100">
                          <a:latin typeface="Cambria Math" panose="02040503050406030204" pitchFamily="18" charset="0"/>
                          <a:cs typeface="Times New Roman" panose="02020603050405020304" pitchFamily="18" charset="0"/>
                        </a:rPr>
                        <m:t>)</m:t>
                      </m:r>
                    </m:oMath>
                  </m:oMathPara>
                </a14:m>
                <a:endParaRPr lang="zh-CN" altLang="zh-CN" kern="100" dirty="0">
                  <a:latin typeface="Calibri" panose="020F0502020204030204" pitchFamily="34" charset="0"/>
                  <a:cs typeface="Times New Roman" panose="02020603050405020304" pitchFamily="18" charset="0"/>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altLang="zh-CN"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FF0000"/>
                              </a:solidFill>
                              <a:latin typeface="Cambria Math" panose="02040503050406030204" pitchFamily="18" charset="0"/>
                              <a:cs typeface="Times New Roman" panose="02020603050405020304" pitchFamily="18" charset="0"/>
                            </a:rPr>
                            <m:t>𝜕</m:t>
                          </m:r>
                          <m:r>
                            <a:rPr lang="en-US" altLang="zh-CN" i="1" kern="100">
                              <a:solidFill>
                                <a:srgbClr val="FF0000"/>
                              </a:solidFill>
                              <a:latin typeface="Cambria Math" panose="02040503050406030204" pitchFamily="18" charset="0"/>
                              <a:cs typeface="Times New Roman" panose="02020603050405020304" pitchFamily="18" charset="0"/>
                            </a:rPr>
                            <m:t>𝑇</m:t>
                          </m:r>
                        </m:num>
                        <m:den>
                          <m:r>
                            <a:rPr lang="en-US" altLang="zh-CN" i="1" kern="100">
                              <a:solidFill>
                                <a:srgbClr val="FF0000"/>
                              </a:solidFill>
                              <a:latin typeface="Cambria Math" panose="02040503050406030204" pitchFamily="18" charset="0"/>
                              <a:cs typeface="Times New Roman" panose="02020603050405020304" pitchFamily="18" charset="0"/>
                            </a:rPr>
                            <m:t>𝜕</m:t>
                          </m:r>
                          <m:r>
                            <a:rPr lang="en-US" altLang="zh-CN" i="1" kern="100">
                              <a:solidFill>
                                <a:srgbClr val="FF0000"/>
                              </a:solidFill>
                              <a:latin typeface="Cambria Math" panose="02040503050406030204" pitchFamily="18" charset="0"/>
                              <a:cs typeface="Times New Roman" panose="02020603050405020304" pitchFamily="18" charset="0"/>
                            </a:rPr>
                            <m:t>𝑡</m:t>
                          </m:r>
                        </m:den>
                      </m:f>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𝑢</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𝑇</m:t>
                          </m:r>
                        </m:num>
                        <m:den>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𝑥</m:t>
                          </m:r>
                        </m:den>
                      </m:f>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𝑣</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𝑇</m:t>
                          </m:r>
                        </m:num>
                        <m:den>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𝑦</m:t>
                          </m:r>
                        </m:den>
                      </m:f>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𝑤</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𝑇</m:t>
                          </m:r>
                        </m:num>
                        <m:den>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𝑧</m:t>
                          </m:r>
                        </m:den>
                      </m:f>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𝛼</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m:t>
                                  </m:r>
                                </m:e>
                                <m:sup>
                                  <m:r>
                                    <a:rPr lang="en-US" altLang="zh-CN" i="1" kern="100">
                                      <a:latin typeface="Cambria Math" panose="02040503050406030204" pitchFamily="18" charset="0"/>
                                      <a:cs typeface="Times New Roman" panose="02020603050405020304" pitchFamily="18" charset="0"/>
                                    </a:rPr>
                                    <m:t>2</m:t>
                                  </m:r>
                                </m:sup>
                              </m:sSup>
                              <m:r>
                                <a:rPr lang="en-US" altLang="zh-CN" i="1" kern="100">
                                  <a:latin typeface="Cambria Math" panose="02040503050406030204" pitchFamily="18" charset="0"/>
                                  <a:cs typeface="Times New Roman" panose="02020603050405020304" pitchFamily="18" charset="0"/>
                                </a:rPr>
                                <m:t>𝑇</m:t>
                              </m:r>
                            </m:num>
                            <m:den>
                              <m:r>
                                <a:rPr lang="en-US" altLang="zh-CN" i="1" kern="100">
                                  <a:latin typeface="Cambria Math" panose="02040503050406030204" pitchFamily="18" charset="0"/>
                                  <a:cs typeface="Times New Roman" panose="02020603050405020304" pitchFamily="18" charset="0"/>
                                </a:rPr>
                                <m:t>𝜕</m:t>
                              </m:r>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𝑦</m:t>
                                  </m:r>
                                </m:e>
                                <m:sup>
                                  <m:r>
                                    <a:rPr lang="en-US" altLang="zh-CN" i="1" kern="100">
                                      <a:latin typeface="Cambria Math" panose="02040503050406030204" pitchFamily="18" charset="0"/>
                                      <a:cs typeface="Times New Roman" panose="02020603050405020304" pitchFamily="18" charset="0"/>
                                    </a:rPr>
                                    <m:t>2</m:t>
                                  </m:r>
                                </m:sup>
                              </m:sSup>
                            </m:den>
                          </m:f>
                          <m:r>
                            <a:rPr lang="en-US" altLang="zh-CN" i="1" kern="100">
                              <a:latin typeface="Cambria Math" panose="02040503050406030204" pitchFamily="18" charset="0"/>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m:t>
                                  </m:r>
                                </m:e>
                                <m:sup>
                                  <m:r>
                                    <a:rPr lang="en-US" altLang="zh-CN" i="1" kern="100">
                                      <a:latin typeface="Cambria Math" panose="02040503050406030204" pitchFamily="18" charset="0"/>
                                      <a:cs typeface="Times New Roman" panose="02020603050405020304" pitchFamily="18" charset="0"/>
                                    </a:rPr>
                                    <m:t>2</m:t>
                                  </m:r>
                                </m:sup>
                              </m:sSup>
                              <m:r>
                                <a:rPr lang="en-US" altLang="zh-CN" i="1" kern="100">
                                  <a:latin typeface="Cambria Math" panose="02040503050406030204" pitchFamily="18" charset="0"/>
                                  <a:cs typeface="Times New Roman" panose="02020603050405020304" pitchFamily="18" charset="0"/>
                                </a:rPr>
                                <m:t>𝑇</m:t>
                              </m:r>
                            </m:num>
                            <m:den>
                              <m:r>
                                <a:rPr lang="en-US" altLang="zh-CN" i="1" kern="100">
                                  <a:latin typeface="Cambria Math" panose="02040503050406030204" pitchFamily="18" charset="0"/>
                                  <a:cs typeface="Times New Roman" panose="02020603050405020304" pitchFamily="18" charset="0"/>
                                </a:rPr>
                                <m:t>𝜕</m:t>
                              </m:r>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𝑧</m:t>
                                  </m:r>
                                </m:e>
                                <m:sup>
                                  <m:r>
                                    <a:rPr lang="en-US" altLang="zh-CN" i="1" kern="100">
                                      <a:latin typeface="Cambria Math" panose="02040503050406030204" pitchFamily="18" charset="0"/>
                                      <a:cs typeface="Times New Roman" panose="02020603050405020304" pitchFamily="18" charset="0"/>
                                    </a:rPr>
                                    <m:t>2</m:t>
                                  </m:r>
                                </m:sup>
                              </m:sSup>
                            </m:den>
                          </m:f>
                        </m:e>
                      </m:d>
                    </m:oMath>
                  </m:oMathPara>
                </a14:m>
                <a:endParaRPr lang="zh-CN" altLang="zh-CN" kern="100" dirty="0">
                  <a:latin typeface="Calibri" panose="020F0502020204030204" pitchFamily="34"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6249375" y="2064390"/>
                <a:ext cx="6096000" cy="2211439"/>
              </a:xfrm>
              <a:prstGeom prst="rect">
                <a:avLst/>
              </a:prstGeom>
              <a:blipFill rotWithShape="0">
                <a:blip r:embed="rId3"/>
                <a:stretch>
                  <a:fillRect/>
                </a:stretch>
              </a:blipFill>
            </p:spPr>
            <p:txBody>
              <a:bodyPr/>
              <a:lstStyle/>
              <a:p>
                <a:r>
                  <a:rPr lang="zh-CN" altLang="en-US">
                    <a:noFill/>
                  </a:rPr>
                  <a:t> </a:t>
                </a:r>
              </a:p>
            </p:txBody>
          </p:sp>
        </mc:Fallback>
      </mc:AlternateContent>
      <p:sp>
        <p:nvSpPr>
          <p:cNvPr id="9" name="矩形 8"/>
          <p:cNvSpPr/>
          <p:nvPr/>
        </p:nvSpPr>
        <p:spPr>
          <a:xfrm>
            <a:off x="870397" y="4643424"/>
            <a:ext cx="461049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Rayleigh-B</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é</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nard</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自然对流（简称</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RB</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对流）</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6537652" y="4275829"/>
            <a:ext cx="5182957"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布西涅斯克假设（</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Boussinesq</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approximation</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p:cNvSpPr/>
              <p:nvPr/>
            </p:nvSpPr>
            <p:spPr>
              <a:xfrm>
                <a:off x="6081130" y="4732738"/>
                <a:ext cx="6096000" cy="1441357"/>
              </a:xfrm>
              <a:prstGeom prst="rect">
                <a:avLst/>
              </a:prstGeom>
            </p:spPr>
            <p:txBody>
              <a:bodyPr>
                <a:spAutoFit/>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cs typeface="Times New Roman" panose="02020603050405020304" pitchFamily="18" charset="0"/>
                        </a:rPr>
                        <m:t>𝛽</m:t>
                      </m:r>
                      <m:r>
                        <a:rPr lang="en-US" altLang="zh-CN" i="1" kern="100">
                          <a:latin typeface="Cambria Math" panose="02040503050406030204" pitchFamily="18" charset="0"/>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1</m:t>
                          </m:r>
                        </m:num>
                        <m:den>
                          <m:r>
                            <a:rPr lang="en-US" altLang="zh-CN" i="1" kern="100">
                              <a:latin typeface="Cambria Math" panose="02040503050406030204" pitchFamily="18" charset="0"/>
                              <a:cs typeface="Times New Roman" panose="02020603050405020304" pitchFamily="18" charset="0"/>
                            </a:rPr>
                            <m:t>𝜌</m:t>
                          </m:r>
                        </m:den>
                      </m:f>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𝜕𝜌</m:t>
                              </m:r>
                            </m:num>
                            <m:den>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𝑇</m:t>
                              </m:r>
                            </m:den>
                          </m:f>
                        </m:e>
                      </m:d>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MS Gothic" panose="020B0609070205080204" pitchFamily="49" charset="-128"/>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1</m:t>
                          </m:r>
                        </m:num>
                        <m:den>
                          <m:r>
                            <a:rPr lang="en-US" altLang="zh-CN" i="1" kern="100">
                              <a:latin typeface="Cambria Math" panose="02040503050406030204" pitchFamily="18" charset="0"/>
                              <a:cs typeface="Times New Roman" panose="02020603050405020304" pitchFamily="18" charset="0"/>
                            </a:rPr>
                            <m:t>𝜌</m:t>
                          </m:r>
                        </m:den>
                      </m:f>
                      <m:r>
                        <a:rPr lang="en-US" altLang="zh-CN" i="1" kern="100">
                          <a:latin typeface="Cambria Math" panose="02040503050406030204" pitchFamily="18" charset="0"/>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𝜌</m:t>
                          </m:r>
                        </m:num>
                        <m:den>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𝑇</m:t>
                          </m:r>
                        </m:den>
                      </m:f>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MS Gothic" panose="020B0609070205080204" pitchFamily="49" charset="-128"/>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1</m:t>
                          </m:r>
                        </m:num>
                        <m:den>
                          <m:r>
                            <a:rPr lang="en-US" altLang="zh-CN" i="1" kern="100">
                              <a:latin typeface="Cambria Math" panose="02040503050406030204" pitchFamily="18" charset="0"/>
                              <a:cs typeface="Times New Roman" panose="02020603050405020304" pitchFamily="18" charset="0"/>
                            </a:rPr>
                            <m:t>𝜌</m:t>
                          </m:r>
                        </m:den>
                      </m:f>
                      <m:r>
                        <a:rPr lang="en-US" altLang="zh-CN" i="1" kern="100">
                          <a:latin typeface="Cambria Math" panose="02040503050406030204" pitchFamily="18" charset="0"/>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𝜌</m:t>
                              </m:r>
                            </m:e>
                            <m:sub>
                              <m:r>
                                <a:rPr lang="en-US" altLang="zh-CN" i="1" kern="100">
                                  <a:latin typeface="Cambria Math" panose="02040503050406030204" pitchFamily="18" charset="0"/>
                                  <a:cs typeface="Times New Roman" panose="02020603050405020304" pitchFamily="18" charset="0"/>
                                </a:rPr>
                                <m:t>∞</m:t>
                              </m:r>
                            </m:sub>
                          </m:sSub>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𝜌</m:t>
                          </m:r>
                        </m:num>
                        <m:den>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𝑇</m:t>
                              </m:r>
                            </m:e>
                            <m:sub>
                              <m:r>
                                <a:rPr lang="en-US" altLang="zh-CN" i="1" kern="100">
                                  <a:latin typeface="Cambria Math" panose="02040503050406030204" pitchFamily="18" charset="0"/>
                                  <a:cs typeface="Times New Roman" panose="02020603050405020304" pitchFamily="18" charset="0"/>
                                </a:rPr>
                                <m:t>∞</m:t>
                              </m:r>
                            </m:sub>
                          </m:sSub>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𝑇</m:t>
                          </m:r>
                        </m:den>
                      </m:f>
                    </m:oMath>
                  </m:oMathPara>
                </a14:m>
                <a:endParaRPr lang="zh-CN" altLang="zh-CN" sz="1400" kern="100" dirty="0">
                  <a:latin typeface="Calibri" panose="020F0502020204030204" pitchFamily="34" charset="0"/>
                  <a:cs typeface="Times New Roman" panose="02020603050405020304" pitchFamily="18" charset="0"/>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𝜌</m:t>
                              </m:r>
                            </m:e>
                            <m:sub>
                              <m:r>
                                <a:rPr lang="en-US" altLang="zh-CN" i="1" kern="100">
                                  <a:latin typeface="Cambria Math" panose="02040503050406030204" pitchFamily="18" charset="0"/>
                                  <a:cs typeface="Times New Roman" panose="02020603050405020304" pitchFamily="18" charset="0"/>
                                </a:rPr>
                                <m:t>∞</m:t>
                              </m:r>
                            </m:sub>
                          </m:sSub>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𝜌</m:t>
                          </m:r>
                        </m:e>
                      </m:d>
                      <m:r>
                        <a:rPr lang="en-US"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𝜌𝛽</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𝑇</m:t>
                              </m:r>
                            </m:e>
                            <m:sub>
                              <m:r>
                                <a:rPr lang="en-US" altLang="zh-CN" i="1" kern="100">
                                  <a:latin typeface="Cambria Math" panose="02040503050406030204" pitchFamily="18" charset="0"/>
                                  <a:cs typeface="Times New Roman" panose="02020603050405020304" pitchFamily="18" charset="0"/>
                                </a:rPr>
                                <m:t>∞</m:t>
                              </m:r>
                            </m:sub>
                          </m:sSub>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𝑇</m:t>
                          </m:r>
                        </m:e>
                      </m:d>
                    </m:oMath>
                  </m:oMathPara>
                </a14:m>
                <a:endParaRPr lang="zh-CN" altLang="zh-CN" sz="1400" kern="100" dirty="0">
                  <a:latin typeface="Calibri" panose="020F0502020204030204" pitchFamily="34"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6081130" y="4732738"/>
                <a:ext cx="6096000" cy="1441357"/>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51853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7597" y="554736"/>
            <a:ext cx="9905998" cy="563592"/>
          </a:xfrm>
        </p:spPr>
        <p:txBody>
          <a:bodyPr>
            <a:normAutofit fontScale="90000"/>
          </a:bodyPr>
          <a:lstStyle/>
          <a:p>
            <a:r>
              <a:rPr lang="zh-CN" altLang="en-US" smtClean="0"/>
              <a:t>举例</a:t>
            </a:r>
            <a:r>
              <a:rPr lang="en-US" altLang="zh-CN" dirty="0"/>
              <a:t>2</a:t>
            </a:r>
            <a:endParaRPr lang="zh-CN" altLang="en-US" dirty="0"/>
          </a:p>
        </p:txBody>
      </p:sp>
      <p:pic>
        <p:nvPicPr>
          <p:cNvPr id="5" name="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739775" y="1881188"/>
            <a:ext cx="4673600" cy="3505200"/>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78</a:t>
            </a:fld>
            <a:endParaRPr lang="zh-CN" altLang="en-US"/>
          </a:p>
        </p:txBody>
      </p:sp>
      <p:pic>
        <p:nvPicPr>
          <p:cNvPr id="6" name="T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53912" y="1880731"/>
            <a:ext cx="6153912" cy="3505060"/>
          </a:xfrm>
          <a:prstGeom prst="rect">
            <a:avLst/>
          </a:prstGeom>
        </p:spPr>
      </p:pic>
    </p:spTree>
    <p:extLst>
      <p:ext uri="{BB962C8B-B14F-4D97-AF65-F5344CB8AC3E}">
        <p14:creationId xmlns:p14="http://schemas.microsoft.com/office/powerpoint/2010/main" val="36974893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4173" y="361847"/>
            <a:ext cx="9905998" cy="563592"/>
          </a:xfrm>
        </p:spPr>
        <p:txBody>
          <a:bodyPr>
            <a:normAutofit fontScale="90000"/>
          </a:bodyPr>
          <a:lstStyle/>
          <a:p>
            <a:r>
              <a:rPr lang="zh-CN" altLang="en-US" smtClean="0"/>
              <a:t>举例</a:t>
            </a:r>
            <a:r>
              <a:rPr lang="en-US" altLang="zh-CN" dirty="0"/>
              <a:t>2</a:t>
            </a:r>
            <a:endParaRPr lang="zh-CN" altLang="en-US" dirty="0"/>
          </a:p>
        </p:txBody>
      </p:sp>
      <p:pic>
        <p:nvPicPr>
          <p:cNvPr id="5"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696" y="1391901"/>
            <a:ext cx="3778405" cy="2103996"/>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79</a:t>
            </a:fld>
            <a:endParaRPr lang="zh-CN" altLang="en-US"/>
          </a:p>
        </p:txBody>
      </p:sp>
      <p:sp>
        <p:nvSpPr>
          <p:cNvPr id="6" name="文本框 5"/>
          <p:cNvSpPr txBox="1"/>
          <p:nvPr/>
        </p:nvSpPr>
        <p:spPr>
          <a:xfrm>
            <a:off x="879618" y="3495897"/>
            <a:ext cx="1751888" cy="369332"/>
          </a:xfrm>
          <a:prstGeom prst="rect">
            <a:avLst/>
          </a:prstGeom>
          <a:noFill/>
        </p:spPr>
        <p:txBody>
          <a:bodyPr wrap="square" rtlCol="0">
            <a:spAutoFit/>
          </a:bodyPr>
          <a:lstStyle/>
          <a:p>
            <a:pPr algn="ctr"/>
            <a:r>
              <a:rPr lang="en-US" altLang="zh-CN" dirty="0" smtClean="0"/>
              <a:t>T=0s</a:t>
            </a:r>
            <a:endParaRPr lang="zh-CN" altLang="en-US"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9397" y="1391901"/>
            <a:ext cx="3785403" cy="2107893"/>
          </a:xfrm>
          <a:prstGeom prst="rect">
            <a:avLst/>
          </a:prstGeom>
        </p:spPr>
      </p:pic>
      <p:sp>
        <p:nvSpPr>
          <p:cNvPr id="8" name="文本框 7"/>
          <p:cNvSpPr txBox="1"/>
          <p:nvPr/>
        </p:nvSpPr>
        <p:spPr>
          <a:xfrm>
            <a:off x="4879050" y="3495897"/>
            <a:ext cx="1751888" cy="369332"/>
          </a:xfrm>
          <a:prstGeom prst="rect">
            <a:avLst/>
          </a:prstGeom>
          <a:noFill/>
        </p:spPr>
        <p:txBody>
          <a:bodyPr wrap="square" rtlCol="0">
            <a:spAutoFit/>
          </a:bodyPr>
          <a:lstStyle/>
          <a:p>
            <a:pPr algn="ctr"/>
            <a:r>
              <a:rPr lang="en-US" altLang="zh-CN" dirty="0" smtClean="0"/>
              <a:t>T=1s</a:t>
            </a:r>
            <a:endParaRPr lang="zh-CN" altLang="en-US"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2096" y="1391901"/>
            <a:ext cx="3778406" cy="2103996"/>
          </a:xfrm>
          <a:prstGeom prst="rect">
            <a:avLst/>
          </a:prstGeom>
        </p:spPr>
      </p:pic>
      <p:sp>
        <p:nvSpPr>
          <p:cNvPr id="10" name="文本框 9"/>
          <p:cNvSpPr txBox="1"/>
          <p:nvPr/>
        </p:nvSpPr>
        <p:spPr>
          <a:xfrm>
            <a:off x="8741749" y="3495897"/>
            <a:ext cx="1751888" cy="369332"/>
          </a:xfrm>
          <a:prstGeom prst="rect">
            <a:avLst/>
          </a:prstGeom>
          <a:noFill/>
        </p:spPr>
        <p:txBody>
          <a:bodyPr wrap="square" rtlCol="0">
            <a:spAutoFit/>
          </a:bodyPr>
          <a:lstStyle/>
          <a:p>
            <a:pPr algn="ctr"/>
            <a:r>
              <a:rPr lang="en-US" altLang="zh-CN" dirty="0" smtClean="0"/>
              <a:t>T=2s</a:t>
            </a:r>
            <a:endParaRPr lang="zh-CN" altLang="en-US" dirty="0"/>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95" y="3865229"/>
            <a:ext cx="3778405" cy="2103995"/>
          </a:xfrm>
          <a:prstGeom prst="rect">
            <a:avLst/>
          </a:prstGeom>
        </p:spPr>
      </p:pic>
      <p:sp>
        <p:nvSpPr>
          <p:cNvPr id="12" name="文本框 11"/>
          <p:cNvSpPr txBox="1"/>
          <p:nvPr/>
        </p:nvSpPr>
        <p:spPr>
          <a:xfrm>
            <a:off x="879618" y="5900858"/>
            <a:ext cx="1751888" cy="369332"/>
          </a:xfrm>
          <a:prstGeom prst="rect">
            <a:avLst/>
          </a:prstGeom>
          <a:noFill/>
        </p:spPr>
        <p:txBody>
          <a:bodyPr wrap="square" rtlCol="0">
            <a:spAutoFit/>
          </a:bodyPr>
          <a:lstStyle/>
          <a:p>
            <a:pPr algn="ctr"/>
            <a:r>
              <a:rPr lang="en-US" altLang="zh-CN" dirty="0" smtClean="0"/>
              <a:t>T=3s</a:t>
            </a:r>
            <a:endParaRPr lang="zh-CN" altLang="en-US" dirty="0"/>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9396" y="3865228"/>
            <a:ext cx="3778405" cy="2103995"/>
          </a:xfrm>
          <a:prstGeom prst="rect">
            <a:avLst/>
          </a:prstGeom>
        </p:spPr>
      </p:pic>
      <p:sp>
        <p:nvSpPr>
          <p:cNvPr id="14" name="文本框 13"/>
          <p:cNvSpPr txBox="1"/>
          <p:nvPr/>
        </p:nvSpPr>
        <p:spPr>
          <a:xfrm>
            <a:off x="4952654" y="5902132"/>
            <a:ext cx="1751888" cy="369332"/>
          </a:xfrm>
          <a:prstGeom prst="rect">
            <a:avLst/>
          </a:prstGeom>
          <a:noFill/>
        </p:spPr>
        <p:txBody>
          <a:bodyPr wrap="square" rtlCol="0">
            <a:spAutoFit/>
          </a:bodyPr>
          <a:lstStyle/>
          <a:p>
            <a:pPr algn="ctr"/>
            <a:r>
              <a:rPr lang="en-US" altLang="zh-CN" dirty="0" smtClean="0"/>
              <a:t>T=4s</a:t>
            </a:r>
            <a:endParaRPr lang="zh-CN" altLang="en-US" dirty="0"/>
          </a:p>
        </p:txBody>
      </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02096" y="3865228"/>
            <a:ext cx="3778406" cy="2103996"/>
          </a:xfrm>
          <a:prstGeom prst="rect">
            <a:avLst/>
          </a:prstGeom>
        </p:spPr>
      </p:pic>
      <p:sp>
        <p:nvSpPr>
          <p:cNvPr id="16" name="文本框 15"/>
          <p:cNvSpPr txBox="1"/>
          <p:nvPr/>
        </p:nvSpPr>
        <p:spPr>
          <a:xfrm>
            <a:off x="8815355" y="5900858"/>
            <a:ext cx="1751888" cy="369332"/>
          </a:xfrm>
          <a:prstGeom prst="rect">
            <a:avLst/>
          </a:prstGeom>
          <a:noFill/>
        </p:spPr>
        <p:txBody>
          <a:bodyPr wrap="square" rtlCol="0">
            <a:spAutoFit/>
          </a:bodyPr>
          <a:lstStyle/>
          <a:p>
            <a:pPr algn="ctr"/>
            <a:r>
              <a:rPr lang="en-US" altLang="zh-CN" dirty="0" smtClean="0"/>
              <a:t>T=5s</a:t>
            </a:r>
            <a:endParaRPr lang="zh-CN" altLang="en-US" dirty="0"/>
          </a:p>
        </p:txBody>
      </p:sp>
      <p:sp>
        <p:nvSpPr>
          <p:cNvPr id="17" name="矩形 16"/>
          <p:cNvSpPr/>
          <p:nvPr/>
        </p:nvSpPr>
        <p:spPr>
          <a:xfrm>
            <a:off x="5001332" y="6334657"/>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速度场（云图）</a:t>
            </a:r>
          </a:p>
        </p:txBody>
      </p:sp>
    </p:spTree>
    <p:extLst>
      <p:ext uri="{BB962C8B-B14F-4D97-AF65-F5344CB8AC3E}">
        <p14:creationId xmlns:p14="http://schemas.microsoft.com/office/powerpoint/2010/main" val="42844957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举一个例子</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632020" y="812840"/>
                <a:ext cx="5058934" cy="3534076"/>
              </a:xfrm>
            </p:spPr>
            <p:txBody>
              <a:bodyPr>
                <a:normAutofit fontScale="77500" lnSpcReduction="20000"/>
              </a:bodyPr>
              <a:lstStyle/>
              <a:p>
                <a:r>
                  <a:rPr lang="en-US" altLang="zh-CN" smtClean="0"/>
                  <a:t>1.</a:t>
                </a:r>
                <a:r>
                  <a:rPr lang="zh-CN" altLang="en-US" smtClean="0"/>
                  <a:t>显然，力</a:t>
                </a:r>
                <a:r>
                  <a:rPr lang="en-US" altLang="zh-CN"/>
                  <a:t>F(x</a:t>
                </a:r>
                <a:r>
                  <a:rPr lang="en-US" altLang="zh-CN" smtClean="0"/>
                  <a:t>)</a:t>
                </a:r>
                <a:r>
                  <a:rPr lang="zh-CN" altLang="en-US" smtClean="0"/>
                  <a:t>在</a:t>
                </a:r>
                <a:r>
                  <a:rPr lang="en-US" altLang="zh-CN" smtClean="0"/>
                  <a:t>X</a:t>
                </a:r>
                <a:r>
                  <a:rPr lang="en-US" altLang="zh-CN" baseline="-25000" smtClean="0"/>
                  <a:t>1</a:t>
                </a:r>
                <a:r>
                  <a:rPr lang="zh-CN" altLang="en-US" smtClean="0"/>
                  <a:t>到</a:t>
                </a:r>
                <a:r>
                  <a:rPr lang="en-US" altLang="zh-CN" smtClean="0"/>
                  <a:t>X</a:t>
                </a:r>
                <a:r>
                  <a:rPr lang="en-US" altLang="zh-CN" baseline="-25000"/>
                  <a:t>2</a:t>
                </a:r>
                <a:r>
                  <a:rPr lang="zh-CN" altLang="en-US" smtClean="0"/>
                  <a:t>之间所做的功量计算公式为：</a:t>
                </a:r>
                <a:endParaRPr lang="en-US" altLang="zh-CN" smtClean="0"/>
              </a:p>
              <a:p>
                <a:pPr lvl="1"/>
                <a14:m>
                  <m:oMath xmlns:m="http://schemas.openxmlformats.org/officeDocument/2006/math">
                    <m:r>
                      <m:rPr>
                        <m:sty m:val="p"/>
                      </m:rPr>
                      <a:rPr lang="en-US" altLang="zh-CN" i="1" smtClean="0">
                        <a:latin typeface="Cambria Math" panose="02040503050406030204" pitchFamily="18" charset="0"/>
                      </a:rPr>
                      <m:t>W</m:t>
                    </m:r>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sup>
                      <m:e>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oMath>
                </a14:m>
                <a:endParaRPr lang="en-US" altLang="zh-CN"/>
              </a:p>
              <a:p>
                <a:r>
                  <a:rPr lang="en-US" altLang="zh-CN" smtClean="0"/>
                  <a:t>2.</a:t>
                </a:r>
                <a:r>
                  <a:rPr lang="zh-CN" altLang="en-US" smtClean="0"/>
                  <a:t>计算机如何求解该功量？</a:t>
                </a:r>
                <a:endParaRPr lang="zh-CN" altLang="en-US"/>
              </a:p>
              <a:p>
                <a:pPr lvl="1"/>
                <a:r>
                  <a:rPr lang="en-US" altLang="zh-CN" smtClean="0"/>
                  <a:t>(1)</a:t>
                </a:r>
                <a:r>
                  <a:rPr lang="zh-CN" altLang="en-US" smtClean="0"/>
                  <a:t>使用有穷个子区间分割</a:t>
                </a:r>
                <a:r>
                  <a:rPr lang="en-US" altLang="zh-CN" smtClean="0"/>
                  <a:t>X</a:t>
                </a:r>
                <a:r>
                  <a:rPr lang="en-US" altLang="zh-CN" sz="2000" baseline="-25000"/>
                  <a:t>1</a:t>
                </a:r>
                <a:r>
                  <a:rPr lang="zh-CN" altLang="en-US" smtClean="0"/>
                  <a:t>到</a:t>
                </a:r>
                <a:r>
                  <a:rPr lang="en-US" altLang="zh-CN" smtClean="0"/>
                  <a:t>X</a:t>
                </a:r>
                <a:r>
                  <a:rPr lang="en-US" altLang="zh-CN" sz="2000" baseline="-25000"/>
                  <a:t>2</a:t>
                </a:r>
                <a:r>
                  <a:rPr lang="zh-CN" altLang="en-US" smtClean="0"/>
                  <a:t>这段位移；</a:t>
                </a:r>
                <a:endParaRPr lang="en-US" altLang="zh-CN" smtClean="0"/>
              </a:p>
              <a:p>
                <a:pPr lvl="1"/>
                <a:r>
                  <a:rPr lang="en-US" altLang="zh-CN" smtClean="0"/>
                  <a:t>(2)</a:t>
                </a:r>
                <a:r>
                  <a:rPr lang="zh-CN" altLang="en-US" smtClean="0"/>
                  <a:t>在每个子区间使用梯形或者弓形面积公式计算子区间与</a:t>
                </a:r>
                <a:r>
                  <a:rPr lang="en-US" altLang="zh-CN" smtClean="0"/>
                  <a:t>F(x)</a:t>
                </a:r>
                <a:r>
                  <a:rPr lang="zh-CN" altLang="en-US" smtClean="0"/>
                  <a:t>所围成为子面积；</a:t>
                </a:r>
                <a:endParaRPr lang="en-US" altLang="zh-CN" smtClean="0"/>
              </a:p>
              <a:p>
                <a:pPr lvl="1"/>
                <a:r>
                  <a:rPr lang="en-US" altLang="zh-CN" smtClean="0"/>
                  <a:t>(3)</a:t>
                </a:r>
                <a:r>
                  <a:rPr lang="zh-CN" altLang="en-US" smtClean="0"/>
                  <a:t>累加所有子面积，得到总功量。</a:t>
                </a:r>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632020" y="812840"/>
                <a:ext cx="5058934" cy="3534076"/>
              </a:xfrm>
              <a:blipFill rotWithShape="0">
                <a:blip r:embed="rId2"/>
                <a:stretch>
                  <a:fillRect l="-1807" t="-5000" r="-216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t>8</a:t>
            </a:fld>
            <a:endParaRPr lang="zh-CN" altLang="en-US"/>
          </a:p>
        </p:txBody>
      </p:sp>
      <p:grpSp>
        <p:nvGrpSpPr>
          <p:cNvPr id="25" name="组合 24"/>
          <p:cNvGrpSpPr/>
          <p:nvPr/>
        </p:nvGrpSpPr>
        <p:grpSpPr>
          <a:xfrm>
            <a:off x="284712" y="1765690"/>
            <a:ext cx="5487285" cy="3726288"/>
            <a:chOff x="284712" y="1765690"/>
            <a:chExt cx="5487285" cy="3726288"/>
          </a:xfrm>
        </p:grpSpPr>
        <p:cxnSp>
          <p:nvCxnSpPr>
            <p:cNvPr id="14" name="直接箭头连接符 13"/>
            <p:cNvCxnSpPr/>
            <p:nvPr/>
          </p:nvCxnSpPr>
          <p:spPr>
            <a:xfrm flipV="1">
              <a:off x="1210263" y="1848256"/>
              <a:ext cx="0" cy="275435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15" name="直接箭头连接符 14"/>
            <p:cNvCxnSpPr/>
            <p:nvPr/>
          </p:nvCxnSpPr>
          <p:spPr>
            <a:xfrm>
              <a:off x="1210263" y="4613758"/>
              <a:ext cx="4538546" cy="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sp>
          <p:nvSpPr>
            <p:cNvPr id="16" name="弧形 15"/>
            <p:cNvSpPr/>
            <p:nvPr/>
          </p:nvSpPr>
          <p:spPr>
            <a:xfrm>
              <a:off x="284712" y="2481149"/>
              <a:ext cx="4070195" cy="3010829"/>
            </a:xfrm>
            <a:prstGeom prst="arc">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cxnSp>
          <p:nvCxnSpPr>
            <p:cNvPr id="17" name="直接连接符 16"/>
            <p:cNvCxnSpPr/>
            <p:nvPr/>
          </p:nvCxnSpPr>
          <p:spPr>
            <a:xfrm>
              <a:off x="2319809" y="2481149"/>
              <a:ext cx="0" cy="2132609"/>
            </a:xfrm>
            <a:prstGeom prst="line">
              <a:avLst/>
            </a:prstGeom>
          </p:spPr>
          <p:style>
            <a:lnRef idx="2">
              <a:schemeClr val="accent5"/>
            </a:lnRef>
            <a:fillRef idx="1">
              <a:schemeClr val="lt1"/>
            </a:fillRef>
            <a:effectRef idx="0">
              <a:schemeClr val="accent5"/>
            </a:effectRef>
            <a:fontRef idx="minor">
              <a:schemeClr val="dk1"/>
            </a:fontRef>
          </p:style>
        </p:cxnSp>
        <p:cxnSp>
          <p:nvCxnSpPr>
            <p:cNvPr id="18" name="直接连接符 17"/>
            <p:cNvCxnSpPr>
              <a:stCxn id="16" idx="2"/>
            </p:cNvCxnSpPr>
            <p:nvPr/>
          </p:nvCxnSpPr>
          <p:spPr>
            <a:xfrm>
              <a:off x="4354907" y="3986564"/>
              <a:ext cx="0" cy="627194"/>
            </a:xfrm>
            <a:prstGeom prst="line">
              <a:avLst/>
            </a:prstGeom>
          </p:spPr>
          <p:style>
            <a:lnRef idx="2">
              <a:schemeClr val="accent5"/>
            </a:lnRef>
            <a:fillRef idx="1">
              <a:schemeClr val="lt1"/>
            </a:fillRef>
            <a:effectRef idx="0">
              <a:schemeClr val="accent5"/>
            </a:effectRef>
            <a:fontRef idx="minor">
              <a:schemeClr val="dk1"/>
            </a:fontRef>
          </p:style>
        </p:cxnSp>
        <p:sp>
          <p:nvSpPr>
            <p:cNvPr id="19" name="文本框 18"/>
            <p:cNvSpPr txBox="1"/>
            <p:nvPr/>
          </p:nvSpPr>
          <p:spPr>
            <a:xfrm>
              <a:off x="5460693" y="4699066"/>
              <a:ext cx="311304"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mtClean="0"/>
                <a:t>X</a:t>
              </a:r>
              <a:endParaRPr lang="zh-CN" altLang="en-US"/>
            </a:p>
          </p:txBody>
        </p:sp>
        <p:sp>
          <p:nvSpPr>
            <p:cNvPr id="20" name="文本框 19"/>
            <p:cNvSpPr txBox="1"/>
            <p:nvPr/>
          </p:nvSpPr>
          <p:spPr>
            <a:xfrm>
              <a:off x="1054611" y="4671942"/>
              <a:ext cx="311304"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mtClean="0"/>
                <a:t>0</a:t>
              </a:r>
              <a:endParaRPr lang="zh-CN" altLang="en-US"/>
            </a:p>
          </p:txBody>
        </p:sp>
        <p:sp>
          <p:nvSpPr>
            <p:cNvPr id="21" name="文本框 20"/>
            <p:cNvSpPr txBox="1"/>
            <p:nvPr/>
          </p:nvSpPr>
          <p:spPr>
            <a:xfrm>
              <a:off x="765609" y="1765690"/>
              <a:ext cx="28565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mtClean="0"/>
                <a:t>F</a:t>
              </a:r>
              <a:endParaRPr lang="zh-CN" altLang="en-US"/>
            </a:p>
          </p:txBody>
        </p:sp>
        <p:sp>
          <p:nvSpPr>
            <p:cNvPr id="22" name="文本框 21"/>
            <p:cNvSpPr txBox="1"/>
            <p:nvPr/>
          </p:nvSpPr>
          <p:spPr>
            <a:xfrm>
              <a:off x="3606896" y="2401310"/>
              <a:ext cx="52610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mtClean="0"/>
                <a:t>F(x)</a:t>
              </a:r>
              <a:endParaRPr lang="zh-CN" altLang="en-US"/>
            </a:p>
          </p:txBody>
        </p:sp>
        <p:sp>
          <p:nvSpPr>
            <p:cNvPr id="23" name="文本框 22"/>
            <p:cNvSpPr txBox="1"/>
            <p:nvPr/>
          </p:nvSpPr>
          <p:spPr>
            <a:xfrm>
              <a:off x="2157657" y="4699066"/>
              <a:ext cx="396262"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mtClean="0"/>
                <a:t>X</a:t>
              </a:r>
              <a:r>
                <a:rPr lang="en-US" altLang="zh-CN" baseline="-25000" smtClean="0"/>
                <a:t>1</a:t>
              </a:r>
              <a:endParaRPr lang="zh-CN" altLang="en-US" baseline="-25000"/>
            </a:p>
          </p:txBody>
        </p:sp>
        <p:sp>
          <p:nvSpPr>
            <p:cNvPr id="24" name="文本框 23"/>
            <p:cNvSpPr txBox="1"/>
            <p:nvPr/>
          </p:nvSpPr>
          <p:spPr>
            <a:xfrm>
              <a:off x="4182022" y="4699066"/>
              <a:ext cx="396262"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mtClean="0"/>
                <a:t>X</a:t>
              </a:r>
              <a:r>
                <a:rPr lang="en-US" altLang="zh-CN" baseline="-25000" smtClean="0"/>
                <a:t>2</a:t>
              </a:r>
              <a:endParaRPr lang="zh-CN" altLang="en-US" baseline="-25000"/>
            </a:p>
          </p:txBody>
        </p:sp>
      </p:grpSp>
      <p:sp>
        <p:nvSpPr>
          <p:cNvPr id="26" name="文本框 25"/>
          <p:cNvSpPr txBox="1"/>
          <p:nvPr/>
        </p:nvSpPr>
        <p:spPr>
          <a:xfrm>
            <a:off x="1556426" y="5573949"/>
            <a:ext cx="3523722" cy="369332"/>
          </a:xfrm>
          <a:prstGeom prst="rect">
            <a:avLst/>
          </a:prstGeom>
          <a:noFill/>
        </p:spPr>
        <p:txBody>
          <a:bodyPr wrap="none" rtlCol="0">
            <a:spAutoFit/>
          </a:bodyPr>
          <a:lstStyle/>
          <a:p>
            <a:r>
              <a:rPr lang="zh-CN" altLang="en-US" smtClean="0">
                <a:latin typeface="幼圆" panose="02010509060101010101" pitchFamily="49" charset="-122"/>
                <a:ea typeface="幼圆" panose="02010509060101010101" pitchFamily="49" charset="-122"/>
              </a:rPr>
              <a:t>假设力</a:t>
            </a:r>
            <a:r>
              <a:rPr lang="en-US" altLang="zh-CN" smtClean="0">
                <a:latin typeface="幼圆" panose="02010509060101010101" pitchFamily="49" charset="-122"/>
                <a:ea typeface="幼圆" panose="02010509060101010101" pitchFamily="49" charset="-122"/>
              </a:rPr>
              <a:t>F</a:t>
            </a:r>
            <a:r>
              <a:rPr lang="zh-CN" altLang="en-US" smtClean="0">
                <a:latin typeface="幼圆" panose="02010509060101010101" pitchFamily="49" charset="-122"/>
                <a:ea typeface="幼圆" panose="02010509060101010101" pitchFamily="49" charset="-122"/>
              </a:rPr>
              <a:t>为距离的函数，计作</a:t>
            </a:r>
            <a:r>
              <a:rPr lang="en-US" altLang="zh-CN" smtClean="0">
                <a:latin typeface="幼圆" panose="02010509060101010101" pitchFamily="49" charset="-122"/>
                <a:ea typeface="幼圆" panose="02010509060101010101" pitchFamily="49" charset="-122"/>
              </a:rPr>
              <a:t>F(x)</a:t>
            </a:r>
            <a:endParaRPr lang="zh-CN" altLang="en-US">
              <a:latin typeface="幼圆" panose="02010509060101010101" pitchFamily="49" charset="-122"/>
              <a:ea typeface="幼圆" panose="02010509060101010101" pitchFamily="49" charset="-122"/>
            </a:endParaRPr>
          </a:p>
        </p:txBody>
      </p:sp>
      <p:sp>
        <p:nvSpPr>
          <p:cNvPr id="27" name="文本框 26"/>
          <p:cNvSpPr txBox="1"/>
          <p:nvPr/>
        </p:nvSpPr>
        <p:spPr>
          <a:xfrm>
            <a:off x="6712220" y="4707446"/>
            <a:ext cx="5247043" cy="1754326"/>
          </a:xfrm>
          <a:prstGeom prst="rect">
            <a:avLst/>
          </a:prstGeom>
          <a:noFill/>
        </p:spPr>
        <p:txBody>
          <a:bodyPr wrap="square" rtlCol="0">
            <a:spAutoFit/>
          </a:bodyPr>
          <a:lstStyle/>
          <a:p>
            <a:r>
              <a:rPr lang="zh-CN" altLang="en-US" smtClean="0">
                <a:solidFill>
                  <a:srgbClr val="FFFF00"/>
                </a:solidFill>
                <a:latin typeface="幼圆" panose="02010509060101010101" pitchFamily="49" charset="-122"/>
                <a:ea typeface="幼圆" panose="02010509060101010101" pitchFamily="49" charset="-122"/>
              </a:rPr>
              <a:t>很显然，该计算过程非解析法，由于计算子面积时</a:t>
            </a:r>
            <a:endParaRPr lang="en-US" altLang="zh-CN" smtClean="0">
              <a:solidFill>
                <a:srgbClr val="FFFF00"/>
              </a:solidFill>
              <a:latin typeface="幼圆" panose="02010509060101010101" pitchFamily="49" charset="-122"/>
              <a:ea typeface="幼圆" panose="02010509060101010101" pitchFamily="49" charset="-122"/>
            </a:endParaRPr>
          </a:p>
          <a:p>
            <a:r>
              <a:rPr lang="zh-CN" altLang="en-US" smtClean="0">
                <a:solidFill>
                  <a:srgbClr val="FFFF00"/>
                </a:solidFill>
                <a:latin typeface="幼圆" panose="02010509060101010101" pitchFamily="49" charset="-122"/>
                <a:ea typeface="幼圆" panose="02010509060101010101" pitchFamily="49" charset="-122"/>
              </a:rPr>
              <a:t>采用近似法计算，最终结果存在计算误差；</a:t>
            </a:r>
            <a:endParaRPr lang="en-US" altLang="zh-CN" smtClean="0">
              <a:solidFill>
                <a:srgbClr val="FFFF00"/>
              </a:solidFill>
              <a:latin typeface="幼圆" panose="02010509060101010101" pitchFamily="49" charset="-122"/>
              <a:ea typeface="幼圆" panose="02010509060101010101" pitchFamily="49" charset="-122"/>
            </a:endParaRPr>
          </a:p>
          <a:p>
            <a:r>
              <a:rPr lang="zh-CN" altLang="en-US" smtClean="0">
                <a:solidFill>
                  <a:srgbClr val="FFFF00"/>
                </a:solidFill>
                <a:latin typeface="幼圆" panose="02010509060101010101" pitchFamily="49" charset="-122"/>
                <a:ea typeface="幼圆" panose="02010509060101010101" pitchFamily="49" charset="-122"/>
              </a:rPr>
              <a:t>随着</a:t>
            </a:r>
            <a:r>
              <a:rPr lang="zh-CN" altLang="en-US">
                <a:solidFill>
                  <a:srgbClr val="FFFF00"/>
                </a:solidFill>
                <a:latin typeface="幼圆" panose="02010509060101010101" pitchFamily="49" charset="-122"/>
                <a:ea typeface="幼圆" panose="02010509060101010101" pitchFamily="49" charset="-122"/>
              </a:rPr>
              <a:t>有</a:t>
            </a:r>
            <a:r>
              <a:rPr lang="zh-CN" altLang="en-US" smtClean="0">
                <a:solidFill>
                  <a:srgbClr val="FFFF00"/>
                </a:solidFill>
                <a:latin typeface="幼圆" panose="02010509060101010101" pitchFamily="49" charset="-122"/>
                <a:ea typeface="幼圆" panose="02010509060101010101" pitchFamily="49" charset="-122"/>
              </a:rPr>
              <a:t>穷个子区间数量的增加，最终计算得到的解</a:t>
            </a:r>
            <a:endParaRPr lang="en-US" altLang="zh-CN" smtClean="0">
              <a:solidFill>
                <a:srgbClr val="FFFF00"/>
              </a:solidFill>
              <a:latin typeface="幼圆" panose="02010509060101010101" pitchFamily="49" charset="-122"/>
              <a:ea typeface="幼圆" panose="02010509060101010101" pitchFamily="49" charset="-122"/>
            </a:endParaRPr>
          </a:p>
          <a:p>
            <a:r>
              <a:rPr lang="zh-CN" altLang="en-US" smtClean="0">
                <a:solidFill>
                  <a:srgbClr val="FFFF00"/>
                </a:solidFill>
                <a:latin typeface="幼圆" panose="02010509060101010101" pitchFamily="49" charset="-122"/>
                <a:ea typeface="幼圆" panose="02010509060101010101" pitchFamily="49" charset="-122"/>
              </a:rPr>
              <a:t>与真实解之间的误差呈减少趋势，但始终无法得到</a:t>
            </a:r>
            <a:endParaRPr lang="en-US" altLang="zh-CN" smtClean="0">
              <a:solidFill>
                <a:srgbClr val="FFFF00"/>
              </a:solidFill>
              <a:latin typeface="幼圆" panose="02010509060101010101" pitchFamily="49" charset="-122"/>
              <a:ea typeface="幼圆" panose="02010509060101010101" pitchFamily="49" charset="-122"/>
            </a:endParaRPr>
          </a:p>
          <a:p>
            <a:r>
              <a:rPr lang="zh-CN" altLang="en-US" smtClean="0">
                <a:solidFill>
                  <a:srgbClr val="FFFF00"/>
                </a:solidFill>
                <a:latin typeface="幼圆" panose="02010509060101010101" pitchFamily="49" charset="-122"/>
                <a:ea typeface="幼圆" panose="02010509060101010101" pitchFamily="49" charset="-122"/>
              </a:rPr>
              <a:t>真值；</a:t>
            </a:r>
            <a:endParaRPr lang="en-US" altLang="zh-CN" smtClean="0">
              <a:solidFill>
                <a:srgbClr val="FFFF00"/>
              </a:solidFill>
              <a:latin typeface="幼圆" panose="02010509060101010101" pitchFamily="49" charset="-122"/>
              <a:ea typeface="幼圆" panose="02010509060101010101" pitchFamily="49" charset="-122"/>
            </a:endParaRPr>
          </a:p>
          <a:p>
            <a:r>
              <a:rPr lang="zh-CN" altLang="en-US" smtClean="0">
                <a:solidFill>
                  <a:srgbClr val="FFFF00"/>
                </a:solidFill>
                <a:latin typeface="幼圆" panose="02010509060101010101" pitchFamily="49" charset="-122"/>
                <a:ea typeface="幼圆" panose="02010509060101010101" pitchFamily="49" charset="-122"/>
              </a:rPr>
              <a:t>计算采用有限逼近的思路求解问题。</a:t>
            </a:r>
            <a:endParaRPr lang="zh-CN" altLang="en-US">
              <a:solidFill>
                <a:srgbClr val="FFFF00"/>
              </a:solidFill>
              <a:latin typeface="幼圆" panose="02010509060101010101" pitchFamily="49" charset="-122"/>
              <a:ea typeface="幼圆" panose="02010509060101010101" pitchFamily="49" charset="-122"/>
            </a:endParaRPr>
          </a:p>
        </p:txBody>
      </p:sp>
      <p:grpSp>
        <p:nvGrpSpPr>
          <p:cNvPr id="36" name="组合 35"/>
          <p:cNvGrpSpPr/>
          <p:nvPr/>
        </p:nvGrpSpPr>
        <p:grpSpPr>
          <a:xfrm>
            <a:off x="2655651" y="2481149"/>
            <a:ext cx="1214298" cy="2132609"/>
            <a:chOff x="2655651" y="2481149"/>
            <a:chExt cx="1214298" cy="2132609"/>
          </a:xfrm>
        </p:grpSpPr>
        <p:cxnSp>
          <p:nvCxnSpPr>
            <p:cNvPr id="29" name="直接连接符 28"/>
            <p:cNvCxnSpPr/>
            <p:nvPr/>
          </p:nvCxnSpPr>
          <p:spPr>
            <a:xfrm>
              <a:off x="2655651" y="2481149"/>
              <a:ext cx="0" cy="2121458"/>
            </a:xfrm>
            <a:prstGeom prst="line">
              <a:avLst/>
            </a:prstGeom>
          </p:spPr>
          <p:style>
            <a:lnRef idx="1">
              <a:schemeClr val="accent6"/>
            </a:lnRef>
            <a:fillRef idx="0">
              <a:schemeClr val="accent6"/>
            </a:fillRef>
            <a:effectRef idx="0">
              <a:schemeClr val="accent6"/>
            </a:effectRef>
            <a:fontRef idx="minor">
              <a:schemeClr val="tx1"/>
            </a:fontRef>
          </p:style>
        </p:cxnSp>
        <p:cxnSp>
          <p:nvCxnSpPr>
            <p:cNvPr id="31" name="直接连接符 30"/>
            <p:cNvCxnSpPr/>
            <p:nvPr/>
          </p:nvCxnSpPr>
          <p:spPr>
            <a:xfrm>
              <a:off x="3044757" y="2579878"/>
              <a:ext cx="0" cy="2022729"/>
            </a:xfrm>
            <a:prstGeom prst="line">
              <a:avLst/>
            </a:prstGeom>
          </p:spPr>
          <p:style>
            <a:lnRef idx="1">
              <a:schemeClr val="accent6"/>
            </a:lnRef>
            <a:fillRef idx="0">
              <a:schemeClr val="accent6"/>
            </a:fillRef>
            <a:effectRef idx="0">
              <a:schemeClr val="accent6"/>
            </a:effectRef>
            <a:fontRef idx="minor">
              <a:schemeClr val="tx1"/>
            </a:fontRef>
          </p:style>
        </p:cxnSp>
        <p:cxnSp>
          <p:nvCxnSpPr>
            <p:cNvPr id="33" name="直接连接符 32"/>
            <p:cNvCxnSpPr/>
            <p:nvPr/>
          </p:nvCxnSpPr>
          <p:spPr>
            <a:xfrm>
              <a:off x="3479536" y="2770642"/>
              <a:ext cx="0" cy="1843116"/>
            </a:xfrm>
            <a:prstGeom prst="line">
              <a:avLst/>
            </a:prstGeom>
          </p:spPr>
          <p:style>
            <a:lnRef idx="1">
              <a:schemeClr val="accent6"/>
            </a:lnRef>
            <a:fillRef idx="0">
              <a:schemeClr val="accent6"/>
            </a:fillRef>
            <a:effectRef idx="0">
              <a:schemeClr val="accent6"/>
            </a:effectRef>
            <a:fontRef idx="minor">
              <a:schemeClr val="tx1"/>
            </a:fontRef>
          </p:style>
        </p:cxnSp>
        <p:cxnSp>
          <p:nvCxnSpPr>
            <p:cNvPr id="35" name="直接连接符 34"/>
            <p:cNvCxnSpPr/>
            <p:nvPr/>
          </p:nvCxnSpPr>
          <p:spPr>
            <a:xfrm>
              <a:off x="3869949" y="3005847"/>
              <a:ext cx="0" cy="1607911"/>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47" name="组合 46"/>
          <p:cNvGrpSpPr/>
          <p:nvPr/>
        </p:nvGrpSpPr>
        <p:grpSpPr>
          <a:xfrm>
            <a:off x="2319809" y="2481149"/>
            <a:ext cx="2035098" cy="1505415"/>
            <a:chOff x="2319809" y="2481149"/>
            <a:chExt cx="2035098" cy="1505415"/>
          </a:xfrm>
        </p:grpSpPr>
        <p:cxnSp>
          <p:nvCxnSpPr>
            <p:cNvPr id="38" name="直接连接符 37"/>
            <p:cNvCxnSpPr/>
            <p:nvPr/>
          </p:nvCxnSpPr>
          <p:spPr>
            <a:xfrm>
              <a:off x="2319809" y="2481149"/>
              <a:ext cx="335842"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40" name="直接连接符 39"/>
            <p:cNvCxnSpPr/>
            <p:nvPr/>
          </p:nvCxnSpPr>
          <p:spPr>
            <a:xfrm>
              <a:off x="2655651" y="2481149"/>
              <a:ext cx="389106" cy="98729"/>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42" name="直接连接符 41"/>
            <p:cNvCxnSpPr/>
            <p:nvPr/>
          </p:nvCxnSpPr>
          <p:spPr>
            <a:xfrm>
              <a:off x="3044757" y="2579878"/>
              <a:ext cx="434779" cy="190764"/>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44" name="直接连接符 43"/>
            <p:cNvCxnSpPr/>
            <p:nvPr/>
          </p:nvCxnSpPr>
          <p:spPr>
            <a:xfrm>
              <a:off x="3524318" y="2781103"/>
              <a:ext cx="345631" cy="235205"/>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46" name="直接连接符 45"/>
            <p:cNvCxnSpPr>
              <a:endCxn id="16" idx="2"/>
            </p:cNvCxnSpPr>
            <p:nvPr/>
          </p:nvCxnSpPr>
          <p:spPr>
            <a:xfrm>
              <a:off x="3868642" y="3005846"/>
              <a:ext cx="486265" cy="980718"/>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246421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ircle(in)">
                                      <p:cBhvr>
                                        <p:cTn id="18" dur="2000"/>
                                        <p:tgtEl>
                                          <p:spTgt spid="3">
                                            <p:txEl>
                                              <p:pRg st="3" end="3"/>
                                            </p:txEl>
                                          </p:spTgt>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ircle(in)">
                                      <p:cBhvr>
                                        <p:cTn id="21" dur="2000"/>
                                        <p:tgtEl>
                                          <p:spTgt spid="3">
                                            <p:txEl>
                                              <p:pRg st="4" end="4"/>
                                            </p:txEl>
                                          </p:spTgt>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circle(in)">
                                      <p:cBhvr>
                                        <p:cTn id="24" dur="20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randombar(horizontal)">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p:cTn id="34" dur="500" fill="hold"/>
                                        <p:tgtEl>
                                          <p:spTgt spid="47"/>
                                        </p:tgtEl>
                                        <p:attrNameLst>
                                          <p:attrName>ppt_w</p:attrName>
                                        </p:attrNameLst>
                                      </p:cBhvr>
                                      <p:tavLst>
                                        <p:tav tm="0">
                                          <p:val>
                                            <p:fltVal val="0"/>
                                          </p:val>
                                        </p:tav>
                                        <p:tav tm="100000">
                                          <p:val>
                                            <p:strVal val="#ppt_w"/>
                                          </p:val>
                                        </p:tav>
                                      </p:tavLst>
                                    </p:anim>
                                    <p:anim calcmode="lin" valueType="num">
                                      <p:cBhvr>
                                        <p:cTn id="35" dur="500" fill="hold"/>
                                        <p:tgtEl>
                                          <p:spTgt spid="47"/>
                                        </p:tgtEl>
                                        <p:attrNameLst>
                                          <p:attrName>ppt_h</p:attrName>
                                        </p:attrNameLst>
                                      </p:cBhvr>
                                      <p:tavLst>
                                        <p:tav tm="0">
                                          <p:val>
                                            <p:fltVal val="0"/>
                                          </p:val>
                                        </p:tav>
                                        <p:tav tm="100000">
                                          <p:val>
                                            <p:strVal val="#ppt_h"/>
                                          </p:val>
                                        </p:tav>
                                      </p:tavLst>
                                    </p:anim>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1000" fill="hold"/>
                                        <p:tgtEl>
                                          <p:spTgt spid="27"/>
                                        </p:tgtEl>
                                        <p:attrNameLst>
                                          <p:attrName>ppt_w</p:attrName>
                                        </p:attrNameLst>
                                      </p:cBhvr>
                                      <p:tavLst>
                                        <p:tav tm="0">
                                          <p:val>
                                            <p:fltVal val="0"/>
                                          </p:val>
                                        </p:tav>
                                        <p:tav tm="100000">
                                          <p:val>
                                            <p:strVal val="#ppt_w"/>
                                          </p:val>
                                        </p:tav>
                                      </p:tavLst>
                                    </p:anim>
                                    <p:anim calcmode="lin" valueType="num">
                                      <p:cBhvr>
                                        <p:cTn id="42" dur="1000" fill="hold"/>
                                        <p:tgtEl>
                                          <p:spTgt spid="27"/>
                                        </p:tgtEl>
                                        <p:attrNameLst>
                                          <p:attrName>ppt_h</p:attrName>
                                        </p:attrNameLst>
                                      </p:cBhvr>
                                      <p:tavLst>
                                        <p:tav tm="0">
                                          <p:val>
                                            <p:fltVal val="0"/>
                                          </p:val>
                                        </p:tav>
                                        <p:tav tm="100000">
                                          <p:val>
                                            <p:strVal val="#ppt_h"/>
                                          </p:val>
                                        </p:tav>
                                      </p:tavLst>
                                    </p:anim>
                                    <p:anim calcmode="lin" valueType="num">
                                      <p:cBhvr>
                                        <p:cTn id="43" dur="1000" fill="hold"/>
                                        <p:tgtEl>
                                          <p:spTgt spid="27"/>
                                        </p:tgtEl>
                                        <p:attrNameLst>
                                          <p:attrName>style.rotation</p:attrName>
                                        </p:attrNameLst>
                                      </p:cBhvr>
                                      <p:tavLst>
                                        <p:tav tm="0">
                                          <p:val>
                                            <p:fltVal val="90"/>
                                          </p:val>
                                        </p:tav>
                                        <p:tav tm="100000">
                                          <p:val>
                                            <p:fltVal val="0"/>
                                          </p:val>
                                        </p:tav>
                                      </p:tavLst>
                                    </p:anim>
                                    <p:animEffect transition="in" filter="fade">
                                      <p:cBhvr>
                                        <p:cTn id="4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165" y="365009"/>
            <a:ext cx="9905998" cy="563592"/>
          </a:xfrm>
        </p:spPr>
        <p:txBody>
          <a:bodyPr>
            <a:normAutofit fontScale="90000"/>
          </a:bodyPr>
          <a:lstStyle/>
          <a:p>
            <a:r>
              <a:rPr lang="zh-CN" altLang="en-US" smtClean="0"/>
              <a:t>举例</a:t>
            </a:r>
            <a:r>
              <a:rPr lang="en-US" altLang="zh-CN" dirty="0"/>
              <a:t>2</a:t>
            </a:r>
            <a:endParaRPr lang="zh-CN" altLang="en-US" dirty="0"/>
          </a:p>
        </p:txBody>
      </p:sp>
      <p:pic>
        <p:nvPicPr>
          <p:cNvPr id="5"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2577" y="1297934"/>
            <a:ext cx="3775540" cy="2102400"/>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80</a:t>
            </a:fld>
            <a:endParaRPr lang="zh-CN" altLang="en-US"/>
          </a:p>
        </p:txBody>
      </p:sp>
      <p:sp>
        <p:nvSpPr>
          <p:cNvPr id="6" name="文本框 5"/>
          <p:cNvSpPr txBox="1"/>
          <p:nvPr/>
        </p:nvSpPr>
        <p:spPr>
          <a:xfrm>
            <a:off x="843042" y="3333566"/>
            <a:ext cx="1751888" cy="369332"/>
          </a:xfrm>
          <a:prstGeom prst="rect">
            <a:avLst/>
          </a:prstGeom>
          <a:noFill/>
        </p:spPr>
        <p:txBody>
          <a:bodyPr wrap="square" rtlCol="0">
            <a:spAutoFit/>
          </a:bodyPr>
          <a:lstStyle/>
          <a:p>
            <a:pPr algn="ctr"/>
            <a:r>
              <a:rPr lang="en-US" altLang="zh-CN" dirty="0" smtClean="0"/>
              <a:t>T=6s</a:t>
            </a:r>
            <a:endParaRPr lang="zh-CN" altLang="en-US"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0675" y="1297935"/>
            <a:ext cx="3775538" cy="2102399"/>
          </a:xfrm>
          <a:prstGeom prst="rect">
            <a:avLst/>
          </a:prstGeom>
        </p:spPr>
      </p:pic>
      <p:sp>
        <p:nvSpPr>
          <p:cNvPr id="8" name="文本框 7"/>
          <p:cNvSpPr txBox="1"/>
          <p:nvPr/>
        </p:nvSpPr>
        <p:spPr>
          <a:xfrm>
            <a:off x="4823958" y="3333566"/>
            <a:ext cx="1751888" cy="369332"/>
          </a:xfrm>
          <a:prstGeom prst="rect">
            <a:avLst/>
          </a:prstGeom>
          <a:noFill/>
        </p:spPr>
        <p:txBody>
          <a:bodyPr wrap="square" rtlCol="0">
            <a:spAutoFit/>
          </a:bodyPr>
          <a:lstStyle/>
          <a:p>
            <a:pPr algn="ctr"/>
            <a:r>
              <a:rPr lang="en-US" altLang="zh-CN" dirty="0" smtClean="0"/>
              <a:t>T=7s</a:t>
            </a:r>
            <a:endParaRPr lang="zh-CN" altLang="en-US"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8771" y="1297933"/>
            <a:ext cx="3802992" cy="2117687"/>
          </a:xfrm>
          <a:prstGeom prst="rect">
            <a:avLst/>
          </a:prstGeom>
        </p:spPr>
      </p:pic>
      <p:sp>
        <p:nvSpPr>
          <p:cNvPr id="10" name="文本框 9"/>
          <p:cNvSpPr txBox="1"/>
          <p:nvPr/>
        </p:nvSpPr>
        <p:spPr>
          <a:xfrm>
            <a:off x="8794323" y="3333566"/>
            <a:ext cx="1751888" cy="369332"/>
          </a:xfrm>
          <a:prstGeom prst="rect">
            <a:avLst/>
          </a:prstGeom>
          <a:noFill/>
        </p:spPr>
        <p:txBody>
          <a:bodyPr wrap="square" rtlCol="0">
            <a:spAutoFit/>
          </a:bodyPr>
          <a:lstStyle/>
          <a:p>
            <a:pPr algn="ctr"/>
            <a:r>
              <a:rPr lang="en-US" altLang="zh-CN" dirty="0" smtClean="0"/>
              <a:t>T=8s</a:t>
            </a:r>
            <a:endParaRPr lang="zh-CN" altLang="en-US" dirty="0"/>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578" y="3702898"/>
            <a:ext cx="3775540" cy="2102400"/>
          </a:xfrm>
          <a:prstGeom prst="rect">
            <a:avLst/>
          </a:prstGeom>
        </p:spPr>
      </p:pic>
      <p:sp>
        <p:nvSpPr>
          <p:cNvPr id="12" name="文本框 11"/>
          <p:cNvSpPr txBox="1"/>
          <p:nvPr/>
        </p:nvSpPr>
        <p:spPr>
          <a:xfrm>
            <a:off x="843042" y="5805298"/>
            <a:ext cx="1751888" cy="369332"/>
          </a:xfrm>
          <a:prstGeom prst="rect">
            <a:avLst/>
          </a:prstGeom>
          <a:noFill/>
        </p:spPr>
        <p:txBody>
          <a:bodyPr wrap="square" rtlCol="0">
            <a:spAutoFit/>
          </a:bodyPr>
          <a:lstStyle/>
          <a:p>
            <a:pPr algn="ctr"/>
            <a:r>
              <a:rPr lang="en-US" altLang="zh-CN" dirty="0" smtClean="0"/>
              <a:t>T=9s</a:t>
            </a:r>
            <a:endParaRPr lang="zh-CN" altLang="en-US" dirty="0"/>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0675" y="3702898"/>
            <a:ext cx="3775539" cy="2102400"/>
          </a:xfrm>
          <a:prstGeom prst="rect">
            <a:avLst/>
          </a:prstGeom>
        </p:spPr>
      </p:pic>
      <p:sp>
        <p:nvSpPr>
          <p:cNvPr id="14" name="文本框 13"/>
          <p:cNvSpPr txBox="1"/>
          <p:nvPr/>
        </p:nvSpPr>
        <p:spPr>
          <a:xfrm>
            <a:off x="4823958" y="5778573"/>
            <a:ext cx="1751888" cy="369332"/>
          </a:xfrm>
          <a:prstGeom prst="rect">
            <a:avLst/>
          </a:prstGeom>
          <a:noFill/>
        </p:spPr>
        <p:txBody>
          <a:bodyPr wrap="square" rtlCol="0">
            <a:spAutoFit/>
          </a:bodyPr>
          <a:lstStyle/>
          <a:p>
            <a:pPr algn="ctr"/>
            <a:r>
              <a:rPr lang="en-US" altLang="zh-CN" dirty="0" smtClean="0"/>
              <a:t>T=10s</a:t>
            </a:r>
            <a:endParaRPr lang="zh-CN" altLang="en-US" dirty="0"/>
          </a:p>
        </p:txBody>
      </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68771" y="3702899"/>
            <a:ext cx="3802992" cy="2117686"/>
          </a:xfrm>
          <a:prstGeom prst="rect">
            <a:avLst/>
          </a:prstGeom>
        </p:spPr>
      </p:pic>
      <p:sp>
        <p:nvSpPr>
          <p:cNvPr id="16" name="文本框 15"/>
          <p:cNvSpPr txBox="1"/>
          <p:nvPr/>
        </p:nvSpPr>
        <p:spPr>
          <a:xfrm>
            <a:off x="8804874" y="5805298"/>
            <a:ext cx="1751888" cy="369332"/>
          </a:xfrm>
          <a:prstGeom prst="rect">
            <a:avLst/>
          </a:prstGeom>
          <a:noFill/>
        </p:spPr>
        <p:txBody>
          <a:bodyPr wrap="square" rtlCol="0">
            <a:spAutoFit/>
          </a:bodyPr>
          <a:lstStyle/>
          <a:p>
            <a:pPr algn="ctr"/>
            <a:r>
              <a:rPr lang="en-US" altLang="zh-CN" dirty="0" smtClean="0"/>
              <a:t>T=20s</a:t>
            </a:r>
            <a:endParaRPr lang="zh-CN" altLang="en-US" dirty="0"/>
          </a:p>
        </p:txBody>
      </p:sp>
      <p:sp>
        <p:nvSpPr>
          <p:cNvPr id="17" name="矩形 16"/>
          <p:cNvSpPr/>
          <p:nvPr/>
        </p:nvSpPr>
        <p:spPr>
          <a:xfrm>
            <a:off x="4799655" y="6410247"/>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速度场（云图）</a:t>
            </a:r>
          </a:p>
        </p:txBody>
      </p:sp>
    </p:spTree>
    <p:extLst>
      <p:ext uri="{BB962C8B-B14F-4D97-AF65-F5344CB8AC3E}">
        <p14:creationId xmlns:p14="http://schemas.microsoft.com/office/powerpoint/2010/main" val="14290721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332" y="223682"/>
            <a:ext cx="9905998" cy="563592"/>
          </a:xfrm>
        </p:spPr>
        <p:txBody>
          <a:bodyPr>
            <a:normAutofit fontScale="90000"/>
          </a:bodyPr>
          <a:lstStyle/>
          <a:p>
            <a:r>
              <a:rPr lang="zh-CN" altLang="en-US" smtClean="0"/>
              <a:t>举例</a:t>
            </a:r>
            <a:r>
              <a:rPr lang="en-US" altLang="zh-CN" dirty="0"/>
              <a:t>2</a:t>
            </a:r>
            <a:endParaRPr lang="zh-CN" altLang="en-US" dirty="0"/>
          </a:p>
        </p:txBody>
      </p:sp>
      <p:pic>
        <p:nvPicPr>
          <p:cNvPr id="5"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005" y="1089837"/>
            <a:ext cx="3775539" cy="2102400"/>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81</a:t>
            </a:fld>
            <a:endParaRPr lang="zh-CN" altLang="en-US"/>
          </a:p>
        </p:txBody>
      </p:sp>
      <p:sp>
        <p:nvSpPr>
          <p:cNvPr id="6" name="文本框 5"/>
          <p:cNvSpPr txBox="1"/>
          <p:nvPr/>
        </p:nvSpPr>
        <p:spPr>
          <a:xfrm>
            <a:off x="916194" y="3125468"/>
            <a:ext cx="1751888" cy="369332"/>
          </a:xfrm>
          <a:prstGeom prst="rect">
            <a:avLst/>
          </a:prstGeom>
          <a:noFill/>
        </p:spPr>
        <p:txBody>
          <a:bodyPr wrap="square" rtlCol="0">
            <a:spAutoFit/>
          </a:bodyPr>
          <a:lstStyle/>
          <a:p>
            <a:pPr algn="ctr"/>
            <a:r>
              <a:rPr lang="en-US" altLang="zh-CN" dirty="0" smtClean="0"/>
              <a:t>T=0s</a:t>
            </a:r>
            <a:endParaRPr lang="zh-CN" altLang="en-US"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6505" y="1089837"/>
            <a:ext cx="3775540" cy="2102400"/>
          </a:xfrm>
          <a:prstGeom prst="rect">
            <a:avLst/>
          </a:prstGeom>
        </p:spPr>
      </p:pic>
      <p:sp>
        <p:nvSpPr>
          <p:cNvPr id="8" name="文本框 7"/>
          <p:cNvSpPr txBox="1"/>
          <p:nvPr/>
        </p:nvSpPr>
        <p:spPr>
          <a:xfrm>
            <a:off x="5158331" y="3125468"/>
            <a:ext cx="1751888" cy="369332"/>
          </a:xfrm>
          <a:prstGeom prst="rect">
            <a:avLst/>
          </a:prstGeom>
          <a:noFill/>
        </p:spPr>
        <p:txBody>
          <a:bodyPr wrap="square" rtlCol="0">
            <a:spAutoFit/>
          </a:bodyPr>
          <a:lstStyle/>
          <a:p>
            <a:pPr algn="ctr"/>
            <a:r>
              <a:rPr lang="en-US" altLang="zh-CN" dirty="0" smtClean="0"/>
              <a:t>T=1s</a:t>
            </a:r>
            <a:endParaRPr lang="zh-CN" altLang="en-US"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6006" y="1089837"/>
            <a:ext cx="3775540" cy="2102400"/>
          </a:xfrm>
          <a:prstGeom prst="rect">
            <a:avLst/>
          </a:prstGeom>
        </p:spPr>
      </p:pic>
      <p:sp>
        <p:nvSpPr>
          <p:cNvPr id="10" name="文本框 9"/>
          <p:cNvSpPr txBox="1"/>
          <p:nvPr/>
        </p:nvSpPr>
        <p:spPr>
          <a:xfrm>
            <a:off x="9047832" y="3125468"/>
            <a:ext cx="1751888" cy="369332"/>
          </a:xfrm>
          <a:prstGeom prst="rect">
            <a:avLst/>
          </a:prstGeom>
          <a:noFill/>
        </p:spPr>
        <p:txBody>
          <a:bodyPr wrap="square" rtlCol="0">
            <a:spAutoFit/>
          </a:bodyPr>
          <a:lstStyle/>
          <a:p>
            <a:pPr algn="ctr"/>
            <a:r>
              <a:rPr lang="en-US" altLang="zh-CN" dirty="0" smtClean="0"/>
              <a:t>T=2s</a:t>
            </a:r>
            <a:endParaRPr lang="zh-CN" altLang="en-US" dirty="0"/>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004" y="3520778"/>
            <a:ext cx="3775540" cy="2102400"/>
          </a:xfrm>
          <a:prstGeom prst="rect">
            <a:avLst/>
          </a:prstGeom>
        </p:spPr>
      </p:pic>
      <p:sp>
        <p:nvSpPr>
          <p:cNvPr id="12" name="文本框 11"/>
          <p:cNvSpPr txBox="1"/>
          <p:nvPr/>
        </p:nvSpPr>
        <p:spPr>
          <a:xfrm>
            <a:off x="916194" y="5604647"/>
            <a:ext cx="1751888" cy="369332"/>
          </a:xfrm>
          <a:prstGeom prst="rect">
            <a:avLst/>
          </a:prstGeom>
          <a:noFill/>
        </p:spPr>
        <p:txBody>
          <a:bodyPr wrap="square" rtlCol="0">
            <a:spAutoFit/>
          </a:bodyPr>
          <a:lstStyle/>
          <a:p>
            <a:pPr algn="ctr"/>
            <a:r>
              <a:rPr lang="en-US" altLang="zh-CN" dirty="0" smtClean="0"/>
              <a:t>T=3s</a:t>
            </a:r>
            <a:endParaRPr lang="zh-CN" altLang="en-US" dirty="0"/>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6270" y="3520778"/>
            <a:ext cx="3775540" cy="2102400"/>
          </a:xfrm>
          <a:prstGeom prst="rect">
            <a:avLst/>
          </a:prstGeom>
        </p:spPr>
      </p:pic>
      <p:sp>
        <p:nvSpPr>
          <p:cNvPr id="14" name="文本框 13"/>
          <p:cNvSpPr txBox="1"/>
          <p:nvPr/>
        </p:nvSpPr>
        <p:spPr>
          <a:xfrm>
            <a:off x="5158331" y="5623178"/>
            <a:ext cx="1751888" cy="369332"/>
          </a:xfrm>
          <a:prstGeom prst="rect">
            <a:avLst/>
          </a:prstGeom>
          <a:noFill/>
        </p:spPr>
        <p:txBody>
          <a:bodyPr wrap="square" rtlCol="0">
            <a:spAutoFit/>
          </a:bodyPr>
          <a:lstStyle/>
          <a:p>
            <a:pPr algn="ctr"/>
            <a:r>
              <a:rPr lang="en-US" altLang="zh-CN" dirty="0" smtClean="0"/>
              <a:t>T=4s</a:t>
            </a:r>
            <a:endParaRPr lang="zh-CN" altLang="en-US" dirty="0"/>
          </a:p>
        </p:txBody>
      </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6006" y="3520778"/>
            <a:ext cx="3775540" cy="2102400"/>
          </a:xfrm>
          <a:prstGeom prst="rect">
            <a:avLst/>
          </a:prstGeom>
        </p:spPr>
      </p:pic>
      <p:sp>
        <p:nvSpPr>
          <p:cNvPr id="16" name="文本框 15"/>
          <p:cNvSpPr txBox="1"/>
          <p:nvPr/>
        </p:nvSpPr>
        <p:spPr>
          <a:xfrm>
            <a:off x="9047832" y="5604647"/>
            <a:ext cx="1751888" cy="369332"/>
          </a:xfrm>
          <a:prstGeom prst="rect">
            <a:avLst/>
          </a:prstGeom>
          <a:noFill/>
        </p:spPr>
        <p:txBody>
          <a:bodyPr wrap="square" rtlCol="0">
            <a:spAutoFit/>
          </a:bodyPr>
          <a:lstStyle/>
          <a:p>
            <a:pPr algn="ctr"/>
            <a:r>
              <a:rPr lang="en-US" altLang="zh-CN" dirty="0" smtClean="0"/>
              <a:t>T=5s</a:t>
            </a:r>
            <a:endParaRPr lang="zh-CN" altLang="en-US" dirty="0"/>
          </a:p>
        </p:txBody>
      </p:sp>
      <p:sp>
        <p:nvSpPr>
          <p:cNvPr id="17" name="矩形 16"/>
          <p:cNvSpPr/>
          <p:nvPr/>
        </p:nvSpPr>
        <p:spPr>
          <a:xfrm>
            <a:off x="5595693" y="6108045"/>
            <a:ext cx="87716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速度图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089295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699" y="319117"/>
            <a:ext cx="9905998" cy="563592"/>
          </a:xfrm>
        </p:spPr>
        <p:txBody>
          <a:bodyPr>
            <a:normAutofit fontScale="90000"/>
          </a:bodyPr>
          <a:lstStyle/>
          <a:p>
            <a:r>
              <a:rPr lang="zh-CN" altLang="en-US" smtClean="0"/>
              <a:t>举例</a:t>
            </a:r>
            <a:r>
              <a:rPr lang="en-US" altLang="zh-CN" dirty="0"/>
              <a:t>2</a:t>
            </a:r>
            <a:endParaRPr lang="zh-CN" altLang="en-US" dirty="0"/>
          </a:p>
        </p:txBody>
      </p:sp>
      <p:pic>
        <p:nvPicPr>
          <p:cNvPr id="6"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0507" y="1186787"/>
            <a:ext cx="3775539" cy="2102400"/>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82</a:t>
            </a:fld>
            <a:endParaRPr lang="zh-CN" altLang="en-US"/>
          </a:p>
        </p:txBody>
      </p:sp>
      <p:sp>
        <p:nvSpPr>
          <p:cNvPr id="5" name="矩形 4"/>
          <p:cNvSpPr/>
          <p:nvPr/>
        </p:nvSpPr>
        <p:spPr>
          <a:xfrm>
            <a:off x="5595693" y="6108045"/>
            <a:ext cx="87716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速度图</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21150" y="3222417"/>
            <a:ext cx="1751888" cy="369332"/>
          </a:xfrm>
          <a:prstGeom prst="rect">
            <a:avLst/>
          </a:prstGeom>
          <a:noFill/>
        </p:spPr>
        <p:txBody>
          <a:bodyPr wrap="square" rtlCol="0">
            <a:spAutoFit/>
          </a:bodyPr>
          <a:lstStyle/>
          <a:p>
            <a:pPr algn="ctr"/>
            <a:r>
              <a:rPr lang="en-US" altLang="zh-CN" dirty="0" smtClean="0"/>
              <a:t>T=6s</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282" y="1186787"/>
            <a:ext cx="3775540" cy="2102400"/>
          </a:xfrm>
          <a:prstGeom prst="rect">
            <a:avLst/>
          </a:prstGeom>
        </p:spPr>
      </p:pic>
      <p:sp>
        <p:nvSpPr>
          <p:cNvPr id="9" name="文本框 8"/>
          <p:cNvSpPr txBox="1"/>
          <p:nvPr/>
        </p:nvSpPr>
        <p:spPr>
          <a:xfrm>
            <a:off x="5057314" y="3222417"/>
            <a:ext cx="1751888" cy="369332"/>
          </a:xfrm>
          <a:prstGeom prst="rect">
            <a:avLst/>
          </a:prstGeom>
          <a:noFill/>
        </p:spPr>
        <p:txBody>
          <a:bodyPr wrap="square" rtlCol="0">
            <a:spAutoFit/>
          </a:bodyPr>
          <a:lstStyle/>
          <a:p>
            <a:pPr algn="ctr"/>
            <a:r>
              <a:rPr lang="en-US" altLang="zh-CN" dirty="0" smtClean="0"/>
              <a:t>T=7s</a:t>
            </a:r>
            <a:endParaRPr lang="zh-CN" altLang="en-US" dirty="0"/>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2058" y="1186787"/>
            <a:ext cx="3775540" cy="2102400"/>
          </a:xfrm>
          <a:prstGeom prst="rect">
            <a:avLst/>
          </a:prstGeom>
        </p:spPr>
      </p:pic>
      <p:sp>
        <p:nvSpPr>
          <p:cNvPr id="11" name="文本框 10"/>
          <p:cNvSpPr txBox="1"/>
          <p:nvPr/>
        </p:nvSpPr>
        <p:spPr>
          <a:xfrm>
            <a:off x="9099474" y="3222417"/>
            <a:ext cx="1751888" cy="369332"/>
          </a:xfrm>
          <a:prstGeom prst="rect">
            <a:avLst/>
          </a:prstGeom>
          <a:noFill/>
        </p:spPr>
        <p:txBody>
          <a:bodyPr wrap="square" rtlCol="0">
            <a:spAutoFit/>
          </a:bodyPr>
          <a:lstStyle/>
          <a:p>
            <a:pPr algn="ctr"/>
            <a:r>
              <a:rPr lang="en-US" altLang="zh-CN" dirty="0" smtClean="0"/>
              <a:t>T=8s</a:t>
            </a:r>
            <a:endParaRPr lang="zh-CN" altLang="en-US" dirty="0"/>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507" y="3591749"/>
            <a:ext cx="3775540" cy="2102400"/>
          </a:xfrm>
          <a:prstGeom prst="rect">
            <a:avLst/>
          </a:prstGeom>
        </p:spPr>
      </p:pic>
      <p:sp>
        <p:nvSpPr>
          <p:cNvPr id="13" name="文本框 12"/>
          <p:cNvSpPr txBox="1"/>
          <p:nvPr/>
        </p:nvSpPr>
        <p:spPr>
          <a:xfrm>
            <a:off x="827146" y="5682263"/>
            <a:ext cx="1751888" cy="369332"/>
          </a:xfrm>
          <a:prstGeom prst="rect">
            <a:avLst/>
          </a:prstGeom>
          <a:noFill/>
        </p:spPr>
        <p:txBody>
          <a:bodyPr wrap="square" rtlCol="0">
            <a:spAutoFit/>
          </a:bodyPr>
          <a:lstStyle/>
          <a:p>
            <a:pPr algn="ctr"/>
            <a:r>
              <a:rPr lang="en-US" altLang="zh-CN" dirty="0" smtClean="0"/>
              <a:t>T=9s</a:t>
            </a:r>
            <a:endParaRPr lang="zh-CN" altLang="en-US" dirty="0"/>
          </a:p>
        </p:txBody>
      </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1282" y="3614031"/>
            <a:ext cx="3775540" cy="2102400"/>
          </a:xfrm>
          <a:prstGeom prst="rect">
            <a:avLst/>
          </a:prstGeom>
        </p:spPr>
      </p:pic>
      <p:sp>
        <p:nvSpPr>
          <p:cNvPr id="15" name="文本框 14"/>
          <p:cNvSpPr txBox="1"/>
          <p:nvPr/>
        </p:nvSpPr>
        <p:spPr>
          <a:xfrm>
            <a:off x="5057314" y="5738713"/>
            <a:ext cx="1751888" cy="369332"/>
          </a:xfrm>
          <a:prstGeom prst="rect">
            <a:avLst/>
          </a:prstGeom>
          <a:noFill/>
        </p:spPr>
        <p:txBody>
          <a:bodyPr wrap="square" rtlCol="0">
            <a:spAutoFit/>
          </a:bodyPr>
          <a:lstStyle/>
          <a:p>
            <a:pPr algn="ctr"/>
            <a:r>
              <a:rPr lang="en-US" altLang="zh-CN" dirty="0" smtClean="0"/>
              <a:t>T=10s</a:t>
            </a:r>
            <a:endParaRPr lang="zh-CN" altLang="en-US" dirty="0"/>
          </a:p>
        </p:txBody>
      </p:sp>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2058" y="3636313"/>
            <a:ext cx="3775540" cy="2102400"/>
          </a:xfrm>
          <a:prstGeom prst="rect">
            <a:avLst/>
          </a:prstGeom>
        </p:spPr>
      </p:pic>
      <p:sp>
        <p:nvSpPr>
          <p:cNvPr id="17" name="文本框 16"/>
          <p:cNvSpPr txBox="1"/>
          <p:nvPr/>
        </p:nvSpPr>
        <p:spPr>
          <a:xfrm>
            <a:off x="9099474" y="5738713"/>
            <a:ext cx="1751888" cy="369332"/>
          </a:xfrm>
          <a:prstGeom prst="rect">
            <a:avLst/>
          </a:prstGeom>
          <a:noFill/>
        </p:spPr>
        <p:txBody>
          <a:bodyPr wrap="square" rtlCol="0">
            <a:spAutoFit/>
          </a:bodyPr>
          <a:lstStyle/>
          <a:p>
            <a:pPr algn="ctr"/>
            <a:r>
              <a:rPr lang="en-US" altLang="zh-CN" dirty="0" smtClean="0"/>
              <a:t>T=20s</a:t>
            </a:r>
            <a:endParaRPr lang="zh-CN" altLang="en-US" dirty="0"/>
          </a:p>
        </p:txBody>
      </p:sp>
    </p:spTree>
    <p:extLst>
      <p:ext uri="{BB962C8B-B14F-4D97-AF65-F5344CB8AC3E}">
        <p14:creationId xmlns:p14="http://schemas.microsoft.com/office/powerpoint/2010/main" val="7010251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7486" y="373726"/>
            <a:ext cx="9905998" cy="563592"/>
          </a:xfrm>
        </p:spPr>
        <p:txBody>
          <a:bodyPr>
            <a:normAutofit fontScale="90000"/>
          </a:bodyPr>
          <a:lstStyle/>
          <a:p>
            <a:r>
              <a:rPr lang="zh-CN" altLang="en-US" smtClean="0"/>
              <a:t>举例</a:t>
            </a:r>
            <a:r>
              <a:rPr lang="en-US" altLang="zh-CN" dirty="0" smtClean="0"/>
              <a:t>3</a:t>
            </a:r>
            <a:endParaRPr lang="zh-CN" altLang="en-US" dirty="0"/>
          </a:p>
        </p:txBody>
      </p:sp>
      <p:sp>
        <p:nvSpPr>
          <p:cNvPr id="3" name="内容占位符 2"/>
          <p:cNvSpPr>
            <a:spLocks noGrp="1"/>
          </p:cNvSpPr>
          <p:nvPr>
            <p:ph idx="1"/>
          </p:nvPr>
        </p:nvSpPr>
        <p:spPr>
          <a:xfrm>
            <a:off x="439947" y="957533"/>
            <a:ext cx="11628408" cy="816404"/>
          </a:xfrm>
        </p:spPr>
        <p:txBody>
          <a:bodyPr/>
          <a:lstStyle/>
          <a:p>
            <a:r>
              <a:rPr lang="zh-CN" altLang="en-US" dirty="0" smtClean="0"/>
              <a:t>航空煤油喷雾模拟</a:t>
            </a:r>
            <a:endParaRPr lang="zh-CN" altLang="en-US" dirty="0"/>
          </a:p>
        </p:txBody>
      </p:sp>
      <p:sp>
        <p:nvSpPr>
          <p:cNvPr id="4" name="灯片编号占位符 3"/>
          <p:cNvSpPr>
            <a:spLocks noGrp="1"/>
          </p:cNvSpPr>
          <p:nvPr>
            <p:ph type="sldNum" sz="quarter" idx="12"/>
          </p:nvPr>
        </p:nvSpPr>
        <p:spPr/>
        <p:txBody>
          <a:bodyPr/>
          <a:lstStyle/>
          <a:p>
            <a:fld id="{3DB29F44-26CB-486A-84A4-09C08BA6D6B3}" type="slidenum">
              <a:rPr lang="zh-CN" altLang="en-US" smtClean="0"/>
              <a:t>83</a:t>
            </a:fld>
            <a:endParaRPr lang="zh-CN" altLang="en-US"/>
          </a:p>
        </p:txBody>
      </p:sp>
      <p:sp>
        <p:nvSpPr>
          <p:cNvPr id="6" name="矩形 5"/>
          <p:cNvSpPr/>
          <p:nvPr/>
        </p:nvSpPr>
        <p:spPr>
          <a:xfrm>
            <a:off x="284499" y="1965275"/>
            <a:ext cx="4900149" cy="4103688"/>
          </a:xfrm>
          <a:prstGeom prst="rect">
            <a:avLst/>
          </a:prstGeom>
        </p:spPr>
        <p:txBody>
          <a:bodyPr wrap="square">
            <a:spAutoFit/>
          </a:bodyPr>
          <a:lstStyle/>
          <a:p>
            <a:pPr indent="304800">
              <a:lnSpc>
                <a:spcPts val="2000"/>
              </a:lnSpc>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目前常用的航空煤油主要包括民用与军用两大系列，民用主要包括</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Jet-A/Jet A-1</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Jet B</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，前者按照国际标准生产，后者则是以石脑油与煤油混合配比而成，主要为改善寒冷天气下的性能。这两种航空煤油均包含了一定的添加剂：如四乙基铅、抗氧化剂、防静电剂、腐蚀抑制剂，以及结冰抑制剂等。</a:t>
            </a:r>
          </a:p>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此外，军用煤油则是采用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JP</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系列编号，部分类型与民用几乎相同，只是添加剂含量略有不同，例如：</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Jet A-1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JP-8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类似，</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Jet B</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JP-4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类同。其他型号的军用航空煤油一般是高度专门化的定制产品，如</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JP-5</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主要用于航空母舰，</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JP-6</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专为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XB-70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轰炸机设计，</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JP-7</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则是</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SR-71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黑鸟侦察机的特定燃油，</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JPTS</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是为洛克希德</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U-2</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间谍飞机专门开发。</a:t>
            </a:r>
            <a:endParaRPr lang="zh-CN" altLang="en-US" dirty="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nvPr>
        </p:nvGraphicFramePr>
        <p:xfrm>
          <a:off x="5290456" y="1997473"/>
          <a:ext cx="6901544" cy="3719933"/>
        </p:xfrm>
        <a:graphic>
          <a:graphicData uri="http://schemas.openxmlformats.org/drawingml/2006/table">
            <a:tbl>
              <a:tblPr firstRow="1" firstCol="1" bandRow="1">
                <a:tableStyleId>{5C22544A-7EE6-4342-B048-85BDC9FD1C3A}</a:tableStyleId>
              </a:tblPr>
              <a:tblGrid>
                <a:gridCol w="985816"/>
                <a:gridCol w="985816"/>
                <a:gridCol w="985816"/>
                <a:gridCol w="985816"/>
                <a:gridCol w="985816"/>
                <a:gridCol w="985816"/>
                <a:gridCol w="986648"/>
              </a:tblGrid>
              <a:tr h="464509">
                <a:tc>
                  <a:txBody>
                    <a:bodyPr/>
                    <a:lstStyle/>
                    <a:p>
                      <a:pPr algn="ctr">
                        <a:spcAft>
                          <a:spcPts val="0"/>
                        </a:spcAft>
                      </a:pPr>
                      <a:r>
                        <a:rPr lang="zh-CN" sz="1400" kern="100" dirty="0">
                          <a:effectLst/>
                          <a:latin typeface="微软雅黑" panose="020B0503020204020204" pitchFamily="34" charset="-122"/>
                          <a:ea typeface="微软雅黑" panose="020B0503020204020204" pitchFamily="34" charset="-122"/>
                        </a:rPr>
                        <a:t>化学分子式</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名称</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临界温度（</a:t>
                      </a:r>
                      <a:r>
                        <a:rPr lang="en-US" sz="1400" kern="100">
                          <a:effectLst/>
                          <a:latin typeface="微软雅黑" panose="020B0503020204020204" pitchFamily="34" charset="-122"/>
                          <a:ea typeface="微软雅黑" panose="020B0503020204020204" pitchFamily="34" charset="-122"/>
                        </a:rPr>
                        <a:t>K</a:t>
                      </a:r>
                      <a:r>
                        <a:rPr lang="zh-CN"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临界压力（</a:t>
                      </a:r>
                      <a:r>
                        <a:rPr lang="en-US" sz="1400" kern="100">
                          <a:effectLst/>
                          <a:latin typeface="微软雅黑" panose="020B0503020204020204" pitchFamily="34" charset="-122"/>
                          <a:ea typeface="微软雅黑" panose="020B0503020204020204" pitchFamily="34" charset="-122"/>
                        </a:rPr>
                        <a:t>MPa</a:t>
                      </a:r>
                      <a:r>
                        <a:rPr lang="zh-CN"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dirty="0">
                          <a:effectLst/>
                          <a:latin typeface="微软雅黑" panose="020B0503020204020204" pitchFamily="34" charset="-122"/>
                          <a:ea typeface="微软雅黑" panose="020B0503020204020204" pitchFamily="34" charset="-122"/>
                        </a:rPr>
                        <a:t>分子量</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CAS</a:t>
                      </a:r>
                      <a:r>
                        <a:rPr lang="zh-CN" sz="1400" kern="100">
                          <a:effectLst/>
                          <a:latin typeface="微软雅黑" panose="020B0503020204020204" pitchFamily="34" charset="-122"/>
                          <a:ea typeface="微软雅黑" panose="020B0503020204020204" pitchFamily="34" charset="-122"/>
                        </a:rPr>
                        <a:t>编号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测量分子量</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32254">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8</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10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对二甲苯</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616.12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3.53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106.17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106-42-3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106</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32254">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9</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12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均三甲苯</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637.35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3.13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120.94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108-67-8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120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73910">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9</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20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壬烷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594.55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3.13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128.26</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111-84-2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dirty="0">
                          <a:effectLst/>
                          <a:latin typeface="微软雅黑" panose="020B0503020204020204" pitchFamily="34" charset="-122"/>
                          <a:ea typeface="微软雅黑" panose="020B0503020204020204" pitchFamily="34" charset="-122"/>
                        </a:rPr>
                        <a:t>128</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32254">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10</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18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萘烷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602.2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3.14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138.25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493-1-6</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138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32254">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10</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22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癸烷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617.7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2.1</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142.28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124-18-5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142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32254">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11</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22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十一烯</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637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2.0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154.3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821-95-4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154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82952">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11</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24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正十一烷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638.8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1.99</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156.31</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1120-21-4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156</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32254">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12</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24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十二烯</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657.0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1.83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168.324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112-41-4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168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32254">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12</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26</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正十二烷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658.25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1.82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170.33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112-40-3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170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32254">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13</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28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正十三烷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676.15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1.72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184.36</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629-50-5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184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32254">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14</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30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正十四烷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692.95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1.62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198.39</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629-59-4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198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32254">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15</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32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正十五烷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706.75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1.52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212.41</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629-62-9</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212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32254">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C</a:t>
                      </a:r>
                      <a:r>
                        <a:rPr lang="en-US" sz="1400" kern="100" baseline="-25000">
                          <a:effectLst/>
                          <a:latin typeface="微软雅黑" panose="020B0503020204020204" pitchFamily="34" charset="-122"/>
                          <a:ea typeface="微软雅黑" panose="020B0503020204020204" pitchFamily="34" charset="-122"/>
                        </a:rPr>
                        <a:t>16</a:t>
                      </a:r>
                      <a:r>
                        <a:rPr lang="en-US" sz="1400" kern="100">
                          <a:effectLst/>
                          <a:latin typeface="微软雅黑" panose="020B0503020204020204" pitchFamily="34" charset="-122"/>
                          <a:ea typeface="微软雅黑" panose="020B0503020204020204" pitchFamily="34" charset="-122"/>
                        </a:rPr>
                        <a:t>H</a:t>
                      </a:r>
                      <a:r>
                        <a:rPr lang="en-US" sz="1400" kern="100" baseline="-25000">
                          <a:effectLst/>
                          <a:latin typeface="微软雅黑" panose="020B0503020204020204" pitchFamily="34" charset="-122"/>
                          <a:ea typeface="微软雅黑" panose="020B0503020204020204" pitchFamily="34" charset="-122"/>
                        </a:rPr>
                        <a:t>34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400" kern="100">
                          <a:effectLst/>
                          <a:latin typeface="微软雅黑" panose="020B0503020204020204" pitchFamily="34" charset="-122"/>
                          <a:ea typeface="微软雅黑" panose="020B0503020204020204" pitchFamily="34" charset="-122"/>
                        </a:rPr>
                        <a:t>正十六烷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720.55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1.42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a:effectLst/>
                          <a:latin typeface="微软雅黑" panose="020B0503020204020204" pitchFamily="34" charset="-122"/>
                          <a:ea typeface="微软雅黑" panose="020B0503020204020204" pitchFamily="34" charset="-122"/>
                        </a:rPr>
                        <a:t>226.44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dirty="0">
                          <a:effectLst/>
                          <a:latin typeface="微软雅黑" panose="020B0503020204020204" pitchFamily="34" charset="-122"/>
                          <a:ea typeface="微软雅黑" panose="020B0503020204020204" pitchFamily="34" charset="-122"/>
                        </a:rPr>
                        <a:t>544-76-3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400" kern="100" dirty="0">
                          <a:effectLst/>
                          <a:latin typeface="微软雅黑" panose="020B0503020204020204" pitchFamily="34" charset="-122"/>
                          <a:ea typeface="微软雅黑" panose="020B0503020204020204" pitchFamily="34" charset="-122"/>
                        </a:rPr>
                        <a:t>226</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sp>
        <p:nvSpPr>
          <p:cNvPr id="8" name="Rectangle 1"/>
          <p:cNvSpPr>
            <a:spLocks noChangeArrowheads="1"/>
          </p:cNvSpPr>
          <p:nvPr/>
        </p:nvSpPr>
        <p:spPr bwMode="auto">
          <a:xfrm>
            <a:off x="6275528" y="1384390"/>
            <a:ext cx="45140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RP-3</a:t>
            </a:r>
            <a:r>
              <a:rPr kumimoji="0" lang="zh-CN" altLang="en-US"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航空煤油成分</a:t>
            </a:r>
            <a:endParaRPr kumimoji="0" lang="zh-CN" altLang="en-US"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0875" y="0"/>
            <a:ext cx="8282609" cy="6858000"/>
          </a:xfrm>
          <a:prstGeom prst="rect">
            <a:avLst/>
          </a:prstGeom>
        </p:spPr>
      </p:pic>
    </p:spTree>
    <p:extLst>
      <p:ext uri="{BB962C8B-B14F-4D97-AF65-F5344CB8AC3E}">
        <p14:creationId xmlns:p14="http://schemas.microsoft.com/office/powerpoint/2010/main" val="480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0036" y="106680"/>
            <a:ext cx="9905998" cy="695706"/>
          </a:xfrm>
        </p:spPr>
        <p:txBody>
          <a:bodyPr>
            <a:normAutofit/>
          </a:bodyPr>
          <a:lstStyle/>
          <a:p>
            <a:r>
              <a:rPr lang="zh-CN" altLang="en-US" smtClean="0">
                <a:latin typeface="幼圆" panose="02010509060101010101" pitchFamily="49" charset="-122"/>
                <a:ea typeface="幼圆" panose="02010509060101010101" pitchFamily="49" charset="-122"/>
              </a:rPr>
              <a:t>举例</a:t>
            </a:r>
            <a:r>
              <a:rPr lang="en-US" altLang="zh-CN" smtClean="0">
                <a:latin typeface="幼圆" panose="02010509060101010101" pitchFamily="49" charset="-122"/>
                <a:ea typeface="幼圆" panose="02010509060101010101" pitchFamily="49" charset="-122"/>
              </a:rPr>
              <a:t>3</a:t>
            </a:r>
            <a:endParaRPr lang="zh-CN" altLang="en-US" dirty="0">
              <a:latin typeface="幼圆" panose="02010509060101010101" pitchFamily="49" charset="-122"/>
              <a:ea typeface="幼圆" panose="02010509060101010101" pitchFamily="49" charset="-122"/>
            </a:endParaRPr>
          </a:p>
        </p:txBody>
      </p:sp>
      <p:sp>
        <p:nvSpPr>
          <p:cNvPr id="5" name="灯片编号占位符 4"/>
          <p:cNvSpPr>
            <a:spLocks noGrp="1"/>
          </p:cNvSpPr>
          <p:nvPr>
            <p:ph type="sldNum" sz="quarter" idx="12"/>
          </p:nvPr>
        </p:nvSpPr>
        <p:spPr/>
        <p:txBody>
          <a:bodyPr/>
          <a:lstStyle/>
          <a:p>
            <a:fld id="{ACCFE6EA-02AB-4AAF-A8F0-0ED45E438EB1}" type="slidenum">
              <a:rPr lang="zh-CN" altLang="en-US" smtClean="0"/>
              <a:t>84</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4" y="802386"/>
            <a:ext cx="5444490" cy="3266694"/>
          </a:xfrm>
          <a:prstGeom prst="rect">
            <a:avLst/>
          </a:prstGeom>
        </p:spPr>
      </p:pic>
      <p:pic>
        <p:nvPicPr>
          <p:cNvPr id="4" name="图片 3"/>
          <p:cNvPicPr>
            <a:picLocks noChangeAspect="1"/>
          </p:cNvPicPr>
          <p:nvPr/>
        </p:nvPicPr>
        <p:blipFill>
          <a:blip r:embed="rId3"/>
          <a:stretch>
            <a:fillRect/>
          </a:stretch>
        </p:blipFill>
        <p:spPr>
          <a:xfrm>
            <a:off x="6064758" y="802386"/>
            <a:ext cx="5292090" cy="3270619"/>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20" y="4340352"/>
            <a:ext cx="1094232" cy="2188464"/>
          </a:xfrm>
          <a:prstGeom prst="rect">
            <a:avLst/>
          </a:prstGeom>
        </p:spPr>
      </p:pic>
      <p:sp>
        <p:nvSpPr>
          <p:cNvPr id="7" name="文本框 6"/>
          <p:cNvSpPr txBox="1"/>
          <p:nvPr/>
        </p:nvSpPr>
        <p:spPr>
          <a:xfrm>
            <a:off x="3116797" y="4418921"/>
            <a:ext cx="1800493" cy="2031325"/>
          </a:xfrm>
          <a:prstGeom prst="rect">
            <a:avLst/>
          </a:prstGeom>
          <a:noFill/>
        </p:spPr>
        <p:txBody>
          <a:bodyPr wrap="none" rtlCol="0">
            <a:spAutoFit/>
          </a:bodyPr>
          <a:lstStyle/>
          <a:p>
            <a:r>
              <a:rPr lang="zh-CN" altLang="en-US" dirty="0" smtClean="0">
                <a:solidFill>
                  <a:srgbClr val="FFFF00"/>
                </a:solidFill>
                <a:latin typeface="幼圆" panose="02010509060101010101" pitchFamily="49" charset="-122"/>
                <a:ea typeface="幼圆" panose="02010509060101010101" pitchFamily="49" charset="-122"/>
              </a:rPr>
              <a:t>液滴的尺寸</a:t>
            </a:r>
            <a:endParaRPr lang="en-US" altLang="zh-CN" dirty="0" smtClean="0">
              <a:solidFill>
                <a:srgbClr val="FFFF00"/>
              </a:solidFill>
              <a:latin typeface="幼圆" panose="02010509060101010101" pitchFamily="49" charset="-122"/>
              <a:ea typeface="幼圆" panose="02010509060101010101" pitchFamily="49" charset="-122"/>
            </a:endParaRPr>
          </a:p>
          <a:p>
            <a:r>
              <a:rPr lang="zh-CN" altLang="en-US" dirty="0" smtClean="0">
                <a:solidFill>
                  <a:srgbClr val="FFFF00"/>
                </a:solidFill>
                <a:latin typeface="幼圆" panose="02010509060101010101" pitchFamily="49" charset="-122"/>
                <a:ea typeface="幼圆" panose="02010509060101010101" pitchFamily="49" charset="-122"/>
              </a:rPr>
              <a:t>液滴的空间分布</a:t>
            </a:r>
            <a:endParaRPr lang="en-US" altLang="zh-CN" dirty="0" smtClean="0">
              <a:solidFill>
                <a:srgbClr val="FFFF00"/>
              </a:solidFill>
              <a:latin typeface="幼圆" panose="02010509060101010101" pitchFamily="49" charset="-122"/>
              <a:ea typeface="幼圆" panose="02010509060101010101" pitchFamily="49" charset="-122"/>
            </a:endParaRPr>
          </a:p>
          <a:p>
            <a:r>
              <a:rPr lang="zh-CN" altLang="en-US" dirty="0" smtClean="0">
                <a:latin typeface="幼圆" panose="02010509060101010101" pitchFamily="49" charset="-122"/>
                <a:ea typeface="幼圆" panose="02010509060101010101" pitchFamily="49" charset="-122"/>
              </a:rPr>
              <a:t>空气夹带量</a:t>
            </a:r>
            <a:endParaRPr lang="en-US" altLang="zh-CN" dirty="0" smtClean="0">
              <a:latin typeface="幼圆" panose="02010509060101010101" pitchFamily="49" charset="-122"/>
              <a:ea typeface="幼圆" panose="02010509060101010101" pitchFamily="49" charset="-122"/>
            </a:endParaRPr>
          </a:p>
          <a:p>
            <a:r>
              <a:rPr lang="zh-CN" altLang="en-US" dirty="0" smtClean="0">
                <a:latin typeface="幼圆" panose="02010509060101010101" pitchFamily="49" charset="-122"/>
                <a:ea typeface="幼圆" panose="02010509060101010101" pitchFamily="49" charset="-122"/>
              </a:rPr>
              <a:t>贯穿长度</a:t>
            </a:r>
            <a:endParaRPr lang="en-US" altLang="zh-CN" dirty="0" smtClean="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投影</a:t>
            </a:r>
            <a:r>
              <a:rPr lang="zh-CN" altLang="en-US" dirty="0" smtClean="0">
                <a:latin typeface="幼圆" panose="02010509060101010101" pitchFamily="49" charset="-122"/>
                <a:ea typeface="幼圆" panose="02010509060101010101" pitchFamily="49" charset="-122"/>
              </a:rPr>
              <a:t>面积</a:t>
            </a:r>
            <a:endParaRPr lang="en-US" altLang="zh-CN" dirty="0" smtClean="0">
              <a:latin typeface="幼圆" panose="02010509060101010101" pitchFamily="49" charset="-122"/>
              <a:ea typeface="幼圆" panose="02010509060101010101" pitchFamily="49" charset="-122"/>
            </a:endParaRPr>
          </a:p>
          <a:p>
            <a:r>
              <a:rPr lang="zh-CN" altLang="en-US" dirty="0" smtClean="0">
                <a:latin typeface="幼圆" panose="02010509060101010101" pitchFamily="49" charset="-122"/>
                <a:ea typeface="幼圆" panose="02010509060101010101" pitchFamily="49" charset="-122"/>
              </a:rPr>
              <a:t>雾化椎角</a:t>
            </a:r>
            <a:endParaRPr lang="en-US" altLang="zh-CN" dirty="0" smtClean="0">
              <a:latin typeface="幼圆" panose="02010509060101010101" pitchFamily="49" charset="-122"/>
              <a:ea typeface="幼圆" panose="02010509060101010101" pitchFamily="49" charset="-122"/>
            </a:endParaRPr>
          </a:p>
          <a:p>
            <a:r>
              <a:rPr lang="en-US" altLang="zh-CN" dirty="0" smtClean="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
        <p:nvSpPr>
          <p:cNvPr id="8" name="右箭头 7"/>
          <p:cNvSpPr/>
          <p:nvPr/>
        </p:nvSpPr>
        <p:spPr>
          <a:xfrm>
            <a:off x="1984248" y="5157216"/>
            <a:ext cx="1132549"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971032" y="4485793"/>
            <a:ext cx="1569660" cy="2031325"/>
          </a:xfrm>
          <a:prstGeom prst="rect">
            <a:avLst/>
          </a:prstGeom>
          <a:noFill/>
        </p:spPr>
        <p:txBody>
          <a:bodyPr wrap="none" rtlCol="0">
            <a:spAutoFit/>
          </a:bodyPr>
          <a:lstStyle/>
          <a:p>
            <a:r>
              <a:rPr lang="zh-CN" altLang="en-US" dirty="0" smtClean="0">
                <a:latin typeface="幼圆" panose="02010509060101010101" pitchFamily="49" charset="-122"/>
                <a:ea typeface="幼圆" panose="02010509060101010101" pitchFamily="49" charset="-122"/>
              </a:rPr>
              <a:t>燃烧的效率</a:t>
            </a:r>
            <a:endParaRPr lang="en-US" altLang="zh-CN" dirty="0" smtClean="0">
              <a:latin typeface="幼圆" panose="02010509060101010101" pitchFamily="49" charset="-122"/>
              <a:ea typeface="幼圆" panose="02010509060101010101" pitchFamily="49" charset="-122"/>
            </a:endParaRPr>
          </a:p>
          <a:p>
            <a:r>
              <a:rPr lang="zh-CN" altLang="en-US" dirty="0" smtClean="0">
                <a:solidFill>
                  <a:srgbClr val="FFFF00"/>
                </a:solidFill>
                <a:latin typeface="幼圆" panose="02010509060101010101" pitchFamily="49" charset="-122"/>
                <a:ea typeface="幼圆" panose="02010509060101010101" pitchFamily="49" charset="-122"/>
              </a:rPr>
              <a:t>生成物</a:t>
            </a:r>
            <a:endParaRPr lang="en-US" altLang="zh-CN" dirty="0" smtClean="0">
              <a:solidFill>
                <a:srgbClr val="FFFF00"/>
              </a:solidFill>
              <a:latin typeface="幼圆" panose="02010509060101010101" pitchFamily="49" charset="-122"/>
              <a:ea typeface="幼圆" panose="02010509060101010101" pitchFamily="49" charset="-122"/>
            </a:endParaRPr>
          </a:p>
          <a:p>
            <a:r>
              <a:rPr lang="zh-CN" altLang="en-US" dirty="0" smtClean="0">
                <a:latin typeface="幼圆" panose="02010509060101010101" pitchFamily="49" charset="-122"/>
                <a:ea typeface="幼圆" panose="02010509060101010101" pitchFamily="49" charset="-122"/>
              </a:rPr>
              <a:t>温度场</a:t>
            </a:r>
            <a:endParaRPr lang="en-US" altLang="zh-CN" dirty="0" smtClean="0">
              <a:latin typeface="幼圆" panose="02010509060101010101" pitchFamily="49" charset="-122"/>
              <a:ea typeface="幼圆" panose="02010509060101010101" pitchFamily="49" charset="-122"/>
            </a:endParaRPr>
          </a:p>
          <a:p>
            <a:r>
              <a:rPr lang="zh-CN" altLang="en-US" dirty="0" smtClean="0">
                <a:latin typeface="幼圆" panose="02010509060101010101" pitchFamily="49" charset="-122"/>
                <a:ea typeface="幼圆" panose="02010509060101010101" pitchFamily="49" charset="-122"/>
              </a:rPr>
              <a:t>出口温度分布</a:t>
            </a:r>
            <a:endParaRPr lang="en-US" altLang="zh-CN" dirty="0" smtClean="0">
              <a:latin typeface="幼圆" panose="02010509060101010101" pitchFamily="49" charset="-122"/>
              <a:ea typeface="幼圆" panose="02010509060101010101" pitchFamily="49" charset="-122"/>
            </a:endParaRPr>
          </a:p>
          <a:p>
            <a:r>
              <a:rPr lang="zh-CN" altLang="en-US" dirty="0" smtClean="0">
                <a:latin typeface="幼圆" panose="02010509060101010101" pitchFamily="49" charset="-122"/>
                <a:ea typeface="幼圆" panose="02010509060101010101" pitchFamily="49" charset="-122"/>
              </a:rPr>
              <a:t>结焦</a:t>
            </a:r>
            <a:endParaRPr lang="en-US" altLang="zh-CN" dirty="0" smtClean="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贫</a:t>
            </a:r>
            <a:r>
              <a:rPr lang="zh-CN" altLang="en-US" dirty="0" smtClean="0">
                <a:latin typeface="幼圆" panose="02010509060101010101" pitchFamily="49" charset="-122"/>
                <a:ea typeface="幼圆" panose="02010509060101010101" pitchFamily="49" charset="-122"/>
              </a:rPr>
              <a:t>氧条件燃烧</a:t>
            </a:r>
            <a:endParaRPr lang="en-US" altLang="zh-CN" dirty="0" smtClean="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
        <p:nvSpPr>
          <p:cNvPr id="10" name="右箭头 9"/>
          <p:cNvSpPr/>
          <p:nvPr/>
        </p:nvSpPr>
        <p:spPr>
          <a:xfrm>
            <a:off x="4838483" y="5123687"/>
            <a:ext cx="1132549"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7578254" y="5123687"/>
            <a:ext cx="1132549"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0740" y="4247769"/>
            <a:ext cx="2973832" cy="2230374"/>
          </a:xfrm>
          <a:prstGeom prst="rect">
            <a:avLst/>
          </a:prstGeom>
        </p:spPr>
      </p:pic>
    </p:spTree>
    <p:extLst>
      <p:ext uri="{BB962C8B-B14F-4D97-AF65-F5344CB8AC3E}">
        <p14:creationId xmlns:p14="http://schemas.microsoft.com/office/powerpoint/2010/main" val="92325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heel(1)">
                                      <p:cBhvr>
                                        <p:cTn id="26" dur="2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7760" y="324410"/>
            <a:ext cx="9905998" cy="563592"/>
          </a:xfrm>
        </p:spPr>
        <p:txBody>
          <a:bodyPr>
            <a:normAutofit fontScale="90000"/>
          </a:bodyPr>
          <a:lstStyle/>
          <a:p>
            <a:r>
              <a:rPr lang="zh-CN" altLang="en-US" smtClean="0"/>
              <a:t>举例</a:t>
            </a:r>
            <a:r>
              <a:rPr lang="en-US" altLang="zh-CN" smtClean="0"/>
              <a:t>3</a:t>
            </a:r>
            <a:endParaRPr lang="zh-CN" altLang="en-US" dirty="0"/>
          </a:p>
        </p:txBody>
      </p:sp>
      <p:sp>
        <p:nvSpPr>
          <p:cNvPr id="3" name="灯片编号占位符 2"/>
          <p:cNvSpPr>
            <a:spLocks noGrp="1"/>
          </p:cNvSpPr>
          <p:nvPr>
            <p:ph type="sldNum" sz="quarter" idx="12"/>
          </p:nvPr>
        </p:nvSpPr>
        <p:spPr/>
        <p:txBody>
          <a:bodyPr/>
          <a:lstStyle/>
          <a:p>
            <a:fld id="{ACCFE6EA-02AB-4AAF-A8F0-0ED45E438EB1}" type="slidenum">
              <a:rPr lang="zh-CN" altLang="en-US" smtClean="0"/>
              <a:t>85</a:t>
            </a:fld>
            <a:endParaRPr lang="zh-CN" altLang="en-US"/>
          </a:p>
        </p:txBody>
      </p:sp>
      <p:pic>
        <p:nvPicPr>
          <p:cNvPr id="4" name="Picture 1"/>
          <p:cNvPicPr>
            <a:picLocks noChangeAspect="1" noChangeArrowheads="1"/>
          </p:cNvPicPr>
          <p:nvPr/>
        </p:nvPicPr>
        <p:blipFill>
          <a:blip r:embed="rId2"/>
          <a:srcRect/>
          <a:stretch>
            <a:fillRect/>
          </a:stretch>
        </p:blipFill>
        <p:spPr bwMode="auto">
          <a:xfrm>
            <a:off x="2250265" y="1207286"/>
            <a:ext cx="7991475" cy="206692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2463140" y="3656965"/>
            <a:ext cx="7429552" cy="2675384"/>
          </a:xfrm>
          <a:prstGeom prst="rect">
            <a:avLst/>
          </a:prstGeom>
          <a:noFill/>
          <a:ln w="9525">
            <a:noFill/>
            <a:miter lim="800000"/>
            <a:headEnd/>
            <a:tailEnd/>
          </a:ln>
          <a:effectLst/>
        </p:spPr>
      </p:pic>
      <p:sp>
        <p:nvSpPr>
          <p:cNvPr id="6" name="矩形 5"/>
          <p:cNvSpPr/>
          <p:nvPr/>
        </p:nvSpPr>
        <p:spPr>
          <a:xfrm>
            <a:off x="4892032" y="3656965"/>
            <a:ext cx="2357454" cy="29289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7" name="矩形 6"/>
          <p:cNvSpPr/>
          <p:nvPr/>
        </p:nvSpPr>
        <p:spPr>
          <a:xfrm>
            <a:off x="3982086" y="3274211"/>
            <a:ext cx="6259654" cy="307777"/>
          </a:xfrm>
          <a:prstGeom prst="rect">
            <a:avLst/>
          </a:prstGeom>
        </p:spPr>
        <p:txBody>
          <a:bodyPr wrap="square">
            <a:spAutoFit/>
          </a:bodyPr>
          <a:lstStyle/>
          <a:p>
            <a:r>
              <a:rPr lang="zh-CN" altLang="en-US" sz="1400" b="1" dirty="0" smtClean="0">
                <a:latin typeface="幼圆" panose="02010509060101010101" pitchFamily="49" charset="-122"/>
                <a:ea typeface="幼圆" panose="02010509060101010101" pitchFamily="49" charset="-122"/>
              </a:rPr>
              <a:t>不同喷射压力下，同一喷嘴的液体燃料喷雾雾化外观</a:t>
            </a:r>
            <a:endParaRPr lang="zh-CN" altLang="en-US" sz="1400" b="1" dirty="0">
              <a:latin typeface="幼圆" panose="02010509060101010101" pitchFamily="49" charset="-122"/>
              <a:ea typeface="幼圆" panose="02010509060101010101" pitchFamily="49" charset="-122"/>
            </a:endParaRPr>
          </a:p>
        </p:txBody>
      </p:sp>
      <p:sp>
        <p:nvSpPr>
          <p:cNvPr id="8" name="TextBox 9"/>
          <p:cNvSpPr txBox="1"/>
          <p:nvPr/>
        </p:nvSpPr>
        <p:spPr>
          <a:xfrm>
            <a:off x="2880336" y="6294341"/>
            <a:ext cx="2214578" cy="307777"/>
          </a:xfrm>
          <a:prstGeom prst="rect">
            <a:avLst/>
          </a:prstGeom>
          <a:noFill/>
        </p:spPr>
        <p:txBody>
          <a:bodyPr wrap="square" rtlCol="0">
            <a:spAutoFit/>
          </a:bodyPr>
          <a:lstStyle/>
          <a:p>
            <a:r>
              <a:rPr lang="zh-CN" altLang="en-US" sz="1400" b="1" dirty="0" smtClean="0">
                <a:latin typeface="幼圆" panose="02010509060101010101" pitchFamily="49" charset="-122"/>
                <a:ea typeface="幼圆" panose="02010509060101010101" pitchFamily="49" charset="-122"/>
              </a:rPr>
              <a:t>喷射压力</a:t>
            </a:r>
            <a:r>
              <a:rPr lang="en-US" altLang="zh-CN" sz="1400" b="1" dirty="0" smtClean="0">
                <a:latin typeface="幼圆" panose="02010509060101010101" pitchFamily="49" charset="-122"/>
                <a:ea typeface="幼圆" panose="02010509060101010101" pitchFamily="49" charset="-122"/>
              </a:rPr>
              <a:t>:0.42MPa</a:t>
            </a:r>
            <a:endParaRPr lang="zh-CN" altLang="en-US" sz="1400" b="1" dirty="0">
              <a:latin typeface="幼圆" panose="02010509060101010101" pitchFamily="49" charset="-122"/>
              <a:ea typeface="幼圆" panose="02010509060101010101" pitchFamily="49" charset="-122"/>
            </a:endParaRPr>
          </a:p>
        </p:txBody>
      </p:sp>
      <p:sp>
        <p:nvSpPr>
          <p:cNvPr id="9" name="TextBox 10"/>
          <p:cNvSpPr txBox="1"/>
          <p:nvPr/>
        </p:nvSpPr>
        <p:spPr>
          <a:xfrm>
            <a:off x="5309228" y="6308029"/>
            <a:ext cx="2214578" cy="307777"/>
          </a:xfrm>
          <a:prstGeom prst="rect">
            <a:avLst/>
          </a:prstGeom>
          <a:noFill/>
        </p:spPr>
        <p:txBody>
          <a:bodyPr wrap="square" rtlCol="0">
            <a:spAutoFit/>
          </a:bodyPr>
          <a:lstStyle/>
          <a:p>
            <a:r>
              <a:rPr lang="zh-CN" altLang="en-US" sz="1400" b="1" dirty="0" smtClean="0">
                <a:latin typeface="幼圆" panose="02010509060101010101" pitchFamily="49" charset="-122"/>
                <a:ea typeface="幼圆" panose="02010509060101010101" pitchFamily="49" charset="-122"/>
              </a:rPr>
              <a:t>喷射压力</a:t>
            </a:r>
            <a:r>
              <a:rPr lang="en-US" altLang="zh-CN" sz="1400" b="1" dirty="0" smtClean="0">
                <a:latin typeface="幼圆" panose="02010509060101010101" pitchFamily="49" charset="-122"/>
                <a:ea typeface="幼圆" panose="02010509060101010101" pitchFamily="49" charset="-122"/>
              </a:rPr>
              <a:t>:0.94MPa</a:t>
            </a:r>
            <a:endParaRPr lang="zh-CN" altLang="en-US" sz="1400" b="1" dirty="0">
              <a:latin typeface="幼圆" panose="02010509060101010101" pitchFamily="49" charset="-122"/>
              <a:ea typeface="幼圆" panose="02010509060101010101" pitchFamily="49" charset="-122"/>
            </a:endParaRPr>
          </a:p>
        </p:txBody>
      </p:sp>
      <p:sp>
        <p:nvSpPr>
          <p:cNvPr id="10" name="TextBox 11"/>
          <p:cNvSpPr txBox="1"/>
          <p:nvPr/>
        </p:nvSpPr>
        <p:spPr>
          <a:xfrm>
            <a:off x="7809558" y="6298404"/>
            <a:ext cx="2214578" cy="307777"/>
          </a:xfrm>
          <a:prstGeom prst="rect">
            <a:avLst/>
          </a:prstGeom>
          <a:noFill/>
        </p:spPr>
        <p:txBody>
          <a:bodyPr wrap="square" rtlCol="0">
            <a:spAutoFit/>
          </a:bodyPr>
          <a:lstStyle/>
          <a:p>
            <a:r>
              <a:rPr lang="zh-CN" altLang="en-US" sz="1400" b="1" dirty="0">
                <a:latin typeface="幼圆" panose="02010509060101010101" pitchFamily="49" charset="-122"/>
                <a:ea typeface="幼圆" panose="02010509060101010101" pitchFamily="49" charset="-122"/>
              </a:rPr>
              <a:t>喷射压力</a:t>
            </a:r>
            <a:r>
              <a:rPr lang="en-US" altLang="zh-CN" sz="1400" b="1" dirty="0" smtClean="0">
                <a:latin typeface="幼圆" panose="02010509060101010101" pitchFamily="49" charset="-122"/>
                <a:ea typeface="幼圆" panose="02010509060101010101" pitchFamily="49" charset="-122"/>
              </a:rPr>
              <a:t>:1MPa</a:t>
            </a:r>
            <a:endParaRPr lang="zh-CN" altLang="en-US" sz="14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15408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0829" y="71445"/>
            <a:ext cx="9905998" cy="552157"/>
          </a:xfrm>
        </p:spPr>
        <p:txBody>
          <a:bodyPr>
            <a:normAutofit fontScale="90000"/>
          </a:bodyPr>
          <a:lstStyle/>
          <a:p>
            <a:r>
              <a:rPr lang="zh-CN" altLang="en-US" smtClean="0"/>
              <a:t>举例</a:t>
            </a:r>
            <a:r>
              <a:rPr lang="en-US" altLang="zh-CN" smtClean="0"/>
              <a:t>3</a:t>
            </a:r>
            <a:endParaRPr lang="zh-CN" altLang="en-US" dirty="0"/>
          </a:p>
        </p:txBody>
      </p:sp>
      <p:sp>
        <p:nvSpPr>
          <p:cNvPr id="9" name="灯片编号占位符 8"/>
          <p:cNvSpPr>
            <a:spLocks noGrp="1"/>
          </p:cNvSpPr>
          <p:nvPr>
            <p:ph type="sldNum" sz="quarter" idx="12"/>
          </p:nvPr>
        </p:nvSpPr>
        <p:spPr/>
        <p:txBody>
          <a:bodyPr/>
          <a:lstStyle/>
          <a:p>
            <a:fld id="{ACCFE6EA-02AB-4AAF-A8F0-0ED45E438EB1}" type="slidenum">
              <a:rPr lang="zh-CN" altLang="en-US" smtClean="0"/>
              <a:t>86</a:t>
            </a:fld>
            <a:endParaRPr lang="zh-CN" altLang="en-US"/>
          </a:p>
        </p:txBody>
      </p:sp>
      <p:pic>
        <p:nvPicPr>
          <p:cNvPr id="3" name="Picture 2"/>
          <p:cNvPicPr>
            <a:picLocks noChangeAspect="1" noChangeArrowheads="1"/>
          </p:cNvPicPr>
          <p:nvPr/>
        </p:nvPicPr>
        <p:blipFill>
          <a:blip r:embed="rId2"/>
          <a:srcRect/>
          <a:stretch>
            <a:fillRect/>
          </a:stretch>
        </p:blipFill>
        <p:spPr bwMode="auto">
          <a:xfrm>
            <a:off x="1366867" y="629728"/>
            <a:ext cx="8531281" cy="2928958"/>
          </a:xfrm>
          <a:prstGeom prst="rect">
            <a:avLst/>
          </a:prstGeom>
          <a:noFill/>
          <a:ln w="9525">
            <a:noFill/>
            <a:miter lim="800000"/>
            <a:headEnd/>
            <a:tailEnd/>
          </a:ln>
          <a:effectLst/>
        </p:spPr>
      </p:pic>
      <p:pic>
        <p:nvPicPr>
          <p:cNvPr id="4" name="Picture 2" descr="http://www.wh-aojie.com/upload/images/20121116_155609.jpg"/>
          <p:cNvPicPr>
            <a:picLocks noChangeAspect="1" noChangeArrowheads="1"/>
          </p:cNvPicPr>
          <p:nvPr/>
        </p:nvPicPr>
        <p:blipFill>
          <a:blip r:embed="rId3"/>
          <a:srcRect/>
          <a:stretch>
            <a:fillRect/>
          </a:stretch>
        </p:blipFill>
        <p:spPr bwMode="auto">
          <a:xfrm>
            <a:off x="5894451" y="3428999"/>
            <a:ext cx="5800725" cy="3429001"/>
          </a:xfrm>
          <a:prstGeom prst="rect">
            <a:avLst/>
          </a:prstGeom>
          <a:noFill/>
        </p:spPr>
      </p:pic>
      <p:grpSp>
        <p:nvGrpSpPr>
          <p:cNvPr id="5" name="组合 4"/>
          <p:cNvGrpSpPr/>
          <p:nvPr/>
        </p:nvGrpSpPr>
        <p:grpSpPr>
          <a:xfrm>
            <a:off x="1366867" y="3962781"/>
            <a:ext cx="3990991" cy="2657475"/>
            <a:chOff x="428596" y="4200525"/>
            <a:chExt cx="3990991" cy="2657475"/>
          </a:xfrm>
        </p:grpSpPr>
        <p:pic>
          <p:nvPicPr>
            <p:cNvPr id="6" name="Picture 4" descr="C:\Users\LT\AppData\Roaming\Tencent\Users\11155303\QQ\WinTemp\RichOle\A(UKWW@U%DVI8C6ZOMANTFV.jpg"/>
            <p:cNvPicPr>
              <a:picLocks noChangeAspect="1" noChangeArrowheads="1"/>
            </p:cNvPicPr>
            <p:nvPr/>
          </p:nvPicPr>
          <p:blipFill>
            <a:blip r:embed="rId4"/>
            <a:srcRect/>
            <a:stretch>
              <a:fillRect/>
            </a:stretch>
          </p:blipFill>
          <p:spPr bwMode="auto">
            <a:xfrm>
              <a:off x="428596" y="4200525"/>
              <a:ext cx="2266950" cy="2657475"/>
            </a:xfrm>
            <a:prstGeom prst="rect">
              <a:avLst/>
            </a:prstGeom>
            <a:noFill/>
          </p:spPr>
        </p:pic>
        <p:pic>
          <p:nvPicPr>
            <p:cNvPr id="7" name="Picture 5"/>
            <p:cNvPicPr>
              <a:picLocks noChangeAspect="1" noChangeArrowheads="1"/>
            </p:cNvPicPr>
            <p:nvPr/>
          </p:nvPicPr>
          <p:blipFill>
            <a:blip r:embed="rId5"/>
            <a:srcRect/>
            <a:stretch>
              <a:fillRect/>
            </a:stretch>
          </p:blipFill>
          <p:spPr bwMode="auto">
            <a:xfrm>
              <a:off x="2714612" y="4867275"/>
              <a:ext cx="1704975" cy="1990725"/>
            </a:xfrm>
            <a:prstGeom prst="rect">
              <a:avLst/>
            </a:prstGeom>
            <a:noFill/>
            <a:ln w="9525">
              <a:noFill/>
              <a:miter lim="800000"/>
              <a:headEnd/>
              <a:tailEnd/>
            </a:ln>
            <a:effectLst/>
          </p:spPr>
        </p:pic>
        <p:sp>
          <p:nvSpPr>
            <p:cNvPr id="8" name="TextBox 8"/>
            <p:cNvSpPr txBox="1"/>
            <p:nvPr/>
          </p:nvSpPr>
          <p:spPr>
            <a:xfrm>
              <a:off x="2786050" y="4214818"/>
              <a:ext cx="1500198" cy="646331"/>
            </a:xfrm>
            <a:prstGeom prst="rect">
              <a:avLst/>
            </a:prstGeom>
            <a:noFill/>
          </p:spPr>
          <p:txBody>
            <a:bodyPr wrap="square" rtlCol="0">
              <a:spAutoFit/>
            </a:bodyPr>
            <a:lstStyle/>
            <a:p>
              <a:r>
                <a:rPr lang="en-US" altLang="zh-CN" dirty="0" err="1" smtClean="0">
                  <a:solidFill>
                    <a:srgbClr val="FF0000"/>
                  </a:solidFill>
                </a:rPr>
                <a:t>Singlehole</a:t>
              </a:r>
              <a:r>
                <a:rPr lang="en-US" altLang="zh-CN" dirty="0" smtClean="0">
                  <a:solidFill>
                    <a:srgbClr val="FF0000"/>
                  </a:solidFill>
                </a:rPr>
                <a:t> injector</a:t>
              </a:r>
              <a:endParaRPr lang="zh-CN" altLang="en-US" dirty="0">
                <a:solidFill>
                  <a:srgbClr val="FF0000"/>
                </a:solidFill>
              </a:endParaRPr>
            </a:p>
          </p:txBody>
        </p:sp>
      </p:grpSp>
    </p:spTree>
    <p:extLst>
      <p:ext uri="{BB962C8B-B14F-4D97-AF65-F5344CB8AC3E}">
        <p14:creationId xmlns:p14="http://schemas.microsoft.com/office/powerpoint/2010/main" val="292049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26" y="401326"/>
            <a:ext cx="9905998" cy="563592"/>
          </a:xfrm>
        </p:spPr>
        <p:txBody>
          <a:bodyPr>
            <a:normAutofit fontScale="90000"/>
          </a:bodyPr>
          <a:lstStyle/>
          <a:p>
            <a:r>
              <a:rPr lang="zh-CN" altLang="en-US" smtClean="0"/>
              <a:t>举例</a:t>
            </a:r>
            <a:r>
              <a:rPr lang="en-US" altLang="zh-CN" dirty="0" smtClean="0"/>
              <a:t>3</a:t>
            </a:r>
            <a:endParaRPr lang="zh-CN" altLang="en-US" dirty="0"/>
          </a:p>
        </p:txBody>
      </p:sp>
      <p:sp>
        <p:nvSpPr>
          <p:cNvPr id="4" name="灯片编号占位符 3"/>
          <p:cNvSpPr>
            <a:spLocks noGrp="1"/>
          </p:cNvSpPr>
          <p:nvPr>
            <p:ph type="sldNum" sz="quarter" idx="12"/>
          </p:nvPr>
        </p:nvSpPr>
        <p:spPr/>
        <p:txBody>
          <a:bodyPr/>
          <a:lstStyle/>
          <a:p>
            <a:fld id="{3DB29F44-26CB-486A-84A4-09C08BA6D6B3}" type="slidenum">
              <a:rPr lang="zh-CN" altLang="en-US" smtClean="0"/>
              <a:t>87</a:t>
            </a:fld>
            <a:endParaRPr lang="zh-CN" altLang="en-US"/>
          </a:p>
        </p:txBody>
      </p:sp>
      <p:pic>
        <p:nvPicPr>
          <p:cNvPr id="5" name="图片 4" descr="1.png"/>
          <p:cNvPicPr>
            <a:picLocks noChangeAspect="1"/>
          </p:cNvPicPr>
          <p:nvPr/>
        </p:nvPicPr>
        <p:blipFill>
          <a:blip r:embed="rId2"/>
          <a:stretch>
            <a:fillRect/>
          </a:stretch>
        </p:blipFill>
        <p:spPr>
          <a:xfrm>
            <a:off x="87912" y="1636435"/>
            <a:ext cx="6343593" cy="3899353"/>
          </a:xfrm>
          <a:prstGeom prst="rect">
            <a:avLst/>
          </a:prstGeom>
        </p:spPr>
      </p:pic>
      <p:sp>
        <p:nvSpPr>
          <p:cNvPr id="6" name="线形标注 1(带强调线) 5"/>
          <p:cNvSpPr/>
          <p:nvPr/>
        </p:nvSpPr>
        <p:spPr>
          <a:xfrm>
            <a:off x="4881204" y="2180120"/>
            <a:ext cx="788642" cy="431199"/>
          </a:xfrm>
          <a:prstGeom prst="accentCallout1">
            <a:avLst>
              <a:gd name="adj1" fmla="val 27233"/>
              <a:gd name="adj2" fmla="val -2536"/>
              <a:gd name="adj3" fmla="val 184926"/>
              <a:gd name="adj4" fmla="val -28581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0070C0"/>
                </a:solidFill>
              </a:rPr>
              <a:t>喷嘴</a:t>
            </a:r>
            <a:endParaRPr lang="zh-CN" altLang="en-US" b="1" dirty="0">
              <a:solidFill>
                <a:srgbClr val="0070C0"/>
              </a:solidFill>
            </a:endParaRPr>
          </a:p>
        </p:txBody>
      </p:sp>
      <p:sp>
        <p:nvSpPr>
          <p:cNvPr id="7" name="矩形 6"/>
          <p:cNvSpPr/>
          <p:nvPr/>
        </p:nvSpPr>
        <p:spPr>
          <a:xfrm>
            <a:off x="7020854" y="1518556"/>
            <a:ext cx="4843047" cy="1754326"/>
          </a:xfrm>
          <a:prstGeom prst="rect">
            <a:avLst/>
          </a:prstGeom>
        </p:spPr>
        <p:txBody>
          <a:bodyPr wrap="square">
            <a:spAutoFit/>
          </a:bodyPr>
          <a:lstStyle/>
          <a:p>
            <a:r>
              <a:rPr lang="zh-CN" altLang="en-US" b="1" dirty="0" smtClean="0">
                <a:latin typeface="华文楷体" panose="02010600040101010101" pitchFamily="2" charset="-122"/>
                <a:ea typeface="华文楷体" panose="02010600040101010101" pitchFamily="2" charset="-122"/>
              </a:rPr>
              <a:t>需要考虑的抽象问题：</a:t>
            </a:r>
            <a:endParaRPr lang="en-US" altLang="zh-CN" b="1" dirty="0" smtClean="0">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en-US" b="1" dirty="0" smtClean="0">
                <a:latin typeface="华文楷体" panose="02010600040101010101" pitchFamily="2" charset="-122"/>
                <a:ea typeface="华文楷体" panose="02010600040101010101" pitchFamily="2" charset="-122"/>
              </a:rPr>
              <a:t>喷口处，原始液体的描述</a:t>
            </a:r>
            <a:endParaRPr lang="en-US" altLang="zh-CN" b="1" dirty="0" smtClean="0">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en-US" b="1" dirty="0" smtClean="0">
                <a:solidFill>
                  <a:srgbClr val="FFFF00"/>
                </a:solidFill>
                <a:latin typeface="华文楷体" panose="02010600040101010101" pitchFamily="2" charset="-122"/>
                <a:ea typeface="华文楷体" panose="02010600040101010101" pitchFamily="2" charset="-122"/>
              </a:rPr>
              <a:t>液滴破碎过程的描述</a:t>
            </a:r>
            <a:endParaRPr lang="en-US" altLang="zh-CN" b="1" dirty="0" smtClean="0">
              <a:solidFill>
                <a:srgbClr val="FFFF00"/>
              </a:solidFill>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en-US" b="1" dirty="0" smtClean="0">
                <a:latin typeface="华文楷体" panose="02010600040101010101" pitchFamily="2" charset="-122"/>
                <a:ea typeface="华文楷体" panose="02010600040101010101" pitchFamily="2" charset="-122"/>
              </a:rPr>
              <a:t>湍流的描述</a:t>
            </a:r>
            <a:endParaRPr lang="en-US" altLang="zh-CN" b="1" dirty="0" smtClean="0">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en-US" b="1" dirty="0" smtClean="0">
                <a:latin typeface="华文楷体" panose="02010600040101010101" pitchFamily="2" charset="-122"/>
                <a:ea typeface="华文楷体" panose="02010600040101010101" pitchFamily="2" charset="-122"/>
              </a:rPr>
              <a:t>蒸发、曳力、</a:t>
            </a:r>
            <a:r>
              <a:rPr lang="zh-CN" altLang="en-US" b="1" dirty="0" smtClean="0">
                <a:solidFill>
                  <a:srgbClr val="FFFF00"/>
                </a:solidFill>
                <a:latin typeface="华文楷体" panose="02010600040101010101" pitchFamily="2" charset="-122"/>
                <a:ea typeface="华文楷体" panose="02010600040101010101" pitchFamily="2" charset="-122"/>
              </a:rPr>
              <a:t>壁面碰撞</a:t>
            </a:r>
            <a:r>
              <a:rPr lang="zh-CN" altLang="en-US" b="1" dirty="0" smtClean="0">
                <a:latin typeface="华文楷体" panose="02010600040101010101" pitchFamily="2" charset="-122"/>
                <a:ea typeface="华文楷体" panose="02010600040101010101" pitchFamily="2" charset="-122"/>
              </a:rPr>
              <a:t>等现象的描述</a:t>
            </a:r>
            <a:endParaRPr lang="en-US" altLang="zh-CN" b="1" dirty="0" smtClean="0">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en-US" b="1" dirty="0">
                <a:solidFill>
                  <a:srgbClr val="FFFF00"/>
                </a:solidFill>
                <a:latin typeface="华文楷体" panose="02010600040101010101" pitchFamily="2" charset="-122"/>
                <a:ea typeface="华文楷体" panose="02010600040101010101" pitchFamily="2" charset="-122"/>
              </a:rPr>
              <a:t>液滴</a:t>
            </a:r>
            <a:r>
              <a:rPr lang="zh-CN" altLang="en-US" b="1" dirty="0" smtClean="0">
                <a:solidFill>
                  <a:srgbClr val="FFFF00"/>
                </a:solidFill>
                <a:latin typeface="华文楷体" panose="02010600040101010101" pitchFamily="2" charset="-122"/>
                <a:ea typeface="华文楷体" panose="02010600040101010101" pitchFamily="2" charset="-122"/>
              </a:rPr>
              <a:t>之间的碰撞与融合问题</a:t>
            </a:r>
            <a:endParaRPr lang="zh-CN" altLang="en-US" b="1" dirty="0">
              <a:solidFill>
                <a:srgbClr val="FFFF00"/>
              </a:solidFill>
              <a:latin typeface="华文楷体" panose="02010600040101010101" pitchFamily="2" charset="-122"/>
              <a:ea typeface="华文楷体" panose="02010600040101010101" pitchFamily="2" charset="-122"/>
            </a:endParaRPr>
          </a:p>
        </p:txBody>
      </p:sp>
      <p:pic>
        <p:nvPicPr>
          <p:cNvPr id="8" name="Picture 2" descr="https://timgsa.baidu.com/timg?image&amp;quality=80&amp;size=b9999_10000&amp;sec=1498032998400&amp;di=393b05ca41be7c5f04e4c6861fd82f69&amp;imgtype=jpg&amp;src=http%3A%2F%2Fimg0.imgtn.bdimg.com%2Fit%2Fu%3D4090072706%2C3352966804%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854" y="3586111"/>
            <a:ext cx="4581795" cy="229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140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142" y="161178"/>
            <a:ext cx="9905998" cy="563592"/>
          </a:xfrm>
        </p:spPr>
        <p:txBody>
          <a:bodyPr>
            <a:normAutofit fontScale="90000"/>
          </a:bodyPr>
          <a:lstStyle/>
          <a:p>
            <a:r>
              <a:rPr lang="zh-CN" altLang="en-US" smtClean="0"/>
              <a:t>举例</a:t>
            </a:r>
            <a:r>
              <a:rPr lang="en-US" altLang="zh-CN" dirty="0" smtClean="0"/>
              <a:t>3</a:t>
            </a:r>
            <a:endParaRPr lang="zh-CN" altLang="en-US" dirty="0"/>
          </a:p>
        </p:txBody>
      </p:sp>
      <p:sp>
        <p:nvSpPr>
          <p:cNvPr id="4" name="灯片编号占位符 3"/>
          <p:cNvSpPr>
            <a:spLocks noGrp="1"/>
          </p:cNvSpPr>
          <p:nvPr>
            <p:ph type="sldNum" sz="quarter" idx="12"/>
          </p:nvPr>
        </p:nvSpPr>
        <p:spPr/>
        <p:txBody>
          <a:bodyPr/>
          <a:lstStyle/>
          <a:p>
            <a:fld id="{3DB29F44-26CB-486A-84A4-09C08BA6D6B3}" type="slidenum">
              <a:rPr lang="zh-CN" altLang="en-US" smtClean="0"/>
              <a:t>88</a:t>
            </a:fld>
            <a:endParaRPr lang="zh-CN" altLang="en-US"/>
          </a:p>
        </p:txBody>
      </p:sp>
      <p:graphicFrame>
        <p:nvGraphicFramePr>
          <p:cNvPr id="5" name="内容占位符 3"/>
          <p:cNvGraphicFramePr>
            <a:graphicFrameLocks/>
          </p:cNvGraphicFramePr>
          <p:nvPr>
            <p:extLst/>
          </p:nvPr>
        </p:nvGraphicFramePr>
        <p:xfrm>
          <a:off x="197142" y="798322"/>
          <a:ext cx="7568821" cy="5933440"/>
        </p:xfrm>
        <a:graphic>
          <a:graphicData uri="http://schemas.openxmlformats.org/drawingml/2006/table">
            <a:tbl>
              <a:tblPr firstRow="1" bandRow="1">
                <a:tableStyleId>{5C22544A-7EE6-4342-B048-85BDC9FD1C3A}</a:tableStyleId>
              </a:tblPr>
              <a:tblGrid>
                <a:gridCol w="1067991"/>
                <a:gridCol w="1285884"/>
                <a:gridCol w="1071570"/>
                <a:gridCol w="939403"/>
                <a:gridCol w="1067991"/>
                <a:gridCol w="1067991"/>
                <a:gridCol w="1067991"/>
              </a:tblGrid>
              <a:tr h="370840">
                <a:tc>
                  <a:txBody>
                    <a:bodyPr/>
                    <a:lstStyle/>
                    <a:p>
                      <a:pPr algn="ctr">
                        <a:spcAft>
                          <a:spcPts val="0"/>
                        </a:spcAft>
                      </a:pPr>
                      <a:r>
                        <a:rPr lang="zh-CN" altLang="en-US" sz="1050" kern="100" dirty="0" smtClean="0">
                          <a:latin typeface="Times New Roman"/>
                          <a:ea typeface="宋体"/>
                          <a:cs typeface="Times New Roman"/>
                        </a:rPr>
                        <a:t>算例编号</a:t>
                      </a:r>
                      <a:endParaRPr lang="zh-CN" sz="1200" kern="100" dirty="0">
                        <a:latin typeface="Calibri"/>
                        <a:ea typeface="宋体"/>
                        <a:cs typeface="Times New Roman"/>
                      </a:endParaRPr>
                    </a:p>
                  </a:txBody>
                  <a:tcPr marL="68580" marR="68580" marT="0" marB="0" anchor="ctr"/>
                </a:tc>
                <a:tc>
                  <a:txBody>
                    <a:bodyPr/>
                    <a:lstStyle/>
                    <a:p>
                      <a:pPr algn="ctr">
                        <a:spcAft>
                          <a:spcPts val="0"/>
                        </a:spcAft>
                      </a:pPr>
                      <a:r>
                        <a:rPr lang="zh-CN" altLang="en-US" sz="1050" kern="100" dirty="0" smtClean="0">
                          <a:latin typeface="Times New Roman"/>
                          <a:ea typeface="宋体"/>
                          <a:cs typeface="Times New Roman"/>
                        </a:rPr>
                        <a:t>雾化</a:t>
                      </a:r>
                      <a:r>
                        <a:rPr lang="en-US" altLang="zh-CN" sz="1050" kern="100" dirty="0" smtClean="0">
                          <a:latin typeface="Times New Roman"/>
                          <a:ea typeface="宋体"/>
                          <a:cs typeface="Times New Roman"/>
                        </a:rPr>
                        <a:t>/</a:t>
                      </a:r>
                      <a:r>
                        <a:rPr lang="zh-CN" altLang="en-US" sz="1050" kern="100" dirty="0" smtClean="0">
                          <a:latin typeface="Times New Roman"/>
                          <a:ea typeface="宋体"/>
                          <a:cs typeface="Times New Roman"/>
                        </a:rPr>
                        <a:t>初级破碎模型</a:t>
                      </a:r>
                      <a:endParaRPr lang="zh-CN" sz="1200" kern="100" dirty="0">
                        <a:latin typeface="Calibri"/>
                        <a:ea typeface="宋体"/>
                        <a:cs typeface="Times New Roman"/>
                      </a:endParaRPr>
                    </a:p>
                  </a:txBody>
                  <a:tcPr marL="68580" marR="68580" marT="0" marB="0" anchor="ctr"/>
                </a:tc>
                <a:tc>
                  <a:txBody>
                    <a:bodyPr/>
                    <a:lstStyle/>
                    <a:p>
                      <a:pPr algn="ctr">
                        <a:spcAft>
                          <a:spcPts val="0"/>
                        </a:spcAft>
                      </a:pPr>
                      <a:r>
                        <a:rPr lang="zh-CN" altLang="en-US" sz="1050" kern="100" dirty="0" smtClean="0">
                          <a:latin typeface="Times New Roman"/>
                          <a:ea typeface="宋体"/>
                          <a:cs typeface="Times New Roman"/>
                        </a:rPr>
                        <a:t>次级破碎模型</a:t>
                      </a:r>
                      <a:endParaRPr lang="zh-CN" sz="1200" kern="100" dirty="0">
                        <a:latin typeface="Calibri"/>
                        <a:ea typeface="宋体"/>
                        <a:cs typeface="Times New Roman"/>
                      </a:endParaRPr>
                    </a:p>
                  </a:txBody>
                  <a:tcPr marL="68580" marR="68580" marT="0" marB="0" anchor="ctr"/>
                </a:tc>
                <a:tc>
                  <a:txBody>
                    <a:bodyPr/>
                    <a:lstStyle/>
                    <a:p>
                      <a:pPr algn="ctr">
                        <a:spcAft>
                          <a:spcPts val="0"/>
                        </a:spcAft>
                      </a:pPr>
                      <a:r>
                        <a:rPr lang="zh-CN" altLang="en-US" sz="1050" kern="100" dirty="0" smtClean="0">
                          <a:latin typeface="Calibri"/>
                          <a:ea typeface="宋体"/>
                          <a:cs typeface="Times New Roman"/>
                        </a:rPr>
                        <a:t>液滴碰撞与融合模型</a:t>
                      </a:r>
                      <a:endParaRPr lang="zh-CN" sz="1200" kern="100" dirty="0">
                        <a:latin typeface="Calibri"/>
                        <a:ea typeface="宋体"/>
                        <a:cs typeface="Times New Roman"/>
                      </a:endParaRPr>
                    </a:p>
                  </a:txBody>
                  <a:tcPr marL="68580" marR="68580" marT="0" marB="0" anchor="ctr"/>
                </a:tc>
                <a:tc>
                  <a:txBody>
                    <a:bodyPr/>
                    <a:lstStyle/>
                    <a:p>
                      <a:pPr algn="ctr">
                        <a:spcAft>
                          <a:spcPts val="0"/>
                        </a:spcAft>
                      </a:pPr>
                      <a:r>
                        <a:rPr lang="zh-CN" altLang="en-US" sz="1050" kern="100" dirty="0" smtClean="0">
                          <a:latin typeface="Times New Roman"/>
                          <a:ea typeface="宋体"/>
                          <a:cs typeface="Times New Roman"/>
                        </a:rPr>
                        <a:t>蒸发模型</a:t>
                      </a:r>
                      <a:endParaRPr lang="zh-CN" sz="1200" kern="100" dirty="0">
                        <a:latin typeface="Calibri"/>
                        <a:ea typeface="宋体"/>
                        <a:cs typeface="Times New Roman"/>
                      </a:endParaRPr>
                    </a:p>
                  </a:txBody>
                  <a:tcPr marL="68580" marR="68580" marT="0" marB="0" anchor="ctr"/>
                </a:tc>
                <a:tc>
                  <a:txBody>
                    <a:bodyPr/>
                    <a:lstStyle/>
                    <a:p>
                      <a:pPr algn="ctr">
                        <a:spcAft>
                          <a:spcPts val="0"/>
                        </a:spcAft>
                      </a:pPr>
                      <a:r>
                        <a:rPr lang="zh-CN" altLang="en-US" sz="1050" kern="100" dirty="0" smtClean="0">
                          <a:latin typeface="Times New Roman"/>
                          <a:ea typeface="宋体"/>
                          <a:cs typeface="Times New Roman"/>
                        </a:rPr>
                        <a:t>曳力模型</a:t>
                      </a:r>
                      <a:endParaRPr lang="zh-CN" sz="1200" kern="100" dirty="0">
                        <a:latin typeface="Calibri"/>
                        <a:ea typeface="宋体"/>
                        <a:cs typeface="Times New Roman"/>
                      </a:endParaRPr>
                    </a:p>
                  </a:txBody>
                  <a:tcPr marL="68580" marR="68580" marT="0" marB="0" anchor="ctr"/>
                </a:tc>
                <a:tc>
                  <a:txBody>
                    <a:bodyPr/>
                    <a:lstStyle/>
                    <a:p>
                      <a:pPr algn="ctr">
                        <a:spcAft>
                          <a:spcPts val="0"/>
                        </a:spcAft>
                      </a:pPr>
                      <a:r>
                        <a:rPr lang="zh-CN" altLang="en-US" sz="1050" kern="100" dirty="0" smtClean="0">
                          <a:latin typeface="Times New Roman"/>
                          <a:ea typeface="宋体"/>
                          <a:cs typeface="Times New Roman"/>
                        </a:rPr>
                        <a:t>传热模型</a:t>
                      </a:r>
                      <a:endParaRPr lang="zh-CN" sz="1200" kern="100" dirty="0">
                        <a:latin typeface="Calibri"/>
                        <a:ea typeface="宋体"/>
                        <a:cs typeface="Times New Roman"/>
                      </a:endParaRPr>
                    </a:p>
                  </a:txBody>
                  <a:tcPr marL="68580" marR="68580" marT="0" marB="0" anchor="ctr"/>
                </a:tc>
              </a:tr>
              <a:tr h="370840">
                <a:tc>
                  <a:txBody>
                    <a:bodyPr/>
                    <a:lstStyle/>
                    <a:p>
                      <a:pPr algn="ctr">
                        <a:spcAft>
                          <a:spcPts val="0"/>
                        </a:spcAft>
                      </a:pPr>
                      <a:r>
                        <a:rPr lang="en-US" sz="1200" kern="100" dirty="0">
                          <a:latin typeface="Times New Roman"/>
                          <a:ea typeface="宋体"/>
                          <a:cs typeface="Times New Roman"/>
                        </a:rPr>
                        <a:t>1</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LISA</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ETAB</a:t>
                      </a:r>
                      <a:endParaRPr lang="zh-CN" sz="1600" kern="100" dirty="0">
                        <a:latin typeface="Calibri"/>
                        <a:ea typeface="宋体"/>
                        <a:cs typeface="Times New Roman"/>
                      </a:endParaRPr>
                    </a:p>
                  </a:txBody>
                  <a:tcPr marL="68580" marR="68580" marT="0" marB="0" anchor="ctr"/>
                </a:tc>
                <a:tc rowSpan="15">
                  <a:txBody>
                    <a:bodyPr/>
                    <a:lstStyle/>
                    <a:p>
                      <a:pPr algn="ctr">
                        <a:spcAft>
                          <a:spcPts val="0"/>
                        </a:spcAft>
                      </a:pPr>
                      <a:r>
                        <a:rPr lang="en-US" sz="1200" kern="100" dirty="0">
                          <a:latin typeface="Times New Roman"/>
                          <a:ea typeface="宋体"/>
                          <a:cs typeface="Times New Roman"/>
                        </a:rPr>
                        <a:t>Trajectory</a:t>
                      </a:r>
                      <a:endParaRPr lang="zh-CN" sz="1600" kern="100" dirty="0">
                        <a:latin typeface="Calibri"/>
                        <a:ea typeface="宋体"/>
                        <a:cs typeface="Times New Roman"/>
                      </a:endParaRPr>
                    </a:p>
                  </a:txBody>
                  <a:tcPr marL="68580" marR="68580" marT="0" marB="0" anchor="ctr"/>
                </a:tc>
                <a:tc rowSpan="15">
                  <a:txBody>
                    <a:bodyPr/>
                    <a:lstStyle/>
                    <a:p>
                      <a:pPr algn="ctr">
                        <a:spcAft>
                          <a:spcPts val="0"/>
                        </a:spcAft>
                      </a:pPr>
                      <a:r>
                        <a:rPr lang="en-US" sz="1200" kern="100" dirty="0">
                          <a:latin typeface="Times New Roman"/>
                          <a:ea typeface="宋体"/>
                          <a:cs typeface="Times New Roman"/>
                        </a:rPr>
                        <a:t>Standard evaporation</a:t>
                      </a:r>
                      <a:endParaRPr lang="zh-CN" sz="1600" kern="100" dirty="0">
                        <a:latin typeface="Calibri"/>
                        <a:ea typeface="宋体"/>
                        <a:cs typeface="Times New Roman"/>
                      </a:endParaRPr>
                    </a:p>
                  </a:txBody>
                  <a:tcPr marL="68580" marR="68580" marT="0" marB="0" anchor="ctr"/>
                </a:tc>
                <a:tc rowSpan="15">
                  <a:txBody>
                    <a:bodyPr/>
                    <a:lstStyle/>
                    <a:p>
                      <a:pPr algn="ctr">
                        <a:spcAft>
                          <a:spcPts val="0"/>
                        </a:spcAft>
                      </a:pPr>
                      <a:r>
                        <a:rPr lang="en-US" sz="1200" kern="100" dirty="0">
                          <a:latin typeface="Times New Roman"/>
                          <a:ea typeface="宋体"/>
                          <a:cs typeface="Times New Roman"/>
                        </a:rPr>
                        <a:t>Standard drag</a:t>
                      </a:r>
                      <a:endParaRPr lang="zh-CN" sz="1600" kern="100" dirty="0">
                        <a:latin typeface="Calibri"/>
                        <a:ea typeface="宋体"/>
                        <a:cs typeface="Times New Roman"/>
                      </a:endParaRPr>
                    </a:p>
                  </a:txBody>
                  <a:tcPr marL="68580" marR="68580" marT="0" marB="0" anchor="ctr"/>
                </a:tc>
                <a:tc rowSpan="15">
                  <a:txBody>
                    <a:bodyPr/>
                    <a:lstStyle/>
                    <a:p>
                      <a:pPr algn="ctr">
                        <a:spcAft>
                          <a:spcPts val="0"/>
                        </a:spcAft>
                      </a:pPr>
                      <a:r>
                        <a:rPr lang="en-US" sz="1200" kern="100" dirty="0" err="1">
                          <a:latin typeface="Times New Roman"/>
                          <a:ea typeface="宋体"/>
                          <a:cs typeface="Times New Roman"/>
                        </a:rPr>
                        <a:t>RanzMarshall</a:t>
                      </a:r>
                      <a:endParaRPr lang="zh-CN" sz="1600" kern="100" dirty="0">
                        <a:latin typeface="Calibri"/>
                        <a:ea typeface="宋体"/>
                        <a:cs typeface="Times New Roman"/>
                      </a:endParaRPr>
                    </a:p>
                  </a:txBody>
                  <a:tcPr marL="68580" marR="68580" marT="0" marB="0" anchor="ctr"/>
                </a:tc>
              </a:tr>
              <a:tr h="370840">
                <a:tc>
                  <a:txBody>
                    <a:bodyPr/>
                    <a:lstStyle/>
                    <a:p>
                      <a:pPr algn="ctr">
                        <a:spcAft>
                          <a:spcPts val="0"/>
                        </a:spcAft>
                      </a:pPr>
                      <a:r>
                        <a:rPr lang="en-US" sz="1200" kern="100" dirty="0">
                          <a:latin typeface="Times New Roman"/>
                          <a:ea typeface="宋体"/>
                          <a:cs typeface="Times New Roman"/>
                        </a:rPr>
                        <a:t>2</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LISA</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TAB</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pPr>
                      <a:r>
                        <a:rPr lang="en-US" sz="1200" kern="100">
                          <a:latin typeface="Times New Roman"/>
                          <a:ea typeface="宋体"/>
                          <a:cs typeface="Times New Roman"/>
                        </a:rPr>
                        <a:t>3</a:t>
                      </a:r>
                      <a:endParaRPr lang="zh-CN" sz="1600" kern="10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LISA</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err="1">
                          <a:latin typeface="Times New Roman"/>
                          <a:ea typeface="宋体"/>
                          <a:cs typeface="Times New Roman"/>
                        </a:rPr>
                        <a:t>Diwakar</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pPr>
                      <a:r>
                        <a:rPr lang="en-US" sz="1200" kern="100">
                          <a:latin typeface="Times New Roman"/>
                          <a:ea typeface="宋体"/>
                          <a:cs typeface="Times New Roman"/>
                        </a:rPr>
                        <a:t>4</a:t>
                      </a:r>
                      <a:endParaRPr lang="zh-CN" sz="1600" kern="100">
                        <a:latin typeface="Calibri"/>
                        <a:ea typeface="宋体"/>
                        <a:cs typeface="Times New Roman"/>
                      </a:endParaRPr>
                    </a:p>
                  </a:txBody>
                  <a:tcPr marL="68580" marR="68580" marT="0" marB="0" anchor="ctr"/>
                </a:tc>
                <a:tc>
                  <a:txBody>
                    <a:bodyPr/>
                    <a:lstStyle/>
                    <a:p>
                      <a:pPr algn="ctr">
                        <a:spcAft>
                          <a:spcPts val="0"/>
                        </a:spcAft>
                      </a:pPr>
                      <a:r>
                        <a:rPr lang="en-US" sz="1200" kern="100">
                          <a:latin typeface="Times New Roman"/>
                          <a:ea typeface="宋体"/>
                          <a:cs typeface="Times New Roman"/>
                        </a:rPr>
                        <a:t>LISA</a:t>
                      </a:r>
                      <a:endParaRPr lang="zh-CN" sz="1600" kern="10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KHRT</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pPr>
                      <a:r>
                        <a:rPr lang="en-US" sz="1200" kern="100">
                          <a:latin typeface="Times New Roman"/>
                          <a:ea typeface="宋体"/>
                          <a:cs typeface="Times New Roman"/>
                        </a:rPr>
                        <a:t>5</a:t>
                      </a:r>
                      <a:endParaRPr lang="zh-CN" sz="1600" kern="100">
                        <a:latin typeface="Calibri"/>
                        <a:ea typeface="宋体"/>
                        <a:cs typeface="Times New Roman"/>
                      </a:endParaRPr>
                    </a:p>
                  </a:txBody>
                  <a:tcPr marL="68580" marR="68580" marT="0" marB="0" anchor="ctr"/>
                </a:tc>
                <a:tc>
                  <a:txBody>
                    <a:bodyPr/>
                    <a:lstStyle/>
                    <a:p>
                      <a:pPr algn="ctr">
                        <a:spcAft>
                          <a:spcPts val="0"/>
                        </a:spcAft>
                        <a:tabLst>
                          <a:tab pos="2637155" algn="ctr"/>
                          <a:tab pos="5274310" algn="r"/>
                        </a:tabLst>
                      </a:pPr>
                      <a:r>
                        <a:rPr lang="en-US" sz="1200" kern="100" dirty="0">
                          <a:latin typeface="Times New Roman"/>
                          <a:ea typeface="宋体"/>
                          <a:cs typeface="Times New Roman"/>
                        </a:rPr>
                        <a:t>LISA</a:t>
                      </a:r>
                      <a:endParaRPr lang="zh-CN" sz="1600" kern="100" dirty="0">
                        <a:latin typeface="Calibri"/>
                        <a:ea typeface="宋体"/>
                        <a:cs typeface="Times New Roman"/>
                      </a:endParaRPr>
                    </a:p>
                  </a:txBody>
                  <a:tcPr marL="68580" marR="68580" marT="0" marB="0" anchor="ctr"/>
                </a:tc>
                <a:tc>
                  <a:txBody>
                    <a:bodyPr/>
                    <a:lstStyle/>
                    <a:p>
                      <a:pPr algn="ctr">
                        <a:spcAft>
                          <a:spcPts val="0"/>
                        </a:spcAft>
                        <a:tabLst>
                          <a:tab pos="2637155" algn="ctr"/>
                          <a:tab pos="5274310" algn="r"/>
                        </a:tabLst>
                      </a:pPr>
                      <a:r>
                        <a:rPr lang="en-US" sz="1200" kern="100" dirty="0">
                          <a:latin typeface="Times New Roman"/>
                          <a:ea typeface="宋体"/>
                          <a:cs typeface="Times New Roman"/>
                        </a:rPr>
                        <a:t>Off</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tabLst>
                          <a:tab pos="2637155" algn="ctr"/>
                          <a:tab pos="5274310" algn="r"/>
                        </a:tabLst>
                      </a:pPr>
                      <a:r>
                        <a:rPr lang="en-US" sz="1200" kern="100">
                          <a:latin typeface="Times New Roman"/>
                          <a:ea typeface="宋体"/>
                          <a:cs typeface="Times New Roman"/>
                        </a:rPr>
                        <a:t>6</a:t>
                      </a:r>
                      <a:endParaRPr lang="zh-CN" sz="1600" kern="100">
                        <a:latin typeface="Calibri"/>
                        <a:ea typeface="宋体"/>
                        <a:cs typeface="Times New Roman"/>
                      </a:endParaRPr>
                    </a:p>
                  </a:txBody>
                  <a:tcPr marL="68580" marR="68580" marT="0" marB="0" anchor="ctr"/>
                </a:tc>
                <a:tc>
                  <a:txBody>
                    <a:bodyPr/>
                    <a:lstStyle/>
                    <a:p>
                      <a:pPr algn="ctr">
                        <a:spcAft>
                          <a:spcPts val="0"/>
                        </a:spcAft>
                        <a:tabLst>
                          <a:tab pos="2637155" algn="ctr"/>
                          <a:tab pos="5274310" algn="r"/>
                        </a:tabLst>
                      </a:pPr>
                      <a:r>
                        <a:rPr lang="en-US" sz="1200" kern="100">
                          <a:latin typeface="Times New Roman"/>
                          <a:ea typeface="宋体"/>
                          <a:cs typeface="Times New Roman"/>
                        </a:rPr>
                        <a:t>Blob Sheet Atomization</a:t>
                      </a:r>
                      <a:endParaRPr lang="zh-CN" sz="1600" kern="100">
                        <a:latin typeface="Calibri"/>
                        <a:ea typeface="宋体"/>
                        <a:cs typeface="Times New Roman"/>
                      </a:endParaRPr>
                    </a:p>
                  </a:txBody>
                  <a:tcPr marL="68580" marR="68580" marT="0" marB="0" anchor="ctr"/>
                </a:tc>
                <a:tc>
                  <a:txBody>
                    <a:bodyPr/>
                    <a:lstStyle/>
                    <a:p>
                      <a:pPr algn="ctr">
                        <a:spcAft>
                          <a:spcPts val="0"/>
                        </a:spcAft>
                        <a:tabLst>
                          <a:tab pos="2637155" algn="ctr"/>
                          <a:tab pos="5274310" algn="r"/>
                        </a:tabLst>
                      </a:pPr>
                      <a:r>
                        <a:rPr lang="en-US" sz="1200" kern="100" dirty="0">
                          <a:latin typeface="Times New Roman"/>
                          <a:ea typeface="宋体"/>
                          <a:cs typeface="Times New Roman"/>
                        </a:rPr>
                        <a:t>ETAB</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tabLst>
                          <a:tab pos="2637155" algn="ctr"/>
                          <a:tab pos="5274310" algn="r"/>
                        </a:tabLst>
                      </a:pPr>
                      <a:r>
                        <a:rPr lang="en-US" sz="1200" kern="100">
                          <a:latin typeface="Times New Roman"/>
                          <a:ea typeface="宋体"/>
                          <a:cs typeface="Times New Roman"/>
                        </a:rPr>
                        <a:t>7</a:t>
                      </a:r>
                      <a:endParaRPr lang="zh-CN" sz="1600" kern="100">
                        <a:latin typeface="Calibri"/>
                        <a:ea typeface="宋体"/>
                        <a:cs typeface="Times New Roman"/>
                      </a:endParaRPr>
                    </a:p>
                  </a:txBody>
                  <a:tcPr marL="68580" marR="68580" marT="0" marB="0" anchor="ctr"/>
                </a:tc>
                <a:tc>
                  <a:txBody>
                    <a:bodyPr/>
                    <a:lstStyle/>
                    <a:p>
                      <a:pPr algn="ctr">
                        <a:spcAft>
                          <a:spcPts val="0"/>
                        </a:spcAft>
                        <a:tabLst>
                          <a:tab pos="2637155" algn="ctr"/>
                          <a:tab pos="5274310" algn="r"/>
                        </a:tabLst>
                      </a:pPr>
                      <a:r>
                        <a:rPr lang="en-US" sz="1200" kern="100">
                          <a:latin typeface="Times New Roman"/>
                          <a:ea typeface="宋体"/>
                          <a:cs typeface="Times New Roman"/>
                        </a:rPr>
                        <a:t>Blob Sheet Atomization</a:t>
                      </a:r>
                      <a:endParaRPr lang="zh-CN" sz="1600" kern="100">
                        <a:latin typeface="Calibri"/>
                        <a:ea typeface="宋体"/>
                        <a:cs typeface="Times New Roman"/>
                      </a:endParaRPr>
                    </a:p>
                  </a:txBody>
                  <a:tcPr marL="68580" marR="68580" marT="0" marB="0" anchor="ctr"/>
                </a:tc>
                <a:tc>
                  <a:txBody>
                    <a:bodyPr/>
                    <a:lstStyle/>
                    <a:p>
                      <a:pPr algn="ctr">
                        <a:spcAft>
                          <a:spcPts val="0"/>
                        </a:spcAft>
                        <a:tabLst>
                          <a:tab pos="2637155" algn="ctr"/>
                          <a:tab pos="5274310" algn="r"/>
                        </a:tabLst>
                      </a:pPr>
                      <a:r>
                        <a:rPr lang="en-US" sz="1200" kern="100" dirty="0">
                          <a:latin typeface="Times New Roman"/>
                          <a:ea typeface="宋体"/>
                          <a:cs typeface="Times New Roman"/>
                        </a:rPr>
                        <a:t>TAB</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pPr>
                      <a:r>
                        <a:rPr lang="en-US" sz="1200" kern="100">
                          <a:latin typeface="Times New Roman"/>
                          <a:ea typeface="宋体"/>
                          <a:cs typeface="Times New Roman"/>
                        </a:rPr>
                        <a:t>8</a:t>
                      </a:r>
                      <a:endParaRPr lang="zh-CN" sz="1600" kern="100">
                        <a:latin typeface="Calibri"/>
                        <a:ea typeface="宋体"/>
                        <a:cs typeface="Times New Roman"/>
                      </a:endParaRPr>
                    </a:p>
                  </a:txBody>
                  <a:tcPr marL="68580" marR="68580" marT="0" marB="0" anchor="ctr"/>
                </a:tc>
                <a:tc>
                  <a:txBody>
                    <a:bodyPr/>
                    <a:lstStyle/>
                    <a:p>
                      <a:pPr algn="ctr">
                        <a:spcAft>
                          <a:spcPts val="0"/>
                        </a:spcAft>
                      </a:pPr>
                      <a:r>
                        <a:rPr lang="en-US" sz="1200" kern="100">
                          <a:latin typeface="Times New Roman"/>
                          <a:ea typeface="宋体"/>
                          <a:cs typeface="Times New Roman"/>
                        </a:rPr>
                        <a:t>Blob Sheet Atomization</a:t>
                      </a:r>
                      <a:endParaRPr lang="zh-CN" sz="1600" kern="100">
                        <a:latin typeface="Calibri"/>
                        <a:ea typeface="宋体"/>
                        <a:cs typeface="Times New Roman"/>
                      </a:endParaRPr>
                    </a:p>
                  </a:txBody>
                  <a:tcPr marL="68580" marR="68580" marT="0" marB="0" anchor="ctr"/>
                </a:tc>
                <a:tc>
                  <a:txBody>
                    <a:bodyPr/>
                    <a:lstStyle/>
                    <a:p>
                      <a:pPr algn="ctr">
                        <a:spcAft>
                          <a:spcPts val="0"/>
                        </a:spcAft>
                      </a:pPr>
                      <a:r>
                        <a:rPr lang="en-US" sz="1200" kern="100" dirty="0" err="1">
                          <a:latin typeface="Times New Roman"/>
                          <a:ea typeface="宋体"/>
                          <a:cs typeface="Times New Roman"/>
                        </a:rPr>
                        <a:t>Diwakar</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pPr>
                      <a:r>
                        <a:rPr lang="en-US" sz="1200" kern="100" dirty="0">
                          <a:latin typeface="Times New Roman"/>
                          <a:ea typeface="宋体"/>
                          <a:cs typeface="Times New Roman"/>
                        </a:rPr>
                        <a:t>9</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Blob Sheet Atomization</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KHRT</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pPr>
                      <a:r>
                        <a:rPr lang="en-US" sz="1200" kern="100" dirty="0">
                          <a:latin typeface="Times New Roman"/>
                          <a:ea typeface="宋体"/>
                          <a:cs typeface="Times New Roman"/>
                        </a:rPr>
                        <a:t>10</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Blob Sheet Atomization</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Off</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pPr>
                      <a:r>
                        <a:rPr lang="en-US" sz="1200" kern="100" dirty="0">
                          <a:latin typeface="Times New Roman"/>
                          <a:ea typeface="宋体"/>
                          <a:cs typeface="Times New Roman"/>
                        </a:rPr>
                        <a:t>11</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smtClean="0">
                          <a:latin typeface="Times New Roman"/>
                          <a:ea typeface="宋体"/>
                          <a:cs typeface="Times New Roman"/>
                        </a:rPr>
                        <a:t>Hollow-Cone injector</a:t>
                      </a:r>
                      <a:endParaRPr lang="zh-CN" altLang="en-US"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ETAB</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pPr>
                      <a:r>
                        <a:rPr lang="en-US" sz="1200" kern="100" dirty="0">
                          <a:latin typeface="Times New Roman"/>
                          <a:ea typeface="宋体"/>
                          <a:cs typeface="Times New Roman"/>
                        </a:rPr>
                        <a:t>12</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smtClean="0">
                          <a:latin typeface="Times New Roman"/>
                          <a:ea typeface="宋体"/>
                          <a:cs typeface="Times New Roman"/>
                        </a:rPr>
                        <a:t>Hollow-Cone injector</a:t>
                      </a:r>
                      <a:endParaRPr lang="zh-CN" altLang="en-US"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TAB</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pPr>
                      <a:r>
                        <a:rPr lang="en-US" sz="1200" kern="100" dirty="0">
                          <a:latin typeface="Times New Roman"/>
                          <a:ea typeface="宋体"/>
                          <a:cs typeface="Times New Roman"/>
                        </a:rPr>
                        <a:t>13</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smtClean="0">
                          <a:latin typeface="Times New Roman"/>
                          <a:ea typeface="宋体"/>
                          <a:cs typeface="Times New Roman"/>
                        </a:rPr>
                        <a:t>Hollow-Cone injector</a:t>
                      </a:r>
                      <a:endParaRPr lang="zh-CN" altLang="en-US"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err="1">
                          <a:latin typeface="Times New Roman"/>
                          <a:ea typeface="宋体"/>
                          <a:cs typeface="Times New Roman"/>
                        </a:rPr>
                        <a:t>Diwakar</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pPr>
                      <a:r>
                        <a:rPr lang="en-US" sz="1200" kern="100" dirty="0">
                          <a:latin typeface="Times New Roman"/>
                          <a:ea typeface="宋体"/>
                          <a:cs typeface="Times New Roman"/>
                        </a:rPr>
                        <a:t>14</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smtClean="0">
                          <a:latin typeface="Times New Roman"/>
                          <a:ea typeface="宋体"/>
                          <a:cs typeface="Times New Roman"/>
                        </a:rPr>
                        <a:t>Hollow-Cone injector</a:t>
                      </a:r>
                      <a:endParaRPr lang="zh-CN" altLang="en-US"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KHRT</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spcAft>
                          <a:spcPts val="0"/>
                        </a:spcAft>
                      </a:pPr>
                      <a:r>
                        <a:rPr lang="en-US" sz="1200" kern="100" dirty="0">
                          <a:latin typeface="Times New Roman"/>
                          <a:ea typeface="宋体"/>
                          <a:cs typeface="Times New Roman"/>
                        </a:rPr>
                        <a:t>15</a:t>
                      </a:r>
                      <a:endParaRPr lang="zh-CN"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smtClean="0">
                          <a:latin typeface="Times New Roman"/>
                          <a:ea typeface="宋体"/>
                          <a:cs typeface="Times New Roman"/>
                        </a:rPr>
                        <a:t>Hollow-Cone injector</a:t>
                      </a:r>
                      <a:endParaRPr lang="zh-CN" altLang="en-US" sz="1600" kern="100" dirty="0">
                        <a:latin typeface="Calibri"/>
                        <a:ea typeface="宋体"/>
                        <a:cs typeface="Times New Roman"/>
                      </a:endParaRPr>
                    </a:p>
                  </a:txBody>
                  <a:tcPr marL="68580" marR="68580" marT="0" marB="0" anchor="ctr"/>
                </a:tc>
                <a:tc>
                  <a:txBody>
                    <a:bodyPr/>
                    <a:lstStyle/>
                    <a:p>
                      <a:pPr algn="ctr">
                        <a:spcAft>
                          <a:spcPts val="0"/>
                        </a:spcAft>
                      </a:pPr>
                      <a:r>
                        <a:rPr lang="en-US" sz="1200" kern="100" dirty="0">
                          <a:latin typeface="Times New Roman"/>
                          <a:ea typeface="宋体"/>
                          <a:cs typeface="Times New Roman"/>
                        </a:rPr>
                        <a:t>Off</a:t>
                      </a:r>
                      <a:endParaRPr lang="zh-CN" sz="160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bl>
          </a:graphicData>
        </a:graphic>
      </p:graphicFrame>
      <p:sp>
        <p:nvSpPr>
          <p:cNvPr id="6" name="矩形 5"/>
          <p:cNvSpPr/>
          <p:nvPr/>
        </p:nvSpPr>
        <p:spPr>
          <a:xfrm>
            <a:off x="7765963" y="724770"/>
            <a:ext cx="4504944" cy="2862322"/>
          </a:xfrm>
          <a:prstGeom prst="rect">
            <a:avLst/>
          </a:prstGeom>
        </p:spPr>
        <p:txBody>
          <a:bodyPr wrap="square">
            <a:spAutoFit/>
          </a:bodyPr>
          <a:lstStyle/>
          <a:p>
            <a:pPr>
              <a:buFont typeface="Wingdings" pitchFamily="2" charset="2"/>
              <a:buChar char="ü"/>
            </a:pPr>
            <a:r>
              <a:rPr lang="zh-CN" altLang="en-US" dirty="0" smtClean="0">
                <a:latin typeface="华文楷体" panose="02010600040101010101" pitchFamily="2" charset="-122"/>
                <a:ea typeface="华文楷体" panose="02010600040101010101" pitchFamily="2" charset="-122"/>
              </a:rPr>
              <a:t>计算网格大于</a:t>
            </a:r>
            <a:r>
              <a:rPr lang="en-US" altLang="zh-CN" dirty="0" smtClean="0">
                <a:latin typeface="华文楷体" panose="02010600040101010101" pitchFamily="2" charset="-122"/>
                <a:ea typeface="华文楷体" panose="02010600040101010101" pitchFamily="2" charset="-122"/>
              </a:rPr>
              <a:t>500,000 </a:t>
            </a:r>
            <a:r>
              <a:rPr lang="zh-CN" altLang="en-US" dirty="0" smtClean="0">
                <a:latin typeface="华文楷体" panose="02010600040101010101" pitchFamily="2" charset="-122"/>
                <a:ea typeface="华文楷体" panose="02010600040101010101" pitchFamily="2" charset="-122"/>
              </a:rPr>
              <a:t>单元体</a:t>
            </a:r>
            <a:endParaRPr lang="en-US" altLang="zh-CN" dirty="0" smtClean="0">
              <a:latin typeface="华文楷体" panose="02010600040101010101" pitchFamily="2" charset="-122"/>
              <a:ea typeface="华文楷体" panose="02010600040101010101" pitchFamily="2" charset="-122"/>
            </a:endParaRPr>
          </a:p>
          <a:p>
            <a:pPr>
              <a:buFont typeface="Wingdings" pitchFamily="2" charset="2"/>
              <a:buChar char="ü"/>
            </a:pPr>
            <a:r>
              <a:rPr lang="zh-CN" altLang="en-US" dirty="0" smtClean="0">
                <a:latin typeface="华文楷体" panose="02010600040101010101" pitchFamily="2" charset="-122"/>
                <a:ea typeface="华文楷体" panose="02010600040101010101" pitchFamily="2" charset="-122"/>
              </a:rPr>
              <a:t>时间步长：</a:t>
            </a:r>
            <a:r>
              <a:rPr lang="en-US" altLang="zh-CN" dirty="0" smtClean="0">
                <a:latin typeface="华文楷体" panose="02010600040101010101" pitchFamily="2" charset="-122"/>
                <a:ea typeface="华文楷体" panose="02010600040101010101" pitchFamily="2" charset="-122"/>
              </a:rPr>
              <a:t> 2-e7s.</a:t>
            </a:r>
          </a:p>
          <a:p>
            <a:pPr>
              <a:buFont typeface="Wingdings" pitchFamily="2" charset="2"/>
              <a:buChar char="ü"/>
            </a:pPr>
            <a:r>
              <a:rPr lang="zh-CN" altLang="en-US" dirty="0" smtClean="0">
                <a:latin typeface="华文楷体" panose="02010600040101010101" pitchFamily="2" charset="-122"/>
                <a:ea typeface="华文楷体" panose="02010600040101010101" pitchFamily="2" charset="-122"/>
              </a:rPr>
              <a:t>模拟时长：</a:t>
            </a:r>
            <a:r>
              <a:rPr lang="en-US" altLang="zh-CN" dirty="0" smtClean="0">
                <a:latin typeface="华文楷体" panose="02010600040101010101" pitchFamily="2" charset="-122"/>
                <a:ea typeface="华文楷体" panose="02010600040101010101" pitchFamily="2" charset="-122"/>
              </a:rPr>
              <a:t>0.007s.</a:t>
            </a:r>
          </a:p>
          <a:p>
            <a:pPr>
              <a:buFont typeface="Wingdings" pitchFamily="2" charset="2"/>
              <a:buChar char="ü"/>
            </a:pPr>
            <a:r>
              <a:rPr lang="zh-CN" altLang="en-US" dirty="0" smtClean="0">
                <a:latin typeface="华文楷体" panose="02010600040101010101" pitchFamily="2" charset="-122"/>
                <a:ea typeface="华文楷体" panose="02010600040101010101" pitchFamily="2" charset="-122"/>
              </a:rPr>
              <a:t>网格由</a:t>
            </a:r>
            <a:r>
              <a:rPr lang="en-US" altLang="zh-CN" dirty="0" smtClean="0">
                <a:latin typeface="华文楷体" panose="02010600040101010101" pitchFamily="2" charset="-122"/>
                <a:ea typeface="华文楷体" panose="02010600040101010101" pitchFamily="2" charset="-122"/>
              </a:rPr>
              <a:t>Gambit®</a:t>
            </a:r>
            <a:r>
              <a:rPr lang="zh-CN" altLang="en-US" dirty="0" smtClean="0">
                <a:latin typeface="华文楷体" panose="02010600040101010101" pitchFamily="2" charset="-122"/>
                <a:ea typeface="华文楷体" panose="02010600040101010101" pitchFamily="2" charset="-122"/>
              </a:rPr>
              <a:t>生成，然后转化为</a:t>
            </a:r>
            <a:r>
              <a:rPr lang="en-US" altLang="zh-CN" dirty="0" smtClean="0">
                <a:latin typeface="华文楷体" panose="02010600040101010101" pitchFamily="2" charset="-122"/>
                <a:ea typeface="华文楷体" panose="02010600040101010101" pitchFamily="2" charset="-122"/>
              </a:rPr>
              <a:t> </a:t>
            </a:r>
            <a:r>
              <a:rPr lang="en-US" altLang="zh-CN" dirty="0" err="1" smtClean="0">
                <a:latin typeface="华文楷体" panose="02010600040101010101" pitchFamily="2" charset="-122"/>
                <a:ea typeface="华文楷体" panose="02010600040101010101" pitchFamily="2" charset="-122"/>
              </a:rPr>
              <a:t>OpenFOAM</a:t>
            </a:r>
            <a:r>
              <a:rPr lang="en-US" altLang="zh-CN" dirty="0" smtClean="0">
                <a:latin typeface="华文楷体" panose="02010600040101010101" pitchFamily="2" charset="-122"/>
                <a:ea typeface="华文楷体" panose="02010600040101010101" pitchFamily="2" charset="-122"/>
              </a:rPr>
              <a:t>® </a:t>
            </a:r>
            <a:r>
              <a:rPr lang="zh-CN" altLang="en-US" dirty="0" smtClean="0">
                <a:latin typeface="华文楷体" panose="02010600040101010101" pitchFamily="2" charset="-122"/>
                <a:ea typeface="华文楷体" panose="02010600040101010101" pitchFamily="2" charset="-122"/>
              </a:rPr>
              <a:t>网格，使用</a:t>
            </a:r>
            <a:r>
              <a:rPr lang="en-US" altLang="zh-CN" dirty="0" smtClean="0">
                <a:latin typeface="华文楷体" panose="02010600040101010101" pitchFamily="2" charset="-122"/>
                <a:ea typeface="华文楷体" panose="02010600040101010101" pitchFamily="2" charset="-122"/>
              </a:rPr>
              <a:t> fluent3DMeshtoFoam</a:t>
            </a:r>
            <a:r>
              <a:rPr lang="zh-CN" altLang="en-US" dirty="0" smtClean="0">
                <a:latin typeface="华文楷体" panose="02010600040101010101" pitchFamily="2" charset="-122"/>
                <a:ea typeface="华文楷体" panose="02010600040101010101" pitchFamily="2" charset="-122"/>
              </a:rPr>
              <a:t>命令，转化比例为</a:t>
            </a:r>
            <a:r>
              <a:rPr lang="en-US" altLang="zh-CN" dirty="0" smtClean="0">
                <a:latin typeface="华文楷体" panose="02010600040101010101" pitchFamily="2" charset="-122"/>
                <a:ea typeface="华文楷体" panose="02010600040101010101" pitchFamily="2" charset="-122"/>
              </a:rPr>
              <a:t> 0.001.</a:t>
            </a:r>
          </a:p>
          <a:p>
            <a:pPr>
              <a:buFont typeface="Wingdings" pitchFamily="2" charset="2"/>
              <a:buChar char="ü"/>
            </a:pPr>
            <a:r>
              <a:rPr lang="zh-CN" altLang="en-US" dirty="0" smtClean="0">
                <a:latin typeface="华文楷体" panose="02010600040101010101" pitchFamily="2" charset="-122"/>
                <a:ea typeface="华文楷体" panose="02010600040101010101" pitchFamily="2" charset="-122"/>
              </a:rPr>
              <a:t>求解器为</a:t>
            </a:r>
            <a:r>
              <a:rPr lang="en-US" altLang="zh-CN" dirty="0" err="1" smtClean="0">
                <a:latin typeface="华文楷体" panose="02010600040101010101" pitchFamily="2" charset="-122"/>
                <a:ea typeface="华文楷体" panose="02010600040101010101" pitchFamily="2" charset="-122"/>
              </a:rPr>
              <a:t>OpenFOAM</a:t>
            </a:r>
            <a:r>
              <a:rPr lang="en-US" altLang="zh-CN" dirty="0" smtClean="0">
                <a:latin typeface="华文楷体" panose="02010600040101010101" pitchFamily="2" charset="-122"/>
                <a:ea typeface="华文楷体" panose="02010600040101010101" pitchFamily="2" charset="-122"/>
              </a:rPr>
              <a:t>®</a:t>
            </a:r>
            <a:r>
              <a:rPr lang="zh-CN" altLang="en-US" dirty="0" smtClean="0">
                <a:latin typeface="华文楷体" panose="02010600040101010101" pitchFamily="2" charset="-122"/>
                <a:ea typeface="华文楷体" panose="02010600040101010101" pitchFamily="2" charset="-122"/>
              </a:rPr>
              <a:t>中的</a:t>
            </a:r>
            <a:r>
              <a:rPr lang="en-US" altLang="zh-CN" dirty="0" err="1" smtClean="0">
                <a:latin typeface="华文楷体" panose="02010600040101010101" pitchFamily="2" charset="-122"/>
                <a:ea typeface="华文楷体" panose="02010600040101010101" pitchFamily="2" charset="-122"/>
              </a:rPr>
              <a:t>dieselFoam</a:t>
            </a:r>
            <a:r>
              <a:rPr lang="en-US" altLang="zh-CN" dirty="0" smtClean="0">
                <a:latin typeface="华文楷体" panose="02010600040101010101" pitchFamily="2" charset="-122"/>
                <a:ea typeface="华文楷体" panose="02010600040101010101" pitchFamily="2" charset="-122"/>
              </a:rPr>
              <a:t> </a:t>
            </a:r>
          </a:p>
          <a:p>
            <a:pPr>
              <a:buFont typeface="Wingdings" pitchFamily="2" charset="2"/>
              <a:buChar char="ü"/>
            </a:pPr>
            <a:r>
              <a:rPr lang="zh-CN" altLang="en-US" dirty="0" smtClean="0">
                <a:solidFill>
                  <a:srgbClr val="FFFF00"/>
                </a:solidFill>
                <a:latin typeface="华文楷体" panose="02010600040101010101" pitchFamily="2" charset="-122"/>
                <a:ea typeface="华文楷体" panose="02010600040101010101" pitchFamily="2" charset="-122"/>
              </a:rPr>
              <a:t>使用</a:t>
            </a:r>
            <a:r>
              <a:rPr lang="en-US" altLang="zh-CN" dirty="0" smtClean="0">
                <a:solidFill>
                  <a:srgbClr val="FFFF00"/>
                </a:solidFill>
                <a:latin typeface="华文楷体" panose="02010600040101010101" pitchFamily="2" charset="-122"/>
                <a:ea typeface="华文楷体" panose="02010600040101010101" pitchFamily="2" charset="-122"/>
              </a:rPr>
              <a:t>C</a:t>
            </a:r>
            <a:r>
              <a:rPr lang="en-US" altLang="zh-CN" baseline="-25000" dirty="0" smtClean="0">
                <a:solidFill>
                  <a:srgbClr val="FFFF00"/>
                </a:solidFill>
                <a:latin typeface="华文楷体" panose="02010600040101010101" pitchFamily="2" charset="-122"/>
                <a:ea typeface="华文楷体" panose="02010600040101010101" pitchFamily="2" charset="-122"/>
              </a:rPr>
              <a:t>8</a:t>
            </a:r>
            <a:r>
              <a:rPr lang="en-US" altLang="zh-CN" dirty="0" smtClean="0">
                <a:solidFill>
                  <a:srgbClr val="FFFF00"/>
                </a:solidFill>
                <a:latin typeface="华文楷体" panose="02010600040101010101" pitchFamily="2" charset="-122"/>
                <a:ea typeface="华文楷体" panose="02010600040101010101" pitchFamily="2" charset="-122"/>
              </a:rPr>
              <a:t>H</a:t>
            </a:r>
            <a:r>
              <a:rPr lang="en-US" altLang="zh-CN" baseline="-25000" dirty="0" smtClean="0">
                <a:solidFill>
                  <a:srgbClr val="FFFF00"/>
                </a:solidFill>
                <a:latin typeface="华文楷体" panose="02010600040101010101" pitchFamily="2" charset="-122"/>
                <a:ea typeface="华文楷体" panose="02010600040101010101" pitchFamily="2" charset="-122"/>
              </a:rPr>
              <a:t>18</a:t>
            </a:r>
            <a:r>
              <a:rPr lang="en-US" altLang="zh-CN" dirty="0" smtClean="0">
                <a:solidFill>
                  <a:srgbClr val="FFFF00"/>
                </a:solidFill>
                <a:latin typeface="华文楷体" panose="02010600040101010101" pitchFamily="2" charset="-122"/>
                <a:ea typeface="华文楷体" panose="02010600040101010101" pitchFamily="2" charset="-122"/>
              </a:rPr>
              <a:t> </a:t>
            </a:r>
            <a:r>
              <a:rPr lang="zh-CN" altLang="en-US" dirty="0" smtClean="0">
                <a:solidFill>
                  <a:srgbClr val="FFFF00"/>
                </a:solidFill>
                <a:latin typeface="华文楷体" panose="02010600040101010101" pitchFamily="2" charset="-122"/>
                <a:ea typeface="华文楷体" panose="02010600040101010101" pitchFamily="2" charset="-122"/>
              </a:rPr>
              <a:t>替代航空煤油进行模拟</a:t>
            </a:r>
            <a:endParaRPr lang="en-US" altLang="zh-CN" dirty="0" smtClean="0">
              <a:solidFill>
                <a:srgbClr val="FFFF00"/>
              </a:solidFill>
              <a:latin typeface="华文楷体" panose="02010600040101010101" pitchFamily="2" charset="-122"/>
              <a:ea typeface="华文楷体" panose="02010600040101010101" pitchFamily="2" charset="-122"/>
            </a:endParaRPr>
          </a:p>
          <a:p>
            <a:pPr>
              <a:buFont typeface="Wingdings" pitchFamily="2" charset="2"/>
              <a:buChar char="ü"/>
            </a:pPr>
            <a:r>
              <a:rPr lang="zh-CN" altLang="en-US" dirty="0" smtClean="0">
                <a:latin typeface="华文楷体" panose="02010600040101010101" pitchFamily="2" charset="-122"/>
                <a:ea typeface="华文楷体" panose="02010600040101010101" pitchFamily="2" charset="-122"/>
              </a:rPr>
              <a:t>初始的液滴分布</a:t>
            </a:r>
            <a:r>
              <a:rPr lang="en-US" altLang="zh-CN" dirty="0" smtClean="0">
                <a:latin typeface="华文楷体" panose="02010600040101010101" pitchFamily="2" charset="-122"/>
                <a:ea typeface="华文楷体" panose="02010600040101010101" pitchFamily="2" charset="-122"/>
              </a:rPr>
              <a:t>: Rosin-</a:t>
            </a:r>
            <a:r>
              <a:rPr lang="en-US" altLang="zh-CN" dirty="0" err="1" smtClean="0">
                <a:latin typeface="华文楷体" panose="02010600040101010101" pitchFamily="2" charset="-122"/>
                <a:ea typeface="华文楷体" panose="02010600040101010101" pitchFamily="2" charset="-122"/>
              </a:rPr>
              <a:t>Rammler</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8860536" y="3587092"/>
            <a:ext cx="1819656" cy="3129507"/>
          </a:xfrm>
          <a:prstGeom prst="rect">
            <a:avLst/>
          </a:prstGeom>
        </p:spPr>
      </p:pic>
    </p:spTree>
    <p:extLst>
      <p:ext uri="{BB962C8B-B14F-4D97-AF65-F5344CB8AC3E}">
        <p14:creationId xmlns:p14="http://schemas.microsoft.com/office/powerpoint/2010/main" val="1911651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9309" y="79248"/>
            <a:ext cx="9905998" cy="563592"/>
          </a:xfrm>
        </p:spPr>
        <p:txBody>
          <a:bodyPr>
            <a:normAutofit fontScale="90000"/>
          </a:bodyPr>
          <a:lstStyle/>
          <a:p>
            <a:r>
              <a:rPr lang="zh-CN" altLang="en-US" smtClean="0"/>
              <a:t>举例</a:t>
            </a:r>
            <a:r>
              <a:rPr lang="en-US" altLang="zh-CN" dirty="0" smtClean="0"/>
              <a:t>3</a:t>
            </a:r>
            <a:endParaRPr lang="zh-CN" altLang="en-US" dirty="0"/>
          </a:p>
        </p:txBody>
      </p:sp>
      <p:pic>
        <p:nvPicPr>
          <p:cNvPr id="5" name="DOfDrople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40000" y="768350"/>
            <a:ext cx="7361238" cy="5521325"/>
          </a:xfrm>
          <a:prstGeom prst="roundRect">
            <a:avLst>
              <a:gd name="adj" fmla="val 5299"/>
            </a:avLst>
          </a:prstGeom>
          <a:ln>
            <a:noFill/>
          </a:ln>
          <a:effectLst/>
          <a:scene3d>
            <a:camera prst="orthographicFront"/>
            <a:lightRig rig="balanced" dir="t"/>
          </a:scene3d>
          <a:sp3d prstMaterial="plastic">
            <a:bevelT/>
            <a:contourClr>
              <a:srgbClr val="FFFFFF"/>
            </a:contourClr>
          </a:sp3d>
        </p:spPr>
      </p:pic>
      <p:sp>
        <p:nvSpPr>
          <p:cNvPr id="4" name="灯片编号占位符 3"/>
          <p:cNvSpPr>
            <a:spLocks noGrp="1"/>
          </p:cNvSpPr>
          <p:nvPr>
            <p:ph type="sldNum" sz="quarter" idx="12"/>
          </p:nvPr>
        </p:nvSpPr>
        <p:spPr/>
        <p:txBody>
          <a:bodyPr/>
          <a:lstStyle/>
          <a:p>
            <a:fld id="{3DB29F44-26CB-486A-84A4-09C08BA6D6B3}" type="slidenum">
              <a:rPr lang="zh-CN" altLang="en-US" smtClean="0"/>
              <a:t>89</a:t>
            </a:fld>
            <a:endParaRPr lang="zh-CN" altLang="en-US"/>
          </a:p>
        </p:txBody>
      </p:sp>
    </p:spTree>
    <p:extLst>
      <p:ext uri="{BB962C8B-B14F-4D97-AF65-F5344CB8AC3E}">
        <p14:creationId xmlns:p14="http://schemas.microsoft.com/office/powerpoint/2010/main" val="102870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normAutofit/>
              </a:bodyPr>
              <a:lstStyle/>
              <a:p>
                <a:pPr/>
                <a14:m>
                  <m:oMathPara xmlns:m="http://schemas.openxmlformats.org/officeDocument/2006/math">
                    <m:oMathParaPr>
                      <m:jc m:val="left"/>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0.1</m:t>
                          </m:r>
                        </m:sup>
                      </m:sSup>
                      <m:r>
                        <a:rPr lang="en-US" altLang="zh-CN" b="0" i="1" smtClean="0">
                          <a:latin typeface="Cambria Math" panose="02040503050406030204" pitchFamily="18" charset="0"/>
                        </a:rPr>
                        <m:t>=?</m:t>
                      </m:r>
                    </m:oMath>
                  </m:oMathPara>
                </a14:m>
                <a:endParaRPr lang="zh-CN" altLang="en-US"/>
              </a:p>
            </p:txBody>
          </p:sp>
        </mc:Choice>
        <mc:Fallback>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77687" y="1242205"/>
                <a:ext cx="6370983" cy="5382882"/>
              </a:xfrm>
            </p:spPr>
            <p:txBody>
              <a:bodyPr>
                <a:normAutofit/>
              </a:bodyPr>
              <a:lstStyle/>
              <a:p>
                <a:r>
                  <a:rPr lang="zh-CN" altLang="en-US" sz="2400" smtClean="0">
                    <a:effectLst>
                      <a:glow rad="38100">
                        <a:schemeClr val="bg1">
                          <a:lumMod val="50000"/>
                          <a:lumOff val="50000"/>
                          <a:alpha val="20000"/>
                        </a:schemeClr>
                      </a:glow>
                    </a:effectLst>
                  </a:rPr>
                  <a:t>使用直线去逼近</a:t>
                </a:r>
                <a:endParaRPr lang="en-US" altLang="zh-CN" sz="2400" smtClean="0">
                  <a:effectLst>
                    <a:glow rad="38100">
                      <a:schemeClr val="bg1">
                        <a:lumMod val="50000"/>
                        <a:lumOff val="50000"/>
                        <a:alpha val="20000"/>
                      </a:schemeClr>
                    </a:glow>
                  </a:effectLst>
                </a:endParaRPr>
              </a:p>
              <a:p>
                <a:r>
                  <a:rPr lang="zh-CN" altLang="en-US" sz="2400" smtClean="0">
                    <a:effectLst>
                      <a:glow rad="38100">
                        <a:schemeClr val="bg1">
                          <a:lumMod val="50000"/>
                          <a:lumOff val="50000"/>
                          <a:alpha val="20000"/>
                        </a:schemeClr>
                      </a:glow>
                    </a:effectLst>
                  </a:rPr>
                  <a:t>假设有一直线逼近在</a:t>
                </a:r>
                <a:r>
                  <a:rPr lang="en-US" altLang="zh-CN" sz="2400" smtClean="0">
                    <a:effectLst>
                      <a:glow rad="38100">
                        <a:schemeClr val="bg1">
                          <a:lumMod val="50000"/>
                          <a:lumOff val="50000"/>
                          <a:alpha val="20000"/>
                        </a:schemeClr>
                      </a:glow>
                    </a:effectLst>
                  </a:rPr>
                  <a:t>0</a:t>
                </a:r>
                <a:r>
                  <a:rPr lang="zh-CN" altLang="en-US" sz="2400" smtClean="0">
                    <a:effectLst>
                      <a:glow rad="38100">
                        <a:schemeClr val="bg1">
                          <a:lumMod val="50000"/>
                          <a:lumOff val="50000"/>
                          <a:alpha val="20000"/>
                        </a:schemeClr>
                      </a:glow>
                    </a:effectLst>
                  </a:rPr>
                  <a:t>处的函数值，则最佳选择是在</a:t>
                </a:r>
                <a:r>
                  <a:rPr lang="en-US" altLang="zh-CN" sz="2400" smtClean="0">
                    <a:effectLst>
                      <a:glow rad="38100">
                        <a:schemeClr val="bg1">
                          <a:lumMod val="50000"/>
                          <a:lumOff val="50000"/>
                          <a:alpha val="20000"/>
                        </a:schemeClr>
                      </a:glow>
                    </a:effectLst>
                  </a:rPr>
                  <a:t>0</a:t>
                </a:r>
                <a:r>
                  <a:rPr lang="zh-CN" altLang="en-US" sz="2400" smtClean="0">
                    <a:effectLst>
                      <a:glow rad="38100">
                        <a:schemeClr val="bg1">
                          <a:lumMod val="50000"/>
                          <a:lumOff val="50000"/>
                          <a:alpha val="20000"/>
                        </a:schemeClr>
                      </a:glow>
                    </a:effectLst>
                  </a:rPr>
                  <a:t>处的切线</a:t>
                </a:r>
                <a:endParaRPr lang="en-US" altLang="zh-CN" sz="2400" smtClean="0">
                  <a:effectLst>
                    <a:glow rad="38100">
                      <a:schemeClr val="bg1">
                        <a:lumMod val="50000"/>
                        <a:lumOff val="50000"/>
                        <a:alpha val="20000"/>
                      </a:schemeClr>
                    </a:glow>
                  </a:effectLst>
                </a:endParaRPr>
              </a:p>
              <a:p>
                <a:r>
                  <a:rPr lang="zh-CN" altLang="en-US" sz="2400" smtClean="0">
                    <a:effectLst>
                      <a:glow rad="38100">
                        <a:schemeClr val="bg1">
                          <a:lumMod val="50000"/>
                          <a:lumOff val="50000"/>
                          <a:alpha val="20000"/>
                        </a:schemeClr>
                      </a:glow>
                    </a:effectLst>
                  </a:rPr>
                  <a:t>设直线方程</a:t>
                </a:r>
                <a14:m>
                  <m:oMath xmlns:m="http://schemas.openxmlformats.org/officeDocument/2006/math">
                    <m:r>
                      <a:rPr lang="en-US" altLang="zh-CN" sz="2400" b="0" i="1" smtClean="0">
                        <a:effectLst>
                          <a:glow rad="38100">
                            <a:schemeClr val="bg1">
                              <a:lumMod val="50000"/>
                              <a:lumOff val="50000"/>
                              <a:alpha val="20000"/>
                            </a:schemeClr>
                          </a:glow>
                        </a:effectLst>
                        <a:latin typeface="Cambria Math" panose="02040503050406030204" pitchFamily="18" charset="0"/>
                      </a:rPr>
                      <m:t>𝑓</m:t>
                    </m:r>
                    <m:r>
                      <a:rPr lang="en-US" altLang="zh-CN" sz="2400" b="0" i="1" smtClean="0">
                        <a:effectLst>
                          <a:glow rad="38100">
                            <a:schemeClr val="bg1">
                              <a:lumMod val="50000"/>
                              <a:lumOff val="50000"/>
                              <a:alpha val="20000"/>
                            </a:schemeClr>
                          </a:glow>
                        </a:effectLst>
                        <a:latin typeface="Cambria Math" panose="02040503050406030204" pitchFamily="18" charset="0"/>
                      </a:rPr>
                      <m:t>(</m:t>
                    </m:r>
                    <m:r>
                      <a:rPr lang="en-US" altLang="zh-CN" sz="2400" b="0" i="1" smtClean="0">
                        <a:effectLst>
                          <a:glow rad="38100">
                            <a:schemeClr val="bg1">
                              <a:lumMod val="50000"/>
                              <a:lumOff val="50000"/>
                              <a:alpha val="20000"/>
                            </a:schemeClr>
                          </a:glow>
                        </a:effectLst>
                        <a:latin typeface="Cambria Math" panose="02040503050406030204" pitchFamily="18" charset="0"/>
                      </a:rPr>
                      <m:t>𝑥</m:t>
                    </m:r>
                    <m:r>
                      <a:rPr lang="en-US" altLang="zh-CN" sz="2400" b="0" i="1" smtClean="0">
                        <a:effectLst>
                          <a:glow rad="38100">
                            <a:schemeClr val="bg1">
                              <a:lumMod val="50000"/>
                              <a:lumOff val="50000"/>
                              <a:alpha val="20000"/>
                            </a:schemeClr>
                          </a:glow>
                        </a:effectLst>
                        <a:latin typeface="Cambria Math" panose="02040503050406030204" pitchFamily="18" charset="0"/>
                      </a:rPr>
                      <m:t>)=</m:t>
                    </m:r>
                    <m:r>
                      <a:rPr lang="en-US" altLang="zh-CN" sz="2400" b="0" i="1" smtClean="0">
                        <a:effectLst>
                          <a:glow rad="38100">
                            <a:schemeClr val="bg1">
                              <a:lumMod val="50000"/>
                              <a:lumOff val="50000"/>
                              <a:alpha val="20000"/>
                            </a:schemeClr>
                          </a:glow>
                        </a:effectLst>
                        <a:latin typeface="Cambria Math" panose="02040503050406030204" pitchFamily="18" charset="0"/>
                      </a:rPr>
                      <m:t>𝑎𝑥</m:t>
                    </m:r>
                    <m:r>
                      <a:rPr lang="en-US" altLang="zh-CN" sz="2400" b="0" i="1" smtClean="0">
                        <a:effectLst>
                          <a:glow rad="38100">
                            <a:schemeClr val="bg1">
                              <a:lumMod val="50000"/>
                              <a:lumOff val="50000"/>
                              <a:alpha val="20000"/>
                            </a:schemeClr>
                          </a:glow>
                        </a:effectLst>
                        <a:latin typeface="Cambria Math" panose="02040503050406030204" pitchFamily="18" charset="0"/>
                      </a:rPr>
                      <m:t>+</m:t>
                    </m:r>
                    <m:r>
                      <a:rPr lang="en-US" altLang="zh-CN" sz="2400" b="0" i="1" smtClean="0">
                        <a:effectLst>
                          <a:glow rad="38100">
                            <a:schemeClr val="bg1">
                              <a:lumMod val="50000"/>
                              <a:lumOff val="50000"/>
                              <a:alpha val="20000"/>
                            </a:schemeClr>
                          </a:glow>
                        </a:effectLst>
                        <a:latin typeface="Cambria Math" panose="02040503050406030204" pitchFamily="18" charset="0"/>
                      </a:rPr>
                      <m:t>𝑏</m:t>
                    </m:r>
                  </m:oMath>
                </a14:m>
                <a:endParaRPr lang="en-US" altLang="zh-CN" sz="2400" smtClean="0">
                  <a:effectLst>
                    <a:glow rad="38100">
                      <a:schemeClr val="bg1">
                        <a:lumMod val="50000"/>
                        <a:lumOff val="50000"/>
                        <a:alpha val="20000"/>
                      </a:schemeClr>
                    </a:glow>
                  </a:effectLst>
                </a:endParaRPr>
              </a:p>
              <a:p>
                <a:r>
                  <a:rPr lang="zh-CN" altLang="en-US" sz="2400" smtClean="0">
                    <a:effectLst>
                      <a:glow rad="38100">
                        <a:schemeClr val="bg1">
                          <a:lumMod val="50000"/>
                          <a:lumOff val="50000"/>
                          <a:alpha val="20000"/>
                        </a:schemeClr>
                      </a:glow>
                    </a:effectLst>
                  </a:rPr>
                  <a:t>在</a:t>
                </a:r>
                <a:r>
                  <a:rPr lang="en-US" altLang="zh-CN" sz="2400" smtClean="0">
                    <a:effectLst>
                      <a:glow rad="38100">
                        <a:schemeClr val="bg1">
                          <a:lumMod val="50000"/>
                          <a:lumOff val="50000"/>
                          <a:alpha val="20000"/>
                        </a:schemeClr>
                      </a:glow>
                    </a:effectLst>
                  </a:rPr>
                  <a:t>0</a:t>
                </a:r>
                <a:r>
                  <a:rPr lang="zh-CN" altLang="en-US" sz="2400" smtClean="0">
                    <a:effectLst>
                      <a:glow rad="38100">
                        <a:schemeClr val="bg1">
                          <a:lumMod val="50000"/>
                          <a:lumOff val="50000"/>
                          <a:alpha val="20000"/>
                        </a:schemeClr>
                      </a:glow>
                    </a:effectLst>
                  </a:rPr>
                  <a:t>点，直线的函数值</a:t>
                </a:r>
                <a:r>
                  <a:rPr lang="en-US" altLang="zh-CN" sz="2400" smtClean="0">
                    <a:effectLst>
                      <a:glow rad="38100">
                        <a:schemeClr val="bg1">
                          <a:lumMod val="50000"/>
                          <a:lumOff val="50000"/>
                          <a:alpha val="20000"/>
                        </a:schemeClr>
                      </a:glow>
                    </a:effectLst>
                  </a:rPr>
                  <a:t>=</a:t>
                </a:r>
                <a:r>
                  <a:rPr lang="zh-CN" altLang="en-US" sz="2400" smtClean="0">
                    <a:effectLst>
                      <a:glow rad="38100">
                        <a:schemeClr val="bg1">
                          <a:lumMod val="50000"/>
                          <a:lumOff val="50000"/>
                          <a:alpha val="20000"/>
                        </a:schemeClr>
                      </a:glow>
                    </a:effectLst>
                  </a:rPr>
                  <a:t>一阶导数</a:t>
                </a:r>
                <a:endParaRPr lang="en-US" altLang="zh-CN" sz="2400" smtClean="0">
                  <a:effectLst>
                    <a:glow rad="38100">
                      <a:schemeClr val="bg1">
                        <a:lumMod val="50000"/>
                        <a:lumOff val="50000"/>
                        <a:alpha val="20000"/>
                      </a:schemeClr>
                    </a:glow>
                  </a:effectLst>
                </a:endParaRPr>
              </a:p>
              <a:p>
                <a:r>
                  <a:rPr lang="zh-CN" altLang="en-US" sz="2400" smtClean="0">
                    <a:effectLst>
                      <a:glow rad="38100">
                        <a:schemeClr val="bg1">
                          <a:lumMod val="50000"/>
                          <a:lumOff val="50000"/>
                          <a:alpha val="20000"/>
                        </a:schemeClr>
                      </a:glow>
                    </a:effectLst>
                  </a:rPr>
                  <a:t>故</a:t>
                </a:r>
                <a14:m>
                  <m:oMath xmlns:m="http://schemas.openxmlformats.org/officeDocument/2006/math">
                    <m:r>
                      <a:rPr lang="en-US" altLang="zh-CN" sz="2400" b="0" i="1" smtClean="0">
                        <a:effectLst>
                          <a:glow rad="38100">
                            <a:schemeClr val="bg1">
                              <a:lumMod val="50000"/>
                              <a:lumOff val="50000"/>
                              <a:alpha val="20000"/>
                            </a:schemeClr>
                          </a:glow>
                        </a:effectLst>
                        <a:latin typeface="Cambria Math" panose="02040503050406030204" pitchFamily="18" charset="0"/>
                      </a:rPr>
                      <m:t>𝑓</m:t>
                    </m:r>
                    <m:d>
                      <m:dPr>
                        <m:ctrlPr>
                          <a:rPr lang="en-US" altLang="zh-CN" sz="2400" b="0" i="1" smtClean="0">
                            <a:effectLst>
                              <a:glow rad="38100">
                                <a:schemeClr val="bg1">
                                  <a:lumMod val="50000"/>
                                  <a:lumOff val="50000"/>
                                  <a:alpha val="20000"/>
                                </a:schemeClr>
                              </a:glow>
                            </a:effectLst>
                            <a:latin typeface="Cambria Math" panose="02040503050406030204" pitchFamily="18" charset="0"/>
                          </a:rPr>
                        </m:ctrlPr>
                      </m:dPr>
                      <m:e>
                        <m:r>
                          <a:rPr lang="en-US" altLang="zh-CN" sz="2400" b="0" i="1" smtClean="0">
                            <a:effectLst>
                              <a:glow rad="38100">
                                <a:schemeClr val="bg1">
                                  <a:lumMod val="50000"/>
                                  <a:lumOff val="50000"/>
                                  <a:alpha val="20000"/>
                                </a:schemeClr>
                              </a:glow>
                            </a:effectLst>
                            <a:latin typeface="Cambria Math" panose="02040503050406030204" pitchFamily="18" charset="0"/>
                          </a:rPr>
                          <m:t>0</m:t>
                        </m:r>
                      </m:e>
                    </m:d>
                    <m:r>
                      <a:rPr lang="en-US" altLang="zh-CN" sz="2400" b="0" i="1" smtClean="0">
                        <a:effectLst>
                          <a:glow rad="38100">
                            <a:schemeClr val="bg1">
                              <a:lumMod val="50000"/>
                              <a:lumOff val="50000"/>
                              <a:alpha val="20000"/>
                            </a:schemeClr>
                          </a:glow>
                        </a:effectLst>
                        <a:latin typeface="Cambria Math" panose="02040503050406030204" pitchFamily="18" charset="0"/>
                      </a:rPr>
                      <m:t>=</m:t>
                    </m:r>
                    <m:sSup>
                      <m:sSupPr>
                        <m:ctrlPr>
                          <a:rPr lang="en-US" altLang="zh-CN" sz="2400" b="0" i="1" smtClean="0">
                            <a:effectLst>
                              <a:glow rad="38100">
                                <a:schemeClr val="bg1">
                                  <a:lumMod val="50000"/>
                                  <a:lumOff val="50000"/>
                                  <a:alpha val="20000"/>
                                </a:schemeClr>
                              </a:glow>
                            </a:effectLst>
                            <a:latin typeface="Cambria Math" panose="02040503050406030204" pitchFamily="18" charset="0"/>
                          </a:rPr>
                        </m:ctrlPr>
                      </m:sSupPr>
                      <m:e>
                        <m:r>
                          <a:rPr lang="en-US" altLang="zh-CN" sz="2400" b="0" i="1" smtClean="0">
                            <a:effectLst>
                              <a:glow rad="38100">
                                <a:schemeClr val="bg1">
                                  <a:lumMod val="50000"/>
                                  <a:lumOff val="50000"/>
                                  <a:alpha val="20000"/>
                                </a:schemeClr>
                              </a:glow>
                            </a:effectLst>
                            <a:latin typeface="Cambria Math" panose="02040503050406030204" pitchFamily="18" charset="0"/>
                          </a:rPr>
                          <m:t>𝑒</m:t>
                        </m:r>
                      </m:e>
                      <m:sup>
                        <m:r>
                          <a:rPr lang="en-US" altLang="zh-CN" sz="2400" b="0" i="1" smtClean="0">
                            <a:effectLst>
                              <a:glow rad="38100">
                                <a:schemeClr val="bg1">
                                  <a:lumMod val="50000"/>
                                  <a:lumOff val="50000"/>
                                  <a:alpha val="20000"/>
                                </a:schemeClr>
                              </a:glow>
                            </a:effectLst>
                            <a:latin typeface="Cambria Math" panose="02040503050406030204" pitchFamily="18" charset="0"/>
                          </a:rPr>
                          <m:t>0</m:t>
                        </m:r>
                      </m:sup>
                    </m:sSup>
                    <m:r>
                      <a:rPr lang="en-US" altLang="zh-CN" sz="2400" b="0" i="1" smtClean="0">
                        <a:effectLst>
                          <a:glow rad="38100">
                            <a:schemeClr val="bg1">
                              <a:lumMod val="50000"/>
                              <a:lumOff val="50000"/>
                              <a:alpha val="20000"/>
                            </a:schemeClr>
                          </a:glow>
                        </a:effectLst>
                        <a:latin typeface="Cambria Math" panose="02040503050406030204" pitchFamily="18" charset="0"/>
                      </a:rPr>
                      <m:t>=1=</m:t>
                    </m:r>
                    <m:r>
                      <a:rPr lang="en-US" altLang="zh-CN" sz="2400" b="0" i="1" smtClean="0">
                        <a:effectLst>
                          <a:glow rad="38100">
                            <a:schemeClr val="bg1">
                              <a:lumMod val="50000"/>
                              <a:lumOff val="50000"/>
                              <a:alpha val="20000"/>
                            </a:schemeClr>
                          </a:glow>
                        </a:effectLst>
                        <a:latin typeface="Cambria Math" panose="02040503050406030204" pitchFamily="18" charset="0"/>
                      </a:rPr>
                      <m:t>𝑎</m:t>
                    </m:r>
                    <m:r>
                      <a:rPr lang="en-US" altLang="zh-CN" sz="2400" b="0" i="1" smtClean="0">
                        <a:effectLst>
                          <a:glow rad="38100">
                            <a:schemeClr val="bg1">
                              <a:lumMod val="50000"/>
                              <a:lumOff val="50000"/>
                              <a:alpha val="20000"/>
                            </a:schemeClr>
                          </a:glow>
                        </a:effectLst>
                        <a:latin typeface="Cambria Math" panose="02040503050406030204" pitchFamily="18" charset="0"/>
                        <a:ea typeface="Cambria Math" panose="02040503050406030204" pitchFamily="18" charset="0"/>
                      </a:rPr>
                      <m:t>∙0+</m:t>
                    </m:r>
                    <m:r>
                      <a:rPr lang="en-US" altLang="zh-CN" sz="2400" b="0" i="1" smtClean="0">
                        <a:effectLst>
                          <a:glow rad="38100">
                            <a:schemeClr val="bg1">
                              <a:lumMod val="50000"/>
                              <a:lumOff val="50000"/>
                              <a:alpha val="20000"/>
                            </a:schemeClr>
                          </a:glow>
                        </a:effectLst>
                        <a:latin typeface="Cambria Math" panose="02040503050406030204" pitchFamily="18" charset="0"/>
                        <a:ea typeface="Cambria Math" panose="02040503050406030204" pitchFamily="18" charset="0"/>
                      </a:rPr>
                      <m:t>𝑏</m:t>
                    </m:r>
                    <m:r>
                      <a:rPr lang="zh-CN" altLang="en-US" sz="2400" i="1">
                        <a:effectLst>
                          <a:glow rad="38100">
                            <a:schemeClr val="bg1">
                              <a:lumMod val="50000"/>
                              <a:lumOff val="50000"/>
                              <a:alpha val="20000"/>
                            </a:schemeClr>
                          </a:glow>
                        </a:effectLst>
                        <a:latin typeface="Cambria Math" panose="02040503050406030204" pitchFamily="18" charset="0"/>
                        <a:ea typeface="Cambria Math" panose="02040503050406030204" pitchFamily="18" charset="0"/>
                      </a:rPr>
                      <m:t>，</m:t>
                    </m:r>
                  </m:oMath>
                </a14:m>
                <a:r>
                  <a:rPr lang="zh-CN" altLang="en-US" sz="2400" smtClean="0">
                    <a:effectLst>
                      <a:glow rad="38100">
                        <a:schemeClr val="bg1">
                          <a:lumMod val="50000"/>
                          <a:lumOff val="50000"/>
                          <a:alpha val="20000"/>
                        </a:schemeClr>
                      </a:glow>
                    </a:effectLst>
                  </a:rPr>
                  <a:t>且</a:t>
                </a:r>
                <a:endParaRPr lang="en-US" altLang="zh-CN" sz="2400" smtClean="0">
                  <a:effectLst>
                    <a:glow rad="38100">
                      <a:schemeClr val="bg1">
                        <a:lumMod val="50000"/>
                        <a:lumOff val="50000"/>
                        <a:alpha val="20000"/>
                      </a:schemeClr>
                    </a:glow>
                  </a:effectLst>
                </a:endParaRPr>
              </a:p>
              <a:p>
                <a:r>
                  <a:rPr lang="en-US" altLang="zh-CN" sz="2400">
                    <a:effectLst>
                      <a:glow rad="38100">
                        <a:schemeClr val="bg1">
                          <a:lumMod val="50000"/>
                          <a:lumOff val="50000"/>
                          <a:alpha val="20000"/>
                        </a:schemeClr>
                      </a:glow>
                    </a:effectLst>
                  </a:rPr>
                  <a:t> </a:t>
                </a:r>
                <a:r>
                  <a:rPr lang="en-US" altLang="zh-CN" sz="2400" smtClean="0">
                    <a:effectLst>
                      <a:glow rad="38100">
                        <a:schemeClr val="bg1">
                          <a:lumMod val="50000"/>
                          <a:lumOff val="50000"/>
                          <a:alpha val="20000"/>
                        </a:schemeClr>
                      </a:glow>
                    </a:effectLst>
                  </a:rPr>
                  <a:t> </a:t>
                </a:r>
                <a14:m>
                  <m:oMath xmlns:m="http://schemas.openxmlformats.org/officeDocument/2006/math">
                    <m:sSup>
                      <m:sSupPr>
                        <m:ctrlPr>
                          <a:rPr lang="en-US" altLang="zh-CN" sz="2400" i="1" smtClean="0">
                            <a:effectLst>
                              <a:glow rad="38100">
                                <a:schemeClr val="bg1">
                                  <a:lumMod val="50000"/>
                                  <a:lumOff val="50000"/>
                                  <a:alpha val="20000"/>
                                </a:schemeClr>
                              </a:glow>
                            </a:effectLst>
                            <a:latin typeface="Cambria Math" panose="02040503050406030204" pitchFamily="18" charset="0"/>
                          </a:rPr>
                        </m:ctrlPr>
                      </m:sSupPr>
                      <m:e>
                        <m:r>
                          <a:rPr lang="en-US" altLang="zh-CN" sz="2400" b="0" i="1" smtClean="0">
                            <a:effectLst>
                              <a:glow rad="38100">
                                <a:schemeClr val="bg1">
                                  <a:lumMod val="50000"/>
                                  <a:lumOff val="50000"/>
                                  <a:alpha val="20000"/>
                                </a:schemeClr>
                              </a:glow>
                            </a:effectLst>
                            <a:latin typeface="Cambria Math" panose="02040503050406030204" pitchFamily="18" charset="0"/>
                          </a:rPr>
                          <m:t>𝑓</m:t>
                        </m:r>
                      </m:e>
                      <m:sup>
                        <m:r>
                          <a:rPr lang="en-US" altLang="zh-CN" sz="2400" b="0" i="1" smtClean="0">
                            <a:effectLst>
                              <a:glow rad="38100">
                                <a:schemeClr val="bg1">
                                  <a:lumMod val="50000"/>
                                  <a:lumOff val="50000"/>
                                  <a:alpha val="20000"/>
                                </a:schemeClr>
                              </a:glow>
                            </a:effectLst>
                            <a:latin typeface="Cambria Math" panose="02040503050406030204" pitchFamily="18" charset="0"/>
                          </a:rPr>
                          <m:t>′</m:t>
                        </m:r>
                      </m:sup>
                    </m:sSup>
                    <m:d>
                      <m:dPr>
                        <m:ctrlPr>
                          <a:rPr lang="en-US" altLang="zh-CN" sz="2400" b="0" i="1" smtClean="0">
                            <a:effectLst>
                              <a:glow rad="38100">
                                <a:schemeClr val="bg1">
                                  <a:lumMod val="50000"/>
                                  <a:lumOff val="50000"/>
                                  <a:alpha val="20000"/>
                                </a:schemeClr>
                              </a:glow>
                            </a:effectLst>
                            <a:latin typeface="Cambria Math" panose="02040503050406030204" pitchFamily="18" charset="0"/>
                          </a:rPr>
                        </m:ctrlPr>
                      </m:dPr>
                      <m:e>
                        <m:r>
                          <a:rPr lang="en-US" altLang="zh-CN" sz="2400" b="0" i="1" smtClean="0">
                            <a:effectLst>
                              <a:glow rad="38100">
                                <a:schemeClr val="bg1">
                                  <a:lumMod val="50000"/>
                                  <a:lumOff val="50000"/>
                                  <a:alpha val="20000"/>
                                </a:schemeClr>
                              </a:glow>
                            </a:effectLst>
                            <a:latin typeface="Cambria Math" panose="02040503050406030204" pitchFamily="18" charset="0"/>
                          </a:rPr>
                          <m:t>0</m:t>
                        </m:r>
                      </m:e>
                    </m:d>
                    <m:r>
                      <a:rPr lang="en-US" altLang="zh-CN" sz="2400" b="0" i="1" smtClean="0">
                        <a:effectLst>
                          <a:glow rad="38100">
                            <a:schemeClr val="bg1">
                              <a:lumMod val="50000"/>
                              <a:lumOff val="50000"/>
                              <a:alpha val="20000"/>
                            </a:schemeClr>
                          </a:glow>
                        </a:effectLst>
                        <a:latin typeface="Cambria Math" panose="02040503050406030204" pitchFamily="18" charset="0"/>
                      </a:rPr>
                      <m:t>=</m:t>
                    </m:r>
                    <m:sSup>
                      <m:sSupPr>
                        <m:ctrlPr>
                          <a:rPr lang="en-US" altLang="zh-CN" sz="2400" b="0" i="1" smtClean="0">
                            <a:effectLst>
                              <a:glow rad="38100">
                                <a:schemeClr val="bg1">
                                  <a:lumMod val="50000"/>
                                  <a:lumOff val="50000"/>
                                  <a:alpha val="20000"/>
                                </a:schemeClr>
                              </a:glow>
                            </a:effectLst>
                            <a:latin typeface="Cambria Math" panose="02040503050406030204" pitchFamily="18" charset="0"/>
                          </a:rPr>
                        </m:ctrlPr>
                      </m:sSupPr>
                      <m:e>
                        <m:r>
                          <a:rPr lang="en-US" altLang="zh-CN" sz="2400" b="0" i="1" smtClean="0">
                            <a:effectLst>
                              <a:glow rad="38100">
                                <a:schemeClr val="bg1">
                                  <a:lumMod val="50000"/>
                                  <a:lumOff val="50000"/>
                                  <a:alpha val="20000"/>
                                </a:schemeClr>
                              </a:glow>
                            </a:effectLst>
                            <a:latin typeface="Cambria Math" panose="02040503050406030204" pitchFamily="18" charset="0"/>
                          </a:rPr>
                          <m:t>𝑒</m:t>
                        </m:r>
                      </m:e>
                      <m:sup>
                        <m:r>
                          <a:rPr lang="en-US" altLang="zh-CN" sz="2400" b="0" i="1" smtClean="0">
                            <a:effectLst>
                              <a:glow rad="38100">
                                <a:schemeClr val="bg1">
                                  <a:lumMod val="50000"/>
                                  <a:lumOff val="50000"/>
                                  <a:alpha val="20000"/>
                                </a:schemeClr>
                              </a:glow>
                            </a:effectLst>
                            <a:latin typeface="Cambria Math" panose="02040503050406030204" pitchFamily="18" charset="0"/>
                          </a:rPr>
                          <m:t>0</m:t>
                        </m:r>
                      </m:sup>
                    </m:sSup>
                    <m:r>
                      <a:rPr lang="en-US" altLang="zh-CN" sz="2400" b="0" i="1" smtClean="0">
                        <a:effectLst>
                          <a:glow rad="38100">
                            <a:schemeClr val="bg1">
                              <a:lumMod val="50000"/>
                              <a:lumOff val="50000"/>
                              <a:alpha val="20000"/>
                            </a:schemeClr>
                          </a:glow>
                        </a:effectLst>
                        <a:latin typeface="Cambria Math" panose="02040503050406030204" pitchFamily="18" charset="0"/>
                      </a:rPr>
                      <m:t>=1=</m:t>
                    </m:r>
                    <m:r>
                      <a:rPr lang="en-US" altLang="zh-CN" sz="2400" b="0" i="1" smtClean="0">
                        <a:effectLst>
                          <a:glow rad="38100">
                            <a:schemeClr val="bg1">
                              <a:lumMod val="50000"/>
                              <a:lumOff val="50000"/>
                              <a:alpha val="20000"/>
                            </a:schemeClr>
                          </a:glow>
                        </a:effectLst>
                        <a:latin typeface="Cambria Math" panose="02040503050406030204" pitchFamily="18" charset="0"/>
                      </a:rPr>
                      <m:t>𝑎</m:t>
                    </m:r>
                  </m:oMath>
                </a14:m>
                <a:r>
                  <a:rPr lang="zh-CN" altLang="en-US" sz="2400" smtClean="0">
                    <a:effectLst>
                      <a:glow rad="38100">
                        <a:schemeClr val="bg1">
                          <a:lumMod val="50000"/>
                          <a:lumOff val="50000"/>
                          <a:alpha val="20000"/>
                        </a:schemeClr>
                      </a:glow>
                    </a:effectLst>
                  </a:rPr>
                  <a:t>，则</a:t>
                </a:r>
                <a:endParaRPr lang="en-US" altLang="zh-CN" sz="2400" smtClean="0">
                  <a:effectLst>
                    <a:glow rad="38100">
                      <a:schemeClr val="bg1">
                        <a:lumMod val="50000"/>
                        <a:lumOff val="50000"/>
                        <a:alpha val="20000"/>
                      </a:schemeClr>
                    </a:glow>
                  </a:effectLst>
                </a:endParaRPr>
              </a:p>
              <a:p>
                <a14:m>
                  <m:oMath xmlns:m="http://schemas.openxmlformats.org/officeDocument/2006/math">
                    <m:r>
                      <a:rPr lang="en-US" altLang="zh-CN" sz="2400" b="0" i="1" smtClean="0">
                        <a:effectLst>
                          <a:glow rad="38100">
                            <a:schemeClr val="bg1">
                              <a:lumMod val="50000"/>
                              <a:lumOff val="50000"/>
                              <a:alpha val="20000"/>
                            </a:schemeClr>
                          </a:glow>
                        </a:effectLst>
                        <a:latin typeface="Cambria Math" panose="02040503050406030204" pitchFamily="18" charset="0"/>
                      </a:rPr>
                      <m:t>𝑓</m:t>
                    </m:r>
                    <m:d>
                      <m:dPr>
                        <m:ctrlPr>
                          <a:rPr lang="en-US" altLang="zh-CN" sz="2400" b="0" i="1" smtClean="0">
                            <a:effectLst>
                              <a:glow rad="38100">
                                <a:schemeClr val="bg1">
                                  <a:lumMod val="50000"/>
                                  <a:lumOff val="50000"/>
                                  <a:alpha val="20000"/>
                                </a:schemeClr>
                              </a:glow>
                            </a:effectLst>
                            <a:latin typeface="Cambria Math" panose="02040503050406030204" pitchFamily="18" charset="0"/>
                          </a:rPr>
                        </m:ctrlPr>
                      </m:dPr>
                      <m:e>
                        <m:r>
                          <a:rPr lang="en-US" altLang="zh-CN" sz="2400" b="0" i="1" smtClean="0">
                            <a:effectLst>
                              <a:glow rad="38100">
                                <a:schemeClr val="bg1">
                                  <a:lumMod val="50000"/>
                                  <a:lumOff val="50000"/>
                                  <a:alpha val="20000"/>
                                </a:schemeClr>
                              </a:glow>
                            </a:effectLst>
                            <a:latin typeface="Cambria Math" panose="02040503050406030204" pitchFamily="18" charset="0"/>
                          </a:rPr>
                          <m:t>𝑥</m:t>
                        </m:r>
                      </m:e>
                    </m:d>
                    <m:r>
                      <a:rPr lang="en-US" altLang="zh-CN" sz="2400" b="0" i="1" smtClean="0">
                        <a:effectLst>
                          <a:glow rad="38100">
                            <a:schemeClr val="bg1">
                              <a:lumMod val="50000"/>
                              <a:lumOff val="50000"/>
                              <a:alpha val="20000"/>
                            </a:schemeClr>
                          </a:glow>
                        </a:effectLst>
                        <a:latin typeface="Cambria Math" panose="02040503050406030204" pitchFamily="18" charset="0"/>
                      </a:rPr>
                      <m:t>=</m:t>
                    </m:r>
                    <m:r>
                      <a:rPr lang="en-US" altLang="zh-CN" sz="2400" b="0" i="1" smtClean="0">
                        <a:effectLst>
                          <a:glow rad="38100">
                            <a:schemeClr val="bg1">
                              <a:lumMod val="50000"/>
                              <a:lumOff val="50000"/>
                              <a:alpha val="20000"/>
                            </a:schemeClr>
                          </a:glow>
                        </a:effectLst>
                        <a:latin typeface="Cambria Math" panose="02040503050406030204" pitchFamily="18" charset="0"/>
                      </a:rPr>
                      <m:t>𝑥</m:t>
                    </m:r>
                    <m:r>
                      <a:rPr lang="en-US" altLang="zh-CN" sz="2400" b="0" i="1" smtClean="0">
                        <a:effectLst>
                          <a:glow rad="38100">
                            <a:schemeClr val="bg1">
                              <a:lumMod val="50000"/>
                              <a:lumOff val="50000"/>
                              <a:alpha val="20000"/>
                            </a:schemeClr>
                          </a:glow>
                        </a:effectLst>
                        <a:latin typeface="Cambria Math" panose="02040503050406030204" pitchFamily="18" charset="0"/>
                      </a:rPr>
                      <m:t>+1</m:t>
                    </m:r>
                  </m:oMath>
                </a14:m>
                <a:endParaRPr lang="en-US" altLang="zh-CN" sz="2400" smtClean="0">
                  <a:effectLst>
                    <a:glow rad="38100">
                      <a:schemeClr val="bg1">
                        <a:lumMod val="50000"/>
                        <a:lumOff val="50000"/>
                        <a:alpha val="20000"/>
                      </a:schemeClr>
                    </a:glow>
                  </a:effectLst>
                </a:endParaRPr>
              </a:p>
              <a:p>
                <a:r>
                  <a:rPr lang="zh-CN" altLang="en-US" sz="2400" smtClean="0">
                    <a:effectLst>
                      <a:glow rad="38100">
                        <a:schemeClr val="bg1">
                          <a:lumMod val="50000"/>
                          <a:lumOff val="50000"/>
                          <a:alpha val="20000"/>
                        </a:schemeClr>
                      </a:glow>
                    </a:effectLst>
                  </a:rPr>
                  <a:t>当</a:t>
                </a:r>
                <a:r>
                  <a:rPr lang="en-US" altLang="zh-CN" sz="2400" smtClean="0">
                    <a:effectLst>
                      <a:glow rad="38100">
                        <a:schemeClr val="bg1">
                          <a:lumMod val="50000"/>
                          <a:lumOff val="50000"/>
                          <a:alpha val="20000"/>
                        </a:schemeClr>
                      </a:glow>
                    </a:effectLst>
                  </a:rPr>
                  <a:t>x</a:t>
                </a:r>
                <a:r>
                  <a:rPr lang="zh-CN" altLang="en-US" sz="2400" smtClean="0">
                    <a:effectLst>
                      <a:glow rad="38100">
                        <a:schemeClr val="bg1">
                          <a:lumMod val="50000"/>
                          <a:lumOff val="50000"/>
                          <a:alpha val="20000"/>
                        </a:schemeClr>
                      </a:glow>
                    </a:effectLst>
                  </a:rPr>
                  <a:t>在</a:t>
                </a:r>
                <a:r>
                  <a:rPr lang="en-US" altLang="zh-CN" sz="2400" smtClean="0">
                    <a:effectLst>
                      <a:glow rad="38100">
                        <a:schemeClr val="bg1">
                          <a:lumMod val="50000"/>
                          <a:lumOff val="50000"/>
                          <a:alpha val="20000"/>
                        </a:schemeClr>
                      </a:glow>
                    </a:effectLst>
                  </a:rPr>
                  <a:t>0</a:t>
                </a:r>
                <a:r>
                  <a:rPr lang="zh-CN" altLang="en-US" sz="2400" smtClean="0">
                    <a:effectLst>
                      <a:glow rad="38100">
                        <a:schemeClr val="bg1">
                          <a:lumMod val="50000"/>
                          <a:lumOff val="50000"/>
                          <a:alpha val="20000"/>
                        </a:schemeClr>
                      </a:glow>
                    </a:effectLst>
                  </a:rPr>
                  <a:t>附近时，可以用</a:t>
                </a:r>
                <a14:m>
                  <m:oMath xmlns:m="http://schemas.openxmlformats.org/officeDocument/2006/math">
                    <m:r>
                      <a:rPr lang="en-US" altLang="zh-CN" sz="2400" i="1">
                        <a:effectLst>
                          <a:glow rad="38100">
                            <a:schemeClr val="bg1">
                              <a:lumMod val="50000"/>
                              <a:lumOff val="50000"/>
                              <a:alpha val="20000"/>
                            </a:schemeClr>
                          </a:glow>
                        </a:effectLst>
                        <a:latin typeface="Cambria Math" panose="02040503050406030204" pitchFamily="18" charset="0"/>
                      </a:rPr>
                      <m:t>𝑓</m:t>
                    </m:r>
                    <m:d>
                      <m:dPr>
                        <m:ctrlPr>
                          <a:rPr lang="en-US" altLang="zh-CN" sz="2400" i="1">
                            <a:effectLst>
                              <a:glow rad="38100">
                                <a:schemeClr val="bg1">
                                  <a:lumMod val="50000"/>
                                  <a:lumOff val="50000"/>
                                  <a:alpha val="20000"/>
                                </a:schemeClr>
                              </a:glow>
                            </a:effectLst>
                            <a:latin typeface="Cambria Math" panose="02040503050406030204" pitchFamily="18" charset="0"/>
                          </a:rPr>
                        </m:ctrlPr>
                      </m:dPr>
                      <m:e>
                        <m:r>
                          <a:rPr lang="en-US" altLang="zh-CN" sz="2400" i="1">
                            <a:effectLst>
                              <a:glow rad="38100">
                                <a:schemeClr val="bg1">
                                  <a:lumMod val="50000"/>
                                  <a:lumOff val="50000"/>
                                  <a:alpha val="20000"/>
                                </a:schemeClr>
                              </a:glow>
                            </a:effectLst>
                            <a:latin typeface="Cambria Math" panose="02040503050406030204" pitchFamily="18" charset="0"/>
                          </a:rPr>
                          <m:t>𝑥</m:t>
                        </m:r>
                      </m:e>
                    </m:d>
                  </m:oMath>
                </a14:m>
                <a:r>
                  <a:rPr lang="zh-CN" altLang="en-US" sz="2400" smtClean="0">
                    <a:effectLst>
                      <a:glow rad="38100">
                        <a:schemeClr val="bg1">
                          <a:lumMod val="50000"/>
                          <a:lumOff val="50000"/>
                          <a:alpha val="20000"/>
                        </a:schemeClr>
                      </a:glow>
                    </a:effectLst>
                  </a:rPr>
                  <a:t>近似计算，故</a:t>
                </a:r>
                <a:endParaRPr lang="en-US" altLang="zh-CN" sz="2400" smtClean="0">
                  <a:effectLst>
                    <a:glow rad="38100">
                      <a:schemeClr val="bg1">
                        <a:lumMod val="50000"/>
                        <a:lumOff val="50000"/>
                        <a:alpha val="20000"/>
                      </a:schemeClr>
                    </a:glow>
                  </a:effectLst>
                </a:endParaRPr>
              </a:p>
              <a:p>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0.1</m:t>
                        </m:r>
                      </m:sup>
                    </m:sSup>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m:t>
                    </m:r>
                  </m:oMath>
                </a14:m>
                <a:r>
                  <a:rPr lang="en-US" altLang="zh-CN" sz="2400" smtClean="0">
                    <a:effectLst>
                      <a:glow rad="38100">
                        <a:schemeClr val="bg1">
                          <a:lumMod val="50000"/>
                          <a:lumOff val="50000"/>
                          <a:alpha val="20000"/>
                        </a:schemeClr>
                      </a:glow>
                    </a:effectLst>
                  </a:rPr>
                  <a:t>0.1=1.1</a:t>
                </a:r>
                <a:endParaRPr lang="zh-CN" altLang="en-US" sz="2400">
                  <a:effectLst>
                    <a:glow rad="38100">
                      <a:schemeClr val="bg1">
                        <a:lumMod val="50000"/>
                        <a:lumOff val="50000"/>
                        <a:alpha val="20000"/>
                      </a:schemeClr>
                    </a:glow>
                  </a:effectLst>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77687" y="1242205"/>
                <a:ext cx="6370983" cy="5382882"/>
              </a:xfrm>
              <a:blipFill rotWithShape="0">
                <a:blip r:embed="rId3"/>
                <a:stretch>
                  <a:fillRect l="-2010" t="-45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ACCFE6EA-02AB-4AAF-A8F0-0ED45E438EB1}" type="slidenum">
              <a:rPr lang="zh-CN" altLang="en-US" smtClean="0"/>
              <a:pPr/>
              <a:t>9</a:t>
            </a:fld>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7243" y="1728424"/>
            <a:ext cx="5248985" cy="3539316"/>
          </a:xfrm>
          <a:prstGeom prst="rect">
            <a:avLst/>
          </a:prstGeom>
        </p:spPr>
      </p:pic>
      <p:sp>
        <p:nvSpPr>
          <p:cNvPr id="7" name="矩形 6"/>
          <p:cNvSpPr/>
          <p:nvPr/>
        </p:nvSpPr>
        <p:spPr>
          <a:xfrm>
            <a:off x="5736386" y="5701757"/>
            <a:ext cx="6455614" cy="923330"/>
          </a:xfrm>
          <a:prstGeom prst="rect">
            <a:avLst/>
          </a:prstGeom>
          <a:noFill/>
        </p:spPr>
        <p:txBody>
          <a:bodyPr wrap="none" lIns="91440" tIns="45720" rIns="91440" bIns="45720">
            <a:spAutoFit/>
          </a:bodyPr>
          <a:lstStyle/>
          <a:p>
            <a:pPr algn="ctr"/>
            <a:r>
              <a:rPr lang="en-US" altLang="zh-CN" sz="5400" b="1" cap="none" spc="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a:t>
            </a:r>
            <a:r>
              <a:rPr lang="en-US" altLang="zh-CN" sz="5400" b="1" cap="none" spc="0" baseline="3000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0.1</a:t>
            </a:r>
            <a:r>
              <a:rPr lang="en-US" altLang="zh-CN" sz="5400" b="1" cap="none" spc="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=1.105170918…</a:t>
            </a:r>
            <a:endParaRPr lang="zh-CN" alt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6913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heel(1)">
                                      <p:cBhvr>
                                        <p:cTn id="61" dur="20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7" presetClass="emph" presetSubtype="0" fill="remove" nodeType="clickEffect">
                                  <p:stCondLst>
                                    <p:cond delay="0"/>
                                  </p:stCondLst>
                                  <p:childTnLst>
                                    <p:animClr clrSpc="rgb" dir="cw">
                                      <p:cBhvr override="childStyle">
                                        <p:cTn id="65" dur="250" autoRev="1" fill="remove"/>
                                        <p:tgtEl>
                                          <p:spTgt spid="3">
                                            <p:txEl>
                                              <p:pRg st="8" end="8"/>
                                            </p:txEl>
                                          </p:spTgt>
                                        </p:tgtEl>
                                        <p:attrNameLst>
                                          <p:attrName>style.color</p:attrName>
                                        </p:attrNameLst>
                                      </p:cBhvr>
                                      <p:to>
                                        <a:schemeClr val="bg1"/>
                                      </p:to>
                                    </p:animClr>
                                    <p:animClr clrSpc="rgb" dir="cw">
                                      <p:cBhvr>
                                        <p:cTn id="66" dur="250" autoRev="1" fill="remove"/>
                                        <p:tgtEl>
                                          <p:spTgt spid="3">
                                            <p:txEl>
                                              <p:pRg st="8" end="8"/>
                                            </p:txEl>
                                          </p:spTgt>
                                        </p:tgtEl>
                                        <p:attrNameLst>
                                          <p:attrName>fillcolor</p:attrName>
                                        </p:attrNameLst>
                                      </p:cBhvr>
                                      <p:to>
                                        <a:schemeClr val="bg1"/>
                                      </p:to>
                                    </p:animClr>
                                    <p:set>
                                      <p:cBhvr>
                                        <p:cTn id="67" dur="250" autoRev="1" fill="remove"/>
                                        <p:tgtEl>
                                          <p:spTgt spid="3">
                                            <p:txEl>
                                              <p:pRg st="8" end="8"/>
                                            </p:txEl>
                                          </p:spTgt>
                                        </p:tgtEl>
                                        <p:attrNameLst>
                                          <p:attrName>fill.type</p:attrName>
                                        </p:attrNameLst>
                                      </p:cBhvr>
                                      <p:to>
                                        <p:strVal val="solid"/>
                                      </p:to>
                                    </p:set>
                                    <p:set>
                                      <p:cBhvr>
                                        <p:cTn id="68" dur="250" autoRev="1" fill="remove"/>
                                        <p:tgtEl>
                                          <p:spTgt spid="3">
                                            <p:txEl>
                                              <p:pRg st="8" end="8"/>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2461" y="232565"/>
            <a:ext cx="9905998" cy="563592"/>
          </a:xfrm>
        </p:spPr>
        <p:txBody>
          <a:bodyPr>
            <a:normAutofit fontScale="90000"/>
          </a:bodyPr>
          <a:lstStyle/>
          <a:p>
            <a:r>
              <a:rPr lang="zh-CN" altLang="en-US" smtClean="0"/>
              <a:t>举例</a:t>
            </a:r>
            <a:r>
              <a:rPr lang="en-US" altLang="zh-CN" dirty="0" smtClean="0"/>
              <a:t>3</a:t>
            </a:r>
            <a:endParaRPr lang="zh-CN" altLang="en-US" dirty="0"/>
          </a:p>
        </p:txBody>
      </p:sp>
      <p:pic>
        <p:nvPicPr>
          <p:cNvPr id="5" name="d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52450" y="1200150"/>
            <a:ext cx="5116513" cy="3836988"/>
          </a:xfrm>
        </p:spPr>
      </p:pic>
      <p:sp>
        <p:nvSpPr>
          <p:cNvPr id="4" name="灯片编号占位符 3"/>
          <p:cNvSpPr>
            <a:spLocks noGrp="1"/>
          </p:cNvSpPr>
          <p:nvPr>
            <p:ph type="sldNum" sz="quarter" idx="12"/>
          </p:nvPr>
        </p:nvSpPr>
        <p:spPr/>
        <p:txBody>
          <a:bodyPr/>
          <a:lstStyle/>
          <a:p>
            <a:fld id="{3DB29F44-26CB-486A-84A4-09C08BA6D6B3}" type="slidenum">
              <a:rPr lang="zh-CN" altLang="en-US" smtClean="0"/>
              <a:t>90</a:t>
            </a:fld>
            <a:endParaRPr lang="zh-CN" altLang="en-US"/>
          </a:p>
        </p:txBody>
      </p:sp>
      <p:pic>
        <p:nvPicPr>
          <p:cNvPr id="6" name="t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96584" y="1200466"/>
            <a:ext cx="5755008" cy="3836672"/>
          </a:xfrm>
          <a:prstGeom prst="rect">
            <a:avLst/>
          </a:prstGeom>
        </p:spPr>
      </p:pic>
      <p:sp>
        <p:nvSpPr>
          <p:cNvPr id="7" name="TextBox 4"/>
          <p:cNvSpPr txBox="1"/>
          <p:nvPr/>
        </p:nvSpPr>
        <p:spPr>
          <a:xfrm>
            <a:off x="2294546" y="5276555"/>
            <a:ext cx="2428892" cy="369332"/>
          </a:xfrm>
          <a:prstGeom prst="rect">
            <a:avLst/>
          </a:prstGeom>
          <a:noFill/>
        </p:spPr>
        <p:txBody>
          <a:bodyPr wrap="square" rtlCol="0">
            <a:spAutoFit/>
          </a:bodyPr>
          <a:lstStyle/>
          <a:p>
            <a:pPr algn="ctr"/>
            <a:r>
              <a:rPr lang="zh-CN" altLang="en-US" dirty="0" smtClean="0">
                <a:latin typeface="华文楷体" panose="02010600040101010101" pitchFamily="2" charset="-122"/>
                <a:ea typeface="华文楷体" panose="02010600040101010101" pitchFamily="2" charset="-122"/>
              </a:rPr>
              <a:t>侧面喷雾发展过程</a:t>
            </a:r>
            <a:endParaRPr lang="zh-CN" altLang="en-US" dirty="0">
              <a:latin typeface="华文楷体" panose="02010600040101010101" pitchFamily="2" charset="-122"/>
              <a:ea typeface="华文楷体" panose="02010600040101010101" pitchFamily="2" charset="-122"/>
            </a:endParaRPr>
          </a:p>
        </p:txBody>
      </p:sp>
      <p:sp>
        <p:nvSpPr>
          <p:cNvPr id="8" name="TextBox 5"/>
          <p:cNvSpPr txBox="1"/>
          <p:nvPr/>
        </p:nvSpPr>
        <p:spPr>
          <a:xfrm>
            <a:off x="7295206" y="5282164"/>
            <a:ext cx="2428892" cy="369332"/>
          </a:xfrm>
          <a:prstGeom prst="rect">
            <a:avLst/>
          </a:prstGeom>
          <a:noFill/>
        </p:spPr>
        <p:txBody>
          <a:bodyPr wrap="square" rtlCol="0">
            <a:spAutoFit/>
          </a:bodyPr>
          <a:lstStyle/>
          <a:p>
            <a:pPr algn="ctr"/>
            <a:r>
              <a:rPr lang="zh-CN" altLang="en-US" dirty="0" smtClean="0">
                <a:latin typeface="华文楷体" panose="02010600040101010101" pitchFamily="2" charset="-122"/>
                <a:ea typeface="华文楷体" panose="02010600040101010101" pitchFamily="2" charset="-122"/>
              </a:rPr>
              <a:t>顶视喷雾发展过程</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0007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15" fill="hold"/>
                                        <p:tgtEl>
                                          <p:spTgt spid="5"/>
                                        </p:tgtEl>
                                      </p:cBhvr>
                                    </p:cmd>
                                  </p:childTnLst>
                                </p:cTn>
                              </p:par>
                            </p:childTnLst>
                          </p:cTn>
                        </p:par>
                        <p:par>
                          <p:cTn id="7" fill="hold">
                            <p:stCondLst>
                              <p:cond delay="70015"/>
                            </p:stCondLst>
                            <p:childTnLst>
                              <p:par>
                                <p:cTn id="8" presetID="1" presetClass="mediacall" presetSubtype="0" fill="hold" nodeType="afterEffect">
                                  <p:stCondLst>
                                    <p:cond delay="0"/>
                                  </p:stCondLst>
                                  <p:childTnLst>
                                    <p:cmd type="call" cmd="playFrom(0.0)">
                                      <p:cBhvr>
                                        <p:cTn id="9" dur="700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repeatCount="indefinite" fill="hold" display="0">
                  <p:stCondLst>
                    <p:cond delay="indefinite"/>
                  </p:stCondLst>
                </p:cTn>
                <p:tgtEl>
                  <p:spTgt spid="5"/>
                </p:tgtEl>
              </p:cMediaNode>
            </p:video>
            <p:video>
              <p:cMediaNode vol="80000">
                <p:cTn id="21" repeatCount="indefinite" fill="hold" display="0">
                  <p:stCondLst>
                    <p:cond delay="indefinite"/>
                  </p:stCondLst>
                </p:cTn>
                <p:tgtEl>
                  <p:spTgt spid="6"/>
                </p:tgtEl>
              </p:cMediaNode>
            </p:vide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3317" y="298704"/>
            <a:ext cx="9905998" cy="563592"/>
          </a:xfrm>
        </p:spPr>
        <p:txBody>
          <a:bodyPr>
            <a:normAutofit fontScale="90000"/>
          </a:bodyPr>
          <a:lstStyle/>
          <a:p>
            <a:r>
              <a:rPr lang="zh-CN" altLang="en-US" smtClean="0"/>
              <a:t>举例</a:t>
            </a:r>
            <a:r>
              <a:rPr lang="en-US" altLang="zh-CN" dirty="0" smtClean="0"/>
              <a:t>3</a:t>
            </a:r>
            <a:endParaRPr lang="zh-CN" altLang="en-US" dirty="0"/>
          </a:p>
        </p:txBody>
      </p:sp>
      <p:sp>
        <p:nvSpPr>
          <p:cNvPr id="4" name="灯片编号占位符 3"/>
          <p:cNvSpPr>
            <a:spLocks noGrp="1"/>
          </p:cNvSpPr>
          <p:nvPr>
            <p:ph type="sldNum" sz="quarter" idx="12"/>
          </p:nvPr>
        </p:nvSpPr>
        <p:spPr/>
        <p:txBody>
          <a:bodyPr/>
          <a:lstStyle/>
          <a:p>
            <a:fld id="{3DB29F44-26CB-486A-84A4-09C08BA6D6B3}" type="slidenum">
              <a:rPr lang="zh-CN" altLang="en-US" smtClean="0"/>
              <a:t>91</a:t>
            </a:fld>
            <a:endParaRPr lang="zh-CN" altLang="en-US"/>
          </a:p>
        </p:txBody>
      </p:sp>
      <p:pic>
        <p:nvPicPr>
          <p:cNvPr id="5" name="Picture 2"/>
          <p:cNvPicPr>
            <a:picLocks noChangeAspect="1" noChangeArrowheads="1"/>
          </p:cNvPicPr>
          <p:nvPr/>
        </p:nvPicPr>
        <p:blipFill>
          <a:blip r:embed="rId2"/>
          <a:srcRect/>
          <a:stretch>
            <a:fillRect/>
          </a:stretch>
        </p:blipFill>
        <p:spPr bwMode="auto">
          <a:xfrm>
            <a:off x="1088136" y="995986"/>
            <a:ext cx="10515290" cy="5477966"/>
          </a:xfrm>
          <a:prstGeom prst="rect">
            <a:avLst/>
          </a:prstGeom>
          <a:noFill/>
          <a:ln w="9525">
            <a:noFill/>
            <a:miter lim="800000"/>
            <a:headEnd/>
            <a:tailEnd/>
          </a:ln>
          <a:effectLst/>
        </p:spPr>
      </p:pic>
    </p:spTree>
    <p:extLst>
      <p:ext uri="{BB962C8B-B14F-4D97-AF65-F5344CB8AC3E}">
        <p14:creationId xmlns:p14="http://schemas.microsoft.com/office/powerpoint/2010/main" val="33022539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基于特定型号喷嘴的液体燃料喷雾雾化模拟</a:t>
            </a:r>
          </a:p>
        </p:txBody>
      </p:sp>
      <p:sp>
        <p:nvSpPr>
          <p:cNvPr id="3" name="内容占位符 2"/>
          <p:cNvSpPr>
            <a:spLocks noGrp="1"/>
          </p:cNvSpPr>
          <p:nvPr>
            <p:ph idx="1"/>
          </p:nvPr>
        </p:nvSpPr>
        <p:spPr/>
        <p:txBody>
          <a:bodyPr/>
          <a:lstStyle/>
          <a:p>
            <a:endParaRPr lang="zh-CN" altLang="en-US" dirty="0"/>
          </a:p>
        </p:txBody>
      </p:sp>
      <p:sp>
        <p:nvSpPr>
          <p:cNvPr id="14" name="灯片编号占位符 13"/>
          <p:cNvSpPr>
            <a:spLocks noGrp="1"/>
          </p:cNvSpPr>
          <p:nvPr>
            <p:ph type="sldNum" sz="quarter" idx="12"/>
          </p:nvPr>
        </p:nvSpPr>
        <p:spPr/>
        <p:txBody>
          <a:bodyPr/>
          <a:lstStyle/>
          <a:p>
            <a:fld id="{ACCFE6EA-02AB-4AAF-A8F0-0ED45E438EB1}" type="slidenum">
              <a:rPr lang="zh-CN" altLang="en-US" smtClean="0"/>
              <a:t>92</a:t>
            </a:fld>
            <a:endParaRPr lang="zh-CN" altLang="en-US"/>
          </a:p>
        </p:txBody>
      </p:sp>
      <p:pic>
        <p:nvPicPr>
          <p:cNvPr id="4" name="图片 3" descr="blobsheet.png"/>
          <p:cNvPicPr/>
          <p:nvPr/>
        </p:nvPicPr>
        <p:blipFill>
          <a:blip r:embed="rId2"/>
          <a:stretch>
            <a:fillRect/>
          </a:stretch>
        </p:blipFill>
        <p:spPr>
          <a:xfrm>
            <a:off x="566928" y="728452"/>
            <a:ext cx="5871974" cy="2839772"/>
          </a:xfrm>
          <a:prstGeom prst="rect">
            <a:avLst/>
          </a:prstGeom>
        </p:spPr>
      </p:pic>
      <p:sp>
        <p:nvSpPr>
          <p:cNvPr id="5" name="矩形 4"/>
          <p:cNvSpPr/>
          <p:nvPr/>
        </p:nvSpPr>
        <p:spPr>
          <a:xfrm>
            <a:off x="1051560" y="3813904"/>
            <a:ext cx="4766695" cy="523220"/>
          </a:xfrm>
          <a:prstGeom prst="rect">
            <a:avLst/>
          </a:prstGeom>
        </p:spPr>
        <p:txBody>
          <a:bodyPr wrap="square">
            <a:spAutoFit/>
          </a:bodyPr>
          <a:lstStyle/>
          <a:p>
            <a:r>
              <a:rPr lang="zh-CN" altLang="en-US" sz="1400" dirty="0" smtClean="0">
                <a:latin typeface="华文楷体" panose="02010600040101010101" pitchFamily="2" charset="-122"/>
                <a:ea typeface="华文楷体" panose="02010600040101010101" pitchFamily="2" charset="-122"/>
              </a:rPr>
              <a:t>无量纲的</a:t>
            </a:r>
            <a:r>
              <a:rPr lang="en-US" altLang="zh-CN" sz="1400" dirty="0" smtClean="0">
                <a:latin typeface="华文楷体" panose="02010600040101010101" pitchFamily="2" charset="-122"/>
                <a:ea typeface="华文楷体" panose="02010600040101010101" pitchFamily="2" charset="-122"/>
              </a:rPr>
              <a:t>D32</a:t>
            </a:r>
            <a:r>
              <a:rPr lang="zh-CN" altLang="en-US" sz="1400" dirty="0" smtClean="0">
                <a:latin typeface="华文楷体" panose="02010600040101010101" pitchFamily="2" charset="-122"/>
                <a:ea typeface="华文楷体" panose="02010600040101010101" pitchFamily="2" charset="-122"/>
              </a:rPr>
              <a:t>直径，基于</a:t>
            </a:r>
            <a:r>
              <a:rPr lang="en-US" sz="1400" dirty="0" err="1" smtClean="0">
                <a:latin typeface="华文楷体" panose="02010600040101010101" pitchFamily="2" charset="-122"/>
                <a:ea typeface="华文楷体" panose="02010600040101010101" pitchFamily="2" charset="-122"/>
              </a:rPr>
              <a:t>BlobSheet</a:t>
            </a:r>
            <a:r>
              <a:rPr lang="en-US" sz="1400" dirty="0" smtClean="0">
                <a:latin typeface="华文楷体" panose="02010600040101010101" pitchFamily="2" charset="-122"/>
                <a:ea typeface="华文楷体" panose="02010600040101010101" pitchFamily="2" charset="-122"/>
              </a:rPr>
              <a:t> Atomization</a:t>
            </a:r>
            <a:r>
              <a:rPr lang="zh-CN" altLang="en-US" sz="1400" dirty="0" smtClean="0">
                <a:latin typeface="华文楷体" panose="02010600040101010101" pitchFamily="2" charset="-122"/>
                <a:ea typeface="华文楷体" panose="02010600040101010101" pitchFamily="2" charset="-122"/>
              </a:rPr>
              <a:t>模型作为初次破碎模型</a:t>
            </a:r>
            <a:endParaRPr lang="zh-CN" altLang="en-US" sz="1400" dirty="0">
              <a:latin typeface="华文楷体" panose="02010600040101010101" pitchFamily="2" charset="-122"/>
              <a:ea typeface="华文楷体" panose="02010600040101010101" pitchFamily="2" charset="-122"/>
            </a:endParaRPr>
          </a:p>
        </p:txBody>
      </p:sp>
      <p:pic>
        <p:nvPicPr>
          <p:cNvPr id="6" name="图片 5" descr="off.png"/>
          <p:cNvPicPr/>
          <p:nvPr/>
        </p:nvPicPr>
        <p:blipFill>
          <a:blip r:embed="rId3"/>
          <a:stretch>
            <a:fillRect/>
          </a:stretch>
        </p:blipFill>
        <p:spPr>
          <a:xfrm>
            <a:off x="6651889" y="728452"/>
            <a:ext cx="5338827" cy="2839772"/>
          </a:xfrm>
          <a:prstGeom prst="rect">
            <a:avLst/>
          </a:prstGeom>
        </p:spPr>
      </p:pic>
      <p:sp>
        <p:nvSpPr>
          <p:cNvPr id="7" name="矩形 6"/>
          <p:cNvSpPr/>
          <p:nvPr/>
        </p:nvSpPr>
        <p:spPr>
          <a:xfrm>
            <a:off x="7163722" y="3794457"/>
            <a:ext cx="4357718" cy="523220"/>
          </a:xfrm>
          <a:prstGeom prst="rect">
            <a:avLst/>
          </a:prstGeom>
        </p:spPr>
        <p:txBody>
          <a:bodyPr wrap="square">
            <a:spAutoFit/>
          </a:bodyPr>
          <a:lstStyle/>
          <a:p>
            <a:r>
              <a:rPr lang="zh-CN" altLang="en-US" sz="1400" dirty="0" smtClean="0">
                <a:latin typeface="华文楷体" panose="02010600040101010101" pitchFamily="2" charset="-122"/>
                <a:ea typeface="华文楷体" panose="02010600040101010101" pitchFamily="2" charset="-122"/>
              </a:rPr>
              <a:t>无量纲的</a:t>
            </a:r>
            <a:r>
              <a:rPr lang="en-US" sz="1400" dirty="0" smtClean="0">
                <a:latin typeface="华文楷体" panose="02010600040101010101" pitchFamily="2" charset="-122"/>
                <a:ea typeface="华文楷体" panose="02010600040101010101" pitchFamily="2" charset="-122"/>
              </a:rPr>
              <a:t> D32</a:t>
            </a:r>
            <a:r>
              <a:rPr lang="zh-CN" altLang="en-US" sz="1400" dirty="0" smtClean="0">
                <a:latin typeface="华文楷体" panose="02010600040101010101" pitchFamily="2" charset="-122"/>
                <a:ea typeface="华文楷体" panose="02010600040101010101" pitchFamily="2" charset="-122"/>
              </a:rPr>
              <a:t>直径，</a:t>
            </a:r>
            <a:r>
              <a:rPr lang="en-US" sz="1400" dirty="0" smtClean="0">
                <a:latin typeface="华文楷体" panose="02010600040101010101" pitchFamily="2" charset="-122"/>
                <a:ea typeface="华文楷体" panose="02010600040101010101" pitchFamily="2" charset="-122"/>
              </a:rPr>
              <a:t>Hollow-cone injector </a:t>
            </a:r>
            <a:r>
              <a:rPr lang="zh-CN" altLang="en-US" sz="1400" dirty="0" smtClean="0">
                <a:latin typeface="华文楷体" panose="02010600040101010101" pitchFamily="2" charset="-122"/>
                <a:ea typeface="华文楷体" panose="02010600040101010101" pitchFamily="2" charset="-122"/>
              </a:rPr>
              <a:t>模型作为初次破碎模型</a:t>
            </a:r>
            <a:endParaRPr lang="zh-CN" altLang="en-US" sz="1400" dirty="0">
              <a:latin typeface="华文楷体" panose="02010600040101010101" pitchFamily="2" charset="-122"/>
              <a:ea typeface="华文楷体" panose="02010600040101010101" pitchFamily="2" charset="-122"/>
            </a:endParaRPr>
          </a:p>
        </p:txBody>
      </p:sp>
      <p:grpSp>
        <p:nvGrpSpPr>
          <p:cNvPr id="8" name="组合 7"/>
          <p:cNvGrpSpPr/>
          <p:nvPr/>
        </p:nvGrpSpPr>
        <p:grpSpPr>
          <a:xfrm>
            <a:off x="5572690" y="1673423"/>
            <a:ext cx="5214974" cy="4191972"/>
            <a:chOff x="3548555" y="2399993"/>
            <a:chExt cx="5214974" cy="4191972"/>
          </a:xfrm>
        </p:grpSpPr>
        <p:sp>
          <p:nvSpPr>
            <p:cNvPr id="9" name="矩形 8"/>
            <p:cNvSpPr/>
            <p:nvPr/>
          </p:nvSpPr>
          <p:spPr>
            <a:xfrm>
              <a:off x="3548555" y="2399993"/>
              <a:ext cx="714380" cy="1071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4"/>
            <p:cNvSpPr txBox="1"/>
            <p:nvPr/>
          </p:nvSpPr>
          <p:spPr>
            <a:xfrm>
              <a:off x="6334637" y="5114637"/>
              <a:ext cx="2428892" cy="1477328"/>
            </a:xfrm>
            <a:prstGeom prst="rect">
              <a:avLst/>
            </a:prstGeom>
            <a:noFill/>
            <a:ln>
              <a:solidFill>
                <a:srgbClr val="0070C0"/>
              </a:solidFill>
            </a:ln>
          </p:spPr>
          <p:txBody>
            <a:bodyPr wrap="square" rtlCol="0">
              <a:spAutoFit/>
            </a:bodyPr>
            <a:lstStyle/>
            <a:p>
              <a:pPr marL="342900" indent="-342900">
                <a:buFont typeface="+mj-lt"/>
                <a:buAutoNum type="arabicPeriod"/>
              </a:pPr>
              <a:r>
                <a:rPr lang="en-US" altLang="zh-CN" dirty="0" smtClean="0">
                  <a:solidFill>
                    <a:srgbClr val="FF0000"/>
                  </a:solidFill>
                </a:rPr>
                <a:t>KHRT</a:t>
              </a:r>
            </a:p>
            <a:p>
              <a:pPr marL="342900" indent="-342900">
                <a:buFont typeface="+mj-lt"/>
                <a:buAutoNum type="arabicPeriod"/>
              </a:pPr>
              <a:r>
                <a:rPr lang="en-US" altLang="zh-CN" dirty="0" smtClean="0">
                  <a:solidFill>
                    <a:srgbClr val="FF0000"/>
                  </a:solidFill>
                </a:rPr>
                <a:t>TAB</a:t>
              </a:r>
            </a:p>
            <a:p>
              <a:pPr marL="342900" indent="-342900">
                <a:buFont typeface="+mj-lt"/>
                <a:buAutoNum type="arabicPeriod"/>
              </a:pPr>
              <a:r>
                <a:rPr lang="en-US" altLang="zh-CN" dirty="0" smtClean="0">
                  <a:solidFill>
                    <a:srgbClr val="FF0000"/>
                  </a:solidFill>
                </a:rPr>
                <a:t>ETAB</a:t>
              </a:r>
            </a:p>
            <a:p>
              <a:pPr marL="342900" indent="-342900">
                <a:buFont typeface="+mj-lt"/>
                <a:buAutoNum type="arabicPeriod"/>
              </a:pPr>
              <a:r>
                <a:rPr lang="en-US" altLang="zh-CN" dirty="0" smtClean="0">
                  <a:solidFill>
                    <a:srgbClr val="0070C0"/>
                  </a:solidFill>
                </a:rPr>
                <a:t>DIWAKAR</a:t>
              </a:r>
            </a:p>
            <a:p>
              <a:pPr marL="342900" indent="-342900">
                <a:buFont typeface="+mj-lt"/>
                <a:buAutoNum type="arabicPeriod"/>
              </a:pPr>
              <a:r>
                <a:rPr lang="en-US" altLang="zh-CN" dirty="0" smtClean="0">
                  <a:solidFill>
                    <a:srgbClr val="0070C0"/>
                  </a:solidFill>
                </a:rPr>
                <a:t>OFF</a:t>
              </a:r>
              <a:endParaRPr lang="zh-CN" altLang="en-US" dirty="0">
                <a:solidFill>
                  <a:srgbClr val="0070C0"/>
                </a:solidFill>
              </a:endParaRPr>
            </a:p>
          </p:txBody>
        </p:sp>
      </p:grpSp>
      <p:grpSp>
        <p:nvGrpSpPr>
          <p:cNvPr id="11" name="组合 10"/>
          <p:cNvGrpSpPr/>
          <p:nvPr/>
        </p:nvGrpSpPr>
        <p:grpSpPr>
          <a:xfrm>
            <a:off x="10120147" y="4424007"/>
            <a:ext cx="667517" cy="1405447"/>
            <a:chOff x="8072462" y="4857760"/>
            <a:chExt cx="667517" cy="1405447"/>
          </a:xfrm>
        </p:grpSpPr>
        <p:pic>
          <p:nvPicPr>
            <p:cNvPr id="12" name="Picture 2" descr="C:\Users\LT\AppData\Local\Microsoft\Windows\Temporary Internet Files\Content.IE5\5VC4WBWF\faceok[1].gif"/>
            <p:cNvPicPr>
              <a:picLocks noChangeAspect="1" noChangeArrowheads="1"/>
            </p:cNvPicPr>
            <p:nvPr/>
          </p:nvPicPr>
          <p:blipFill>
            <a:blip r:embed="rId4"/>
            <a:srcRect/>
            <a:stretch>
              <a:fillRect/>
            </a:stretch>
          </p:blipFill>
          <p:spPr bwMode="auto">
            <a:xfrm>
              <a:off x="8072462" y="4857760"/>
              <a:ext cx="666736" cy="666736"/>
            </a:xfrm>
            <a:prstGeom prst="rect">
              <a:avLst/>
            </a:prstGeom>
            <a:noFill/>
          </p:spPr>
        </p:pic>
        <p:pic>
          <p:nvPicPr>
            <p:cNvPr id="13" name="Picture 3" descr="D:\Program Files (x86)\Microsoft Office\MEDIA\CAGCAT10\j0286034.wmf"/>
            <p:cNvPicPr>
              <a:picLocks noChangeAspect="1" noChangeArrowheads="1"/>
            </p:cNvPicPr>
            <p:nvPr/>
          </p:nvPicPr>
          <p:blipFill>
            <a:blip r:embed="rId5"/>
            <a:srcRect/>
            <a:stretch>
              <a:fillRect/>
            </a:stretch>
          </p:blipFill>
          <p:spPr bwMode="auto">
            <a:xfrm>
              <a:off x="8072462" y="5620265"/>
              <a:ext cx="667517" cy="642942"/>
            </a:xfrm>
            <a:prstGeom prst="rect">
              <a:avLst/>
            </a:prstGeom>
            <a:noFill/>
          </p:spPr>
        </p:pic>
      </p:grpSp>
    </p:spTree>
    <p:extLst>
      <p:ext uri="{BB962C8B-B14F-4D97-AF65-F5344CB8AC3E}">
        <p14:creationId xmlns:p14="http://schemas.microsoft.com/office/powerpoint/2010/main" val="100578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1.png"/>
          <p:cNvPicPr>
            <a:picLocks noChangeAspect="1"/>
          </p:cNvPicPr>
          <p:nvPr/>
        </p:nvPicPr>
        <p:blipFill>
          <a:blip r:embed="rId2"/>
          <a:stretch>
            <a:fillRect/>
          </a:stretch>
        </p:blipFill>
        <p:spPr>
          <a:xfrm>
            <a:off x="1456870" y="1054757"/>
            <a:ext cx="9144000" cy="5620740"/>
          </a:xfrm>
          <a:prstGeom prst="rect">
            <a:avLst/>
          </a:prstGeom>
        </p:spPr>
      </p:pic>
      <p:sp>
        <p:nvSpPr>
          <p:cNvPr id="5" name="矩形 4"/>
          <p:cNvSpPr/>
          <p:nvPr/>
        </p:nvSpPr>
        <p:spPr>
          <a:xfrm>
            <a:off x="6440408" y="5005390"/>
            <a:ext cx="214314" cy="214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线形标注 1(带强调线) 5"/>
          <p:cNvSpPr/>
          <p:nvPr/>
        </p:nvSpPr>
        <p:spPr>
          <a:xfrm>
            <a:off x="7655776" y="5773882"/>
            <a:ext cx="2214578" cy="612648"/>
          </a:xfrm>
          <a:prstGeom prst="accentCallout1">
            <a:avLst>
              <a:gd name="adj1" fmla="val 18750"/>
              <a:gd name="adj2" fmla="val -8333"/>
              <a:gd name="adj3" fmla="val -96455"/>
              <a:gd name="adj4" fmla="val -49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一颗存活很久的大颗粒，编号为</a:t>
            </a:r>
            <a:r>
              <a:rPr lang="en-US" altLang="zh-CN" dirty="0"/>
              <a:t>18</a:t>
            </a:r>
            <a:endParaRPr lang="zh-CN" altLang="en-US" dirty="0"/>
          </a:p>
        </p:txBody>
      </p:sp>
      <p:sp>
        <p:nvSpPr>
          <p:cNvPr id="7" name="灯片编号占位符 6"/>
          <p:cNvSpPr>
            <a:spLocks noGrp="1"/>
          </p:cNvSpPr>
          <p:nvPr>
            <p:ph type="sldNum" sz="quarter" idx="12"/>
          </p:nvPr>
        </p:nvSpPr>
        <p:spPr/>
        <p:txBody>
          <a:bodyPr/>
          <a:lstStyle/>
          <a:p>
            <a:fld id="{FAE585CA-D9C5-44B9-B3A3-D02E9CCF8A63}" type="slidenum">
              <a:rPr lang="zh-CN" altLang="en-US" smtClean="0"/>
              <a:pPr/>
              <a:t>93</a:t>
            </a:fld>
            <a:endParaRPr lang="zh-CN" altLang="en-US"/>
          </a:p>
        </p:txBody>
      </p:sp>
      <p:sp>
        <p:nvSpPr>
          <p:cNvPr id="3" name="矩形 2"/>
          <p:cNvSpPr/>
          <p:nvPr/>
        </p:nvSpPr>
        <p:spPr>
          <a:xfrm>
            <a:off x="687761" y="244334"/>
            <a:ext cx="2430343" cy="461665"/>
          </a:xfrm>
          <a:prstGeom prst="rect">
            <a:avLst/>
          </a:prstGeom>
        </p:spPr>
        <p:txBody>
          <a:bodyPr wrap="square">
            <a:spAutoFit/>
          </a:bodyPr>
          <a:lstStyle/>
          <a:p>
            <a:r>
              <a:rPr lang="zh-CN" altLang="en-US" sz="2400" smtClean="0">
                <a:latin typeface="幼圆" panose="02010509060101010101" pitchFamily="49" charset="-122"/>
                <a:ea typeface="幼圆" panose="02010509060101010101" pitchFamily="49" charset="-122"/>
              </a:rPr>
              <a:t>编号为</a:t>
            </a:r>
            <a:r>
              <a:rPr lang="en-US" altLang="zh-CN" sz="2400" smtClean="0">
                <a:latin typeface="幼圆" panose="02010509060101010101" pitchFamily="49" charset="-122"/>
                <a:ea typeface="幼圆" panose="02010509060101010101" pitchFamily="49" charset="-122"/>
              </a:rPr>
              <a:t>18</a:t>
            </a:r>
            <a:r>
              <a:rPr lang="zh-CN" altLang="en-US" sz="2400" smtClean="0">
                <a:latin typeface="幼圆" panose="02010509060101010101" pitchFamily="49" charset="-122"/>
                <a:ea typeface="幼圆" panose="02010509060101010101" pitchFamily="49" charset="-122"/>
              </a:rPr>
              <a:t>的颗粒</a:t>
            </a:r>
            <a:endParaRPr lang="zh-CN" altLang="en-US" sz="2400"/>
          </a:p>
        </p:txBody>
      </p:sp>
    </p:spTree>
    <p:extLst>
      <p:ext uri="{BB962C8B-B14F-4D97-AF65-F5344CB8AC3E}">
        <p14:creationId xmlns:p14="http://schemas.microsoft.com/office/powerpoint/2010/main" val="425410033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85216" y="123952"/>
            <a:ext cx="7077456" cy="777240"/>
          </a:xfrm>
        </p:spPr>
        <p:txBody>
          <a:bodyPr>
            <a:noAutofit/>
          </a:bodyPr>
          <a:lstStyle/>
          <a:p>
            <a:r>
              <a:rPr lang="zh-CN" altLang="en-US" sz="2400" smtClean="0">
                <a:latin typeface="幼圆" panose="02010509060101010101" pitchFamily="49" charset="-122"/>
                <a:ea typeface="幼圆" panose="02010509060101010101" pitchFamily="49" charset="-122"/>
              </a:rPr>
              <a:t>编号</a:t>
            </a:r>
            <a:r>
              <a:rPr lang="zh-CN" altLang="en-US" sz="2400" dirty="0" smtClean="0">
                <a:latin typeface="幼圆" panose="02010509060101010101" pitchFamily="49" charset="-122"/>
                <a:ea typeface="幼圆" panose="02010509060101010101" pitchFamily="49" charset="-122"/>
              </a:rPr>
              <a:t>为</a:t>
            </a:r>
            <a:r>
              <a:rPr lang="en-US" altLang="zh-CN" sz="2400" dirty="0" smtClean="0">
                <a:latin typeface="幼圆" panose="02010509060101010101" pitchFamily="49" charset="-122"/>
                <a:ea typeface="幼圆" panose="02010509060101010101" pitchFamily="49" charset="-122"/>
              </a:rPr>
              <a:t>18</a:t>
            </a:r>
            <a:r>
              <a:rPr lang="zh-CN" altLang="en-US" sz="2400" dirty="0" smtClean="0">
                <a:latin typeface="幼圆" panose="02010509060101010101" pitchFamily="49" charset="-122"/>
                <a:ea typeface="幼圆" panose="02010509060101010101" pitchFamily="49" charset="-122"/>
              </a:rPr>
              <a:t>的颗粒的粒径及速度变化图</a:t>
            </a:r>
            <a:endParaRPr lang="zh-CN" altLang="en-US" sz="2400" dirty="0">
              <a:latin typeface="幼圆" panose="02010509060101010101" pitchFamily="49" charset="-122"/>
              <a:ea typeface="幼圆" panose="02010509060101010101" pitchFamily="49" charset="-122"/>
            </a:endParaRPr>
          </a:p>
        </p:txBody>
      </p:sp>
      <p:sp>
        <p:nvSpPr>
          <p:cNvPr id="10" name="灯片编号占位符 9"/>
          <p:cNvSpPr>
            <a:spLocks noGrp="1"/>
          </p:cNvSpPr>
          <p:nvPr>
            <p:ph type="sldNum" sz="quarter" idx="12"/>
          </p:nvPr>
        </p:nvSpPr>
        <p:spPr/>
        <p:txBody>
          <a:bodyPr/>
          <a:lstStyle/>
          <a:p>
            <a:fld id="{FAE585CA-D9C5-44B9-B3A3-D02E9CCF8A63}" type="slidenum">
              <a:rPr lang="zh-CN" altLang="en-US" smtClean="0"/>
              <a:pPr/>
              <a:t>94</a:t>
            </a:fld>
            <a:endParaRPr lang="zh-CN" altLang="en-US"/>
          </a:p>
        </p:txBody>
      </p:sp>
      <p:pic>
        <p:nvPicPr>
          <p:cNvPr id="1026" name="Picture 2"/>
          <p:cNvPicPr>
            <a:picLocks noChangeAspect="1" noChangeArrowheads="1"/>
          </p:cNvPicPr>
          <p:nvPr/>
        </p:nvPicPr>
        <p:blipFill>
          <a:blip r:embed="rId2"/>
          <a:srcRect/>
          <a:stretch>
            <a:fillRect/>
          </a:stretch>
        </p:blipFill>
        <p:spPr bwMode="auto">
          <a:xfrm>
            <a:off x="2166910" y="1357298"/>
            <a:ext cx="7823200" cy="4794250"/>
          </a:xfrm>
          <a:prstGeom prst="rect">
            <a:avLst/>
          </a:prstGeom>
          <a:noFill/>
          <a:ln w="9525">
            <a:noFill/>
            <a:miter lim="800000"/>
            <a:headEnd/>
            <a:tailEnd/>
          </a:ln>
          <a:effectLst/>
        </p:spPr>
      </p:pic>
      <p:sp>
        <p:nvSpPr>
          <p:cNvPr id="6" name="TextBox 5"/>
          <p:cNvSpPr txBox="1"/>
          <p:nvPr/>
        </p:nvSpPr>
        <p:spPr>
          <a:xfrm>
            <a:off x="5095868" y="6286520"/>
            <a:ext cx="1928826" cy="369332"/>
          </a:xfrm>
          <a:prstGeom prst="rect">
            <a:avLst/>
          </a:prstGeom>
          <a:noFill/>
        </p:spPr>
        <p:txBody>
          <a:bodyPr wrap="square" rtlCol="0">
            <a:spAutoFit/>
          </a:bodyPr>
          <a:lstStyle/>
          <a:p>
            <a:pPr algn="ctr"/>
            <a:r>
              <a:rPr lang="zh-CN" altLang="en-US" dirty="0"/>
              <a:t>时间</a:t>
            </a:r>
            <a:r>
              <a:rPr lang="en-US" altLang="zh-CN" dirty="0"/>
              <a:t>(S)</a:t>
            </a:r>
            <a:endParaRPr lang="zh-CN" altLang="en-US" dirty="0"/>
          </a:p>
        </p:txBody>
      </p:sp>
      <p:sp>
        <p:nvSpPr>
          <p:cNvPr id="7" name="TextBox 6"/>
          <p:cNvSpPr txBox="1"/>
          <p:nvPr/>
        </p:nvSpPr>
        <p:spPr>
          <a:xfrm>
            <a:off x="1490956" y="2357430"/>
            <a:ext cx="461665" cy="1857388"/>
          </a:xfrm>
          <a:prstGeom prst="rect">
            <a:avLst/>
          </a:prstGeom>
          <a:noFill/>
        </p:spPr>
        <p:txBody>
          <a:bodyPr vert="eaVert" wrap="square" rtlCol="0">
            <a:spAutoFit/>
          </a:bodyPr>
          <a:lstStyle/>
          <a:p>
            <a:pPr algn="ctr"/>
            <a:r>
              <a:rPr lang="zh-CN" altLang="en-US" dirty="0"/>
              <a:t>粒径</a:t>
            </a:r>
            <a:r>
              <a:rPr lang="en-US" altLang="zh-CN" dirty="0"/>
              <a:t>(m)</a:t>
            </a:r>
            <a:endParaRPr lang="zh-CN" altLang="en-US" dirty="0"/>
          </a:p>
        </p:txBody>
      </p:sp>
      <p:sp>
        <p:nvSpPr>
          <p:cNvPr id="8" name="TextBox 7"/>
          <p:cNvSpPr txBox="1"/>
          <p:nvPr/>
        </p:nvSpPr>
        <p:spPr>
          <a:xfrm>
            <a:off x="10206339" y="2500306"/>
            <a:ext cx="461665" cy="1857388"/>
          </a:xfrm>
          <a:prstGeom prst="rect">
            <a:avLst/>
          </a:prstGeom>
          <a:noFill/>
        </p:spPr>
        <p:txBody>
          <a:bodyPr vert="eaVert" wrap="square" rtlCol="0">
            <a:spAutoFit/>
          </a:bodyPr>
          <a:lstStyle/>
          <a:p>
            <a:pPr algn="ctr"/>
            <a:r>
              <a:rPr lang="zh-CN" altLang="en-US" dirty="0"/>
              <a:t>速度</a:t>
            </a:r>
            <a:r>
              <a:rPr lang="en-US" altLang="zh-CN" dirty="0"/>
              <a:t>(m/s)</a:t>
            </a:r>
            <a:endParaRPr lang="zh-CN" altLang="en-US" dirty="0"/>
          </a:p>
        </p:txBody>
      </p:sp>
      <p:sp>
        <p:nvSpPr>
          <p:cNvPr id="9" name="线形标注 1(带强调线) 8"/>
          <p:cNvSpPr/>
          <p:nvPr/>
        </p:nvSpPr>
        <p:spPr>
          <a:xfrm>
            <a:off x="2809852" y="6357958"/>
            <a:ext cx="1928826" cy="500042"/>
          </a:xfrm>
          <a:prstGeom prst="accentCallout1">
            <a:avLst>
              <a:gd name="adj1" fmla="val 18750"/>
              <a:gd name="adj2" fmla="val -8333"/>
              <a:gd name="adj3" fmla="val -70365"/>
              <a:gd name="adj4" fmla="val -15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可以明显看出，该颗粒从喷雾伊始即存在。</a:t>
            </a:r>
          </a:p>
        </p:txBody>
      </p:sp>
    </p:spTree>
    <p:extLst>
      <p:ext uri="{BB962C8B-B14F-4D97-AF65-F5344CB8AC3E}">
        <p14:creationId xmlns:p14="http://schemas.microsoft.com/office/powerpoint/2010/main" val="17414422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6384" y="164860"/>
            <a:ext cx="5989320" cy="786384"/>
          </a:xfrm>
        </p:spPr>
        <p:txBody>
          <a:bodyPr>
            <a:noAutofit/>
          </a:bodyPr>
          <a:lstStyle/>
          <a:p>
            <a:r>
              <a:rPr lang="zh-CN" altLang="en-US" sz="2400" smtClean="0">
                <a:latin typeface="幼圆" panose="02010509060101010101" pitchFamily="49" charset="-122"/>
                <a:ea typeface="幼圆" panose="02010509060101010101" pitchFamily="49" charset="-122"/>
              </a:rPr>
              <a:t>编号</a:t>
            </a:r>
            <a:r>
              <a:rPr lang="zh-CN" altLang="en-US" sz="2400" dirty="0" smtClean="0">
                <a:latin typeface="幼圆" panose="02010509060101010101" pitchFamily="49" charset="-122"/>
                <a:ea typeface="幼圆" panose="02010509060101010101" pitchFamily="49" charset="-122"/>
              </a:rPr>
              <a:t>为</a:t>
            </a:r>
            <a:r>
              <a:rPr lang="en-US" altLang="zh-CN" sz="2400" dirty="0" smtClean="0">
                <a:latin typeface="幼圆" panose="02010509060101010101" pitchFamily="49" charset="-122"/>
                <a:ea typeface="幼圆" panose="02010509060101010101" pitchFamily="49" charset="-122"/>
              </a:rPr>
              <a:t>18</a:t>
            </a:r>
            <a:r>
              <a:rPr lang="zh-CN" altLang="en-US" sz="2400" dirty="0" smtClean="0">
                <a:latin typeface="幼圆" panose="02010509060101010101" pitchFamily="49" charset="-122"/>
                <a:ea typeface="幼圆" panose="02010509060101010101" pitchFamily="49" charset="-122"/>
              </a:rPr>
              <a:t>的颗粒的位置变化图</a:t>
            </a:r>
            <a:endParaRPr lang="zh-CN" altLang="en-US" sz="2400" dirty="0">
              <a:latin typeface="幼圆" panose="02010509060101010101" pitchFamily="49" charset="-122"/>
              <a:ea typeface="幼圆" panose="02010509060101010101" pitchFamily="49" charset="-122"/>
            </a:endParaRPr>
          </a:p>
        </p:txBody>
      </p:sp>
      <p:sp>
        <p:nvSpPr>
          <p:cNvPr id="9" name="灯片编号占位符 8"/>
          <p:cNvSpPr>
            <a:spLocks noGrp="1"/>
          </p:cNvSpPr>
          <p:nvPr>
            <p:ph type="sldNum" sz="quarter" idx="12"/>
          </p:nvPr>
        </p:nvSpPr>
        <p:spPr/>
        <p:txBody>
          <a:bodyPr/>
          <a:lstStyle/>
          <a:p>
            <a:fld id="{FAE585CA-D9C5-44B9-B3A3-D02E9CCF8A63}" type="slidenum">
              <a:rPr lang="zh-CN" altLang="en-US" smtClean="0"/>
              <a:pPr/>
              <a:t>95</a:t>
            </a:fld>
            <a:endParaRPr lang="zh-CN" altLang="en-US"/>
          </a:p>
        </p:txBody>
      </p:sp>
      <p:pic>
        <p:nvPicPr>
          <p:cNvPr id="2050" name="Picture 2"/>
          <p:cNvPicPr>
            <a:picLocks noChangeAspect="1" noChangeArrowheads="1"/>
          </p:cNvPicPr>
          <p:nvPr/>
        </p:nvPicPr>
        <p:blipFill>
          <a:blip r:embed="rId2"/>
          <a:srcRect/>
          <a:stretch>
            <a:fillRect/>
          </a:stretch>
        </p:blipFill>
        <p:spPr bwMode="auto">
          <a:xfrm>
            <a:off x="2313214" y="1238426"/>
            <a:ext cx="7829550" cy="4832350"/>
          </a:xfrm>
          <a:prstGeom prst="rect">
            <a:avLst/>
          </a:prstGeom>
          <a:noFill/>
          <a:ln w="9525">
            <a:noFill/>
            <a:miter lim="800000"/>
            <a:headEnd/>
            <a:tailEnd/>
          </a:ln>
          <a:effectLst/>
        </p:spPr>
      </p:pic>
      <p:sp>
        <p:nvSpPr>
          <p:cNvPr id="6" name="TextBox 5"/>
          <p:cNvSpPr txBox="1"/>
          <p:nvPr/>
        </p:nvSpPr>
        <p:spPr>
          <a:xfrm>
            <a:off x="5095868" y="6286520"/>
            <a:ext cx="1928826" cy="369332"/>
          </a:xfrm>
          <a:prstGeom prst="rect">
            <a:avLst/>
          </a:prstGeom>
          <a:noFill/>
        </p:spPr>
        <p:txBody>
          <a:bodyPr wrap="square" rtlCol="0">
            <a:spAutoFit/>
          </a:bodyPr>
          <a:lstStyle/>
          <a:p>
            <a:pPr algn="ctr"/>
            <a:r>
              <a:rPr lang="zh-CN" altLang="en-US" dirty="0"/>
              <a:t>时间</a:t>
            </a:r>
            <a:r>
              <a:rPr lang="en-US" altLang="zh-CN" dirty="0"/>
              <a:t>(S)</a:t>
            </a:r>
            <a:endParaRPr lang="zh-CN" altLang="en-US" dirty="0"/>
          </a:p>
        </p:txBody>
      </p:sp>
      <p:sp>
        <p:nvSpPr>
          <p:cNvPr id="7" name="TextBox 6"/>
          <p:cNvSpPr txBox="1"/>
          <p:nvPr/>
        </p:nvSpPr>
        <p:spPr>
          <a:xfrm>
            <a:off x="1490957" y="2357430"/>
            <a:ext cx="461665" cy="1857388"/>
          </a:xfrm>
          <a:prstGeom prst="rect">
            <a:avLst/>
          </a:prstGeom>
          <a:noFill/>
        </p:spPr>
        <p:txBody>
          <a:bodyPr vert="eaVert" wrap="square" rtlCol="0">
            <a:spAutoFit/>
          </a:bodyPr>
          <a:lstStyle/>
          <a:p>
            <a:pPr algn="ctr"/>
            <a:r>
              <a:rPr lang="zh-CN" altLang="en-US" dirty="0"/>
              <a:t>距离</a:t>
            </a:r>
            <a:r>
              <a:rPr lang="en-US" altLang="zh-CN" dirty="0"/>
              <a:t>(m)</a:t>
            </a:r>
            <a:endParaRPr lang="zh-CN" altLang="en-US" dirty="0"/>
          </a:p>
        </p:txBody>
      </p:sp>
      <p:sp>
        <p:nvSpPr>
          <p:cNvPr id="8" name="TextBox 7"/>
          <p:cNvSpPr txBox="1"/>
          <p:nvPr/>
        </p:nvSpPr>
        <p:spPr>
          <a:xfrm>
            <a:off x="6881818" y="6357958"/>
            <a:ext cx="3643338" cy="369332"/>
          </a:xfrm>
          <a:prstGeom prst="rect">
            <a:avLst/>
          </a:prstGeom>
          <a:noFill/>
        </p:spPr>
        <p:txBody>
          <a:bodyPr wrap="square" rtlCol="0">
            <a:spAutoFit/>
          </a:bodyPr>
          <a:lstStyle/>
          <a:p>
            <a:r>
              <a:rPr lang="en-US" altLang="zh-CN" dirty="0"/>
              <a:t>Coordinate0,1,2</a:t>
            </a:r>
            <a:r>
              <a:rPr lang="zh-CN" altLang="en-US" dirty="0"/>
              <a:t>分别为</a:t>
            </a:r>
            <a:r>
              <a:rPr lang="en-US" altLang="zh-CN" dirty="0" err="1"/>
              <a:t>x,y,z</a:t>
            </a:r>
            <a:endParaRPr lang="zh-CN" altLang="en-US" dirty="0"/>
          </a:p>
        </p:txBody>
      </p:sp>
    </p:spTree>
    <p:extLst>
      <p:ext uri="{BB962C8B-B14F-4D97-AF65-F5344CB8AC3E}">
        <p14:creationId xmlns:p14="http://schemas.microsoft.com/office/powerpoint/2010/main" val="31515511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热物理现象与高性能计算</a:t>
            </a:r>
            <a:r>
              <a:rPr lang="en-US" altLang="zh-CN" dirty="0"/>
              <a:t>-</a:t>
            </a:r>
            <a:r>
              <a:rPr lang="zh-CN" altLang="en-US" dirty="0" smtClean="0"/>
              <a:t>举例</a:t>
            </a:r>
            <a:r>
              <a:rPr lang="en-US" altLang="zh-CN" dirty="0" smtClean="0"/>
              <a:t>3</a:t>
            </a:r>
            <a:endParaRPr lang="zh-CN" altLang="en-US" dirty="0"/>
          </a:p>
        </p:txBody>
      </p:sp>
      <p:sp>
        <p:nvSpPr>
          <p:cNvPr id="4" name="灯片编号占位符 3"/>
          <p:cNvSpPr>
            <a:spLocks noGrp="1"/>
          </p:cNvSpPr>
          <p:nvPr>
            <p:ph type="sldNum" sz="quarter" idx="12"/>
          </p:nvPr>
        </p:nvSpPr>
        <p:spPr/>
        <p:txBody>
          <a:bodyPr/>
          <a:lstStyle/>
          <a:p>
            <a:fld id="{3DB29F44-26CB-486A-84A4-09C08BA6D6B3}" type="slidenum">
              <a:rPr lang="zh-CN" altLang="en-US" smtClean="0"/>
              <a:t>96</a:t>
            </a:fld>
            <a:endParaRPr lang="zh-CN" altLang="en-US"/>
          </a:p>
        </p:txBody>
      </p:sp>
      <p:pic>
        <p:nvPicPr>
          <p:cNvPr id="5" name="Picture 2"/>
          <p:cNvPicPr>
            <a:picLocks noChangeAspect="1" noChangeArrowheads="1"/>
          </p:cNvPicPr>
          <p:nvPr/>
        </p:nvPicPr>
        <p:blipFill>
          <a:blip r:embed="rId2"/>
          <a:srcRect/>
          <a:stretch>
            <a:fillRect/>
          </a:stretch>
        </p:blipFill>
        <p:spPr bwMode="auto">
          <a:xfrm>
            <a:off x="957234" y="765283"/>
            <a:ext cx="7418670" cy="1901645"/>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7255202" y="2802483"/>
            <a:ext cx="4321102" cy="3837622"/>
          </a:xfrm>
          <a:prstGeom prst="rect">
            <a:avLst/>
          </a:prstGeom>
          <a:noFill/>
          <a:ln w="9525">
            <a:noFill/>
            <a:miter lim="800000"/>
            <a:headEnd/>
            <a:tailEnd/>
          </a:ln>
          <a:effectLst/>
        </p:spPr>
      </p:pic>
      <p:sp>
        <p:nvSpPr>
          <p:cNvPr id="7" name="矩形 6"/>
          <p:cNvSpPr/>
          <p:nvPr/>
        </p:nvSpPr>
        <p:spPr>
          <a:xfrm>
            <a:off x="1079534" y="2664332"/>
            <a:ext cx="5988778" cy="1754326"/>
          </a:xfrm>
          <a:prstGeom prst="rect">
            <a:avLst/>
          </a:prstGeom>
        </p:spPr>
        <p:txBody>
          <a:bodyPr wrap="square">
            <a:spAutoFit/>
          </a:bodyPr>
          <a:lstStyle/>
          <a:p>
            <a:r>
              <a:rPr lang="en-US" altLang="zh-CN" b="1" dirty="0" smtClean="0"/>
              <a:t>The computation was carried out on JSS (JAXA Supercomputer System). The system has </a:t>
            </a:r>
            <a:r>
              <a:rPr lang="en-US" altLang="zh-CN" b="1" dirty="0" smtClean="0">
                <a:solidFill>
                  <a:srgbClr val="FFFF00"/>
                </a:solidFill>
              </a:rPr>
              <a:t>13,568</a:t>
            </a:r>
            <a:r>
              <a:rPr lang="en-US" altLang="zh-CN" b="1" dirty="0" smtClean="0"/>
              <a:t> cores and its peak performance is 136TFLOPS. The largest computation of case 3 used </a:t>
            </a:r>
            <a:r>
              <a:rPr lang="en-US" altLang="zh-CN" b="1" dirty="0">
                <a:solidFill>
                  <a:srgbClr val="FFFF00"/>
                </a:solidFill>
              </a:rPr>
              <a:t>5760</a:t>
            </a:r>
            <a:r>
              <a:rPr lang="en-US" altLang="zh-CN" b="1" dirty="0" smtClean="0"/>
              <a:t> cores for </a:t>
            </a:r>
            <a:r>
              <a:rPr lang="en-US" altLang="zh-CN" b="1" dirty="0">
                <a:solidFill>
                  <a:srgbClr val="FFFF00"/>
                </a:solidFill>
              </a:rPr>
              <a:t>410</a:t>
            </a:r>
            <a:r>
              <a:rPr lang="en-US" altLang="zh-CN" b="1" dirty="0" smtClean="0"/>
              <a:t> h. Case 1 used </a:t>
            </a:r>
            <a:r>
              <a:rPr lang="en-US" altLang="zh-CN" b="1" dirty="0">
                <a:solidFill>
                  <a:srgbClr val="FFFF00"/>
                </a:solidFill>
              </a:rPr>
              <a:t>1280</a:t>
            </a:r>
            <a:r>
              <a:rPr lang="en-US" altLang="zh-CN" b="1" dirty="0" smtClean="0"/>
              <a:t> cores and case 2 </a:t>
            </a:r>
            <a:r>
              <a:rPr lang="en-US" altLang="zh-CN" b="1" dirty="0">
                <a:solidFill>
                  <a:srgbClr val="FFFF00"/>
                </a:solidFill>
              </a:rPr>
              <a:t>1920</a:t>
            </a:r>
            <a:r>
              <a:rPr lang="en-US" altLang="zh-CN" b="1" dirty="0" smtClean="0"/>
              <a:t> cores for similar run times.</a:t>
            </a:r>
            <a:endParaRPr lang="zh-CN" altLang="en-US" b="1" dirty="0"/>
          </a:p>
        </p:txBody>
      </p:sp>
      <p:sp>
        <p:nvSpPr>
          <p:cNvPr id="8" name="矩形 7"/>
          <p:cNvSpPr/>
          <p:nvPr/>
        </p:nvSpPr>
        <p:spPr>
          <a:xfrm>
            <a:off x="1150972" y="4307407"/>
            <a:ext cx="6420260" cy="1692771"/>
          </a:xfrm>
          <a:prstGeom prst="rect">
            <a:avLst/>
          </a:prstGeom>
        </p:spPr>
        <p:txBody>
          <a:bodyPr wrap="square">
            <a:spAutoFit/>
          </a:bodyPr>
          <a:lstStyle/>
          <a:p>
            <a:r>
              <a:rPr lang="en-US" sz="1700" b="1" dirty="0" smtClean="0">
                <a:solidFill>
                  <a:srgbClr val="FF0000"/>
                </a:solidFill>
              </a:rPr>
              <a:t>Simulation of liquid jet primary breakup: Dynamics of ligament and droplet formation.</a:t>
            </a:r>
          </a:p>
          <a:p>
            <a:pPr lvl="1"/>
            <a:r>
              <a:rPr lang="en-US" sz="1400" dirty="0" smtClean="0"/>
              <a:t>J. </a:t>
            </a:r>
            <a:r>
              <a:rPr lang="en-US" sz="1400" dirty="0" err="1" smtClean="0"/>
              <a:t>Shinjo</a:t>
            </a:r>
            <a:r>
              <a:rPr lang="en-US" sz="1400" dirty="0" smtClean="0"/>
              <a:t>, A. </a:t>
            </a:r>
            <a:r>
              <a:rPr lang="en-US" sz="1400" dirty="0" err="1" smtClean="0"/>
              <a:t>Umemura</a:t>
            </a:r>
            <a:r>
              <a:rPr lang="en-US" sz="1400" dirty="0" smtClean="0"/>
              <a:t>.</a:t>
            </a:r>
          </a:p>
          <a:p>
            <a:pPr lvl="1"/>
            <a:r>
              <a:rPr lang="en-US" sz="1400" b="1" dirty="0" smtClean="0">
                <a:solidFill>
                  <a:srgbClr val="0070C0"/>
                </a:solidFill>
              </a:rPr>
              <a:t>International Journal of Multiphase Flow</a:t>
            </a:r>
            <a:r>
              <a:rPr lang="en-US" sz="1400" dirty="0" smtClean="0"/>
              <a:t>. (2010) 36: 513</a:t>
            </a:r>
            <a:r>
              <a:rPr lang="en-US" altLang="zh-CN" sz="1400" dirty="0" smtClean="0"/>
              <a:t>–</a:t>
            </a:r>
            <a:r>
              <a:rPr lang="en-US" sz="1400" dirty="0" smtClean="0"/>
              <a:t>532.</a:t>
            </a:r>
          </a:p>
          <a:p>
            <a:pPr lvl="1"/>
            <a:r>
              <a:rPr lang="en-US" altLang="zh-CN" sz="1400" dirty="0" smtClean="0"/>
              <a:t>Numerical Analysis Group, Aerospace Research and Development Directorate, Japan Aerospace Exploration Agency</a:t>
            </a:r>
            <a:r>
              <a:rPr lang="zh-CN" altLang="en-US" sz="1400" dirty="0" smtClean="0"/>
              <a:t>，</a:t>
            </a:r>
            <a:r>
              <a:rPr lang="en-US" altLang="zh-CN" sz="1400" dirty="0" smtClean="0"/>
              <a:t>Department of Aerospace Engineering, Nagoya University</a:t>
            </a:r>
            <a:endParaRPr lang="zh-CN" altLang="en-US" sz="1400" dirty="0"/>
          </a:p>
        </p:txBody>
      </p:sp>
      <p:sp>
        <p:nvSpPr>
          <p:cNvPr id="9" name="文本框 8"/>
          <p:cNvSpPr txBox="1"/>
          <p:nvPr/>
        </p:nvSpPr>
        <p:spPr>
          <a:xfrm>
            <a:off x="8622792" y="941832"/>
            <a:ext cx="3647152" cy="923330"/>
          </a:xfrm>
          <a:prstGeom prst="rect">
            <a:avLst/>
          </a:prstGeom>
          <a:noFill/>
        </p:spPr>
        <p:txBody>
          <a:bodyPr wrap="none" rtlCol="0">
            <a:spAutoFit/>
          </a:bodyPr>
          <a:lstStyle/>
          <a:p>
            <a:r>
              <a:rPr lang="en-US" altLang="zh-CN" dirty="0" smtClean="0">
                <a:latin typeface="华文楷体" panose="02010600040101010101" pitchFamily="2" charset="-122"/>
                <a:ea typeface="华文楷体" panose="02010600040101010101" pitchFamily="2" charset="-122"/>
              </a:rPr>
              <a:t>E-E</a:t>
            </a:r>
            <a:r>
              <a:rPr lang="zh-CN" altLang="en-US" dirty="0" smtClean="0">
                <a:latin typeface="华文楷体" panose="02010600040101010101" pitchFamily="2" charset="-122"/>
                <a:ea typeface="华文楷体" panose="02010600040101010101" pitchFamily="2" charset="-122"/>
              </a:rPr>
              <a:t>模拟，双连续相，问题在于</a:t>
            </a:r>
            <a:endParaRPr lang="en-US"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如何界定气相与液相之间的界面，</a:t>
            </a:r>
            <a:endParaRPr lang="en-US" altLang="zh-CN" dirty="0" smtClean="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常见</a:t>
            </a:r>
            <a:r>
              <a:rPr lang="zh-CN" altLang="en-US" dirty="0" smtClean="0">
                <a:latin typeface="华文楷体" panose="02010600040101010101" pitchFamily="2" charset="-122"/>
                <a:ea typeface="华文楷体" panose="02010600040101010101" pitchFamily="2" charset="-122"/>
              </a:rPr>
              <a:t>方法包括</a:t>
            </a:r>
            <a:r>
              <a:rPr lang="en-US" altLang="zh-CN" dirty="0" smtClean="0">
                <a:latin typeface="华文楷体" panose="02010600040101010101" pitchFamily="2" charset="-122"/>
                <a:ea typeface="华文楷体" panose="02010600040101010101" pitchFamily="2" charset="-122"/>
              </a:rPr>
              <a:t>VOF</a:t>
            </a:r>
            <a:r>
              <a:rPr lang="zh-CN" altLang="en-US" dirty="0" smtClean="0">
                <a:latin typeface="华文楷体" panose="02010600040101010101" pitchFamily="2" charset="-122"/>
                <a:ea typeface="华文楷体" panose="02010600040101010101" pitchFamily="2" charset="-122"/>
              </a:rPr>
              <a:t>，</a:t>
            </a:r>
            <a:r>
              <a:rPr lang="en-US" altLang="zh-CN" dirty="0" smtClean="0">
                <a:latin typeface="华文楷体" panose="02010600040101010101" pitchFamily="2" charset="-122"/>
                <a:ea typeface="华文楷体" panose="02010600040101010101" pitchFamily="2" charset="-122"/>
              </a:rPr>
              <a:t>BOV</a:t>
            </a:r>
            <a:r>
              <a:rPr lang="zh-CN" altLang="en-US" dirty="0" smtClean="0">
                <a:latin typeface="华文楷体" panose="02010600040101010101" pitchFamily="2" charset="-122"/>
                <a:ea typeface="华文楷体" panose="02010600040101010101" pitchFamily="2" charset="-122"/>
              </a:rPr>
              <a:t>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342470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6383" y="135175"/>
            <a:ext cx="9831259" cy="542544"/>
          </a:xfrm>
        </p:spPr>
        <p:txBody>
          <a:bodyPr>
            <a:normAutofit fontScale="90000"/>
          </a:bodyPr>
          <a:lstStyle/>
          <a:p>
            <a:r>
              <a:rPr lang="zh-CN" altLang="en-US" dirty="0">
                <a:latin typeface="幼圆" panose="02010509060101010101" pitchFamily="49" charset="-122"/>
                <a:ea typeface="幼圆" panose="02010509060101010101" pitchFamily="49" charset="-122"/>
              </a:rPr>
              <a:t>采用</a:t>
            </a:r>
            <a:r>
              <a:rPr lang="en-US" altLang="zh-CN" dirty="0">
                <a:latin typeface="幼圆" panose="02010509060101010101" pitchFamily="49" charset="-122"/>
                <a:ea typeface="幼圆" panose="02010509060101010101" pitchFamily="49" charset="-122"/>
              </a:rPr>
              <a:t>DNS</a:t>
            </a:r>
            <a:r>
              <a:rPr lang="zh-CN" altLang="en-US" dirty="0">
                <a:latin typeface="幼圆" panose="02010509060101010101" pitchFamily="49" charset="-122"/>
                <a:ea typeface="幼圆" panose="02010509060101010101" pitchFamily="49" charset="-122"/>
              </a:rPr>
              <a:t>计算的两相流问题</a:t>
            </a:r>
          </a:p>
        </p:txBody>
      </p:sp>
      <p:sp>
        <p:nvSpPr>
          <p:cNvPr id="7" name="灯片编号占位符 5"/>
          <p:cNvSpPr>
            <a:spLocks noGrp="1"/>
          </p:cNvSpPr>
          <p:nvPr>
            <p:ph type="sldNum" sz="quarter" idx="12"/>
          </p:nvPr>
        </p:nvSpPr>
        <p:spPr>
          <a:xfrm>
            <a:off x="9073076" y="6723887"/>
            <a:ext cx="733864" cy="274320"/>
          </a:xfrm>
        </p:spPr>
        <p:txBody>
          <a:bodyPr/>
          <a:lstStyle/>
          <a:p>
            <a:fld id="{FAE585CA-D9C5-44B9-B3A3-D02E9CCF8A63}" type="slidenum">
              <a:rPr lang="zh-CN" altLang="en-US" smtClean="0"/>
              <a:pPr/>
              <a:t>97</a:t>
            </a:fld>
            <a:endParaRPr lang="zh-CN" altLang="en-US"/>
          </a:p>
        </p:txBody>
      </p:sp>
      <p:pic>
        <p:nvPicPr>
          <p:cNvPr id="3" name="Picture 3"/>
          <p:cNvPicPr>
            <a:picLocks noChangeAspect="1" noChangeArrowheads="1"/>
          </p:cNvPicPr>
          <p:nvPr/>
        </p:nvPicPr>
        <p:blipFill>
          <a:blip r:embed="rId2"/>
          <a:srcRect/>
          <a:stretch>
            <a:fillRect/>
          </a:stretch>
        </p:blipFill>
        <p:spPr bwMode="auto">
          <a:xfrm>
            <a:off x="1484534" y="677719"/>
            <a:ext cx="3273764" cy="6102095"/>
          </a:xfrm>
          <a:prstGeom prst="rect">
            <a:avLst/>
          </a:prstGeom>
          <a:noFill/>
          <a:ln w="9525">
            <a:noFill/>
            <a:miter lim="800000"/>
            <a:headEnd/>
            <a:tailEnd/>
          </a:ln>
          <a:effectLst/>
        </p:spPr>
      </p:pic>
      <p:pic>
        <p:nvPicPr>
          <p:cNvPr id="4" name="Picture 4"/>
          <p:cNvPicPr>
            <a:picLocks noChangeAspect="1" noChangeArrowheads="1"/>
          </p:cNvPicPr>
          <p:nvPr/>
        </p:nvPicPr>
        <p:blipFill>
          <a:blip r:embed="rId3"/>
          <a:srcRect/>
          <a:stretch>
            <a:fillRect/>
          </a:stretch>
        </p:blipFill>
        <p:spPr bwMode="auto">
          <a:xfrm>
            <a:off x="5587169" y="687183"/>
            <a:ext cx="5429256" cy="1894428"/>
          </a:xfrm>
          <a:prstGeom prst="rect">
            <a:avLst/>
          </a:prstGeom>
          <a:noFill/>
          <a:ln w="9525">
            <a:noFill/>
            <a:miter lim="800000"/>
            <a:headEnd/>
            <a:tailEnd/>
          </a:ln>
          <a:effectLst/>
        </p:spPr>
      </p:pic>
      <p:pic>
        <p:nvPicPr>
          <p:cNvPr id="5" name="Picture 5"/>
          <p:cNvPicPr>
            <a:picLocks noChangeAspect="1" noChangeArrowheads="1"/>
          </p:cNvPicPr>
          <p:nvPr/>
        </p:nvPicPr>
        <p:blipFill>
          <a:blip r:embed="rId4"/>
          <a:srcRect/>
          <a:stretch>
            <a:fillRect/>
          </a:stretch>
        </p:blipFill>
        <p:spPr bwMode="auto">
          <a:xfrm>
            <a:off x="5620512" y="2775094"/>
            <a:ext cx="5429256" cy="1907344"/>
          </a:xfrm>
          <a:prstGeom prst="rect">
            <a:avLst/>
          </a:prstGeom>
          <a:noFill/>
          <a:ln w="9525">
            <a:noFill/>
            <a:miter lim="800000"/>
            <a:headEnd/>
            <a:tailEnd/>
          </a:ln>
          <a:effectLst/>
        </p:spPr>
      </p:pic>
      <p:pic>
        <p:nvPicPr>
          <p:cNvPr id="6" name="Picture 2"/>
          <p:cNvPicPr>
            <a:picLocks noChangeAspect="1" noChangeArrowheads="1"/>
          </p:cNvPicPr>
          <p:nvPr/>
        </p:nvPicPr>
        <p:blipFill>
          <a:blip r:embed="rId5"/>
          <a:srcRect/>
          <a:stretch>
            <a:fillRect/>
          </a:stretch>
        </p:blipFill>
        <p:spPr bwMode="auto">
          <a:xfrm>
            <a:off x="5620512" y="4875921"/>
            <a:ext cx="5531577" cy="1928802"/>
          </a:xfrm>
          <a:prstGeom prst="rect">
            <a:avLst/>
          </a:prstGeom>
          <a:noFill/>
          <a:ln w="9525">
            <a:noFill/>
            <a:miter lim="800000"/>
            <a:headEnd/>
            <a:tailEnd/>
          </a:ln>
          <a:effectLst/>
        </p:spPr>
      </p:pic>
    </p:spTree>
    <p:extLst>
      <p:ext uri="{BB962C8B-B14F-4D97-AF65-F5344CB8AC3E}">
        <p14:creationId xmlns:p14="http://schemas.microsoft.com/office/powerpoint/2010/main" val="33045546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热扩散问题的数值求解</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mtClean="0"/>
                  <a:t>问题描述</a:t>
                </a:r>
                <a:endParaRPr lang="en-US" altLang="zh-CN" smtClean="0"/>
              </a:p>
              <a:p>
                <a:r>
                  <a:rPr lang="zh-CN" altLang="zh-CN">
                    <a:effectLst/>
                  </a:rPr>
                  <a:t>现在考虑一个二维的正方体，其长和宽均为</a:t>
                </a:r>
                <a:r>
                  <a:rPr lang="en-US" altLang="zh-CN">
                    <a:effectLst/>
                  </a:rPr>
                  <a:t>H</a:t>
                </a:r>
                <a:r>
                  <a:rPr lang="zh-CN" altLang="zh-CN">
                    <a:effectLst/>
                  </a:rPr>
                  <a:t>，上壁面温度为</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𝑇</m:t>
                        </m:r>
                      </m:e>
                      <m:sub>
                        <m:r>
                          <a:rPr lang="en-US" altLang="zh-CN" i="1">
                            <a:effectLst/>
                            <a:latin typeface="Cambria Math" panose="02040503050406030204" pitchFamily="18" charset="0"/>
                          </a:rPr>
                          <m:t>𝑢</m:t>
                        </m:r>
                      </m:sub>
                    </m:sSub>
                    <m:r>
                      <a:rPr lang="en-US" altLang="zh-CN">
                        <a:effectLst/>
                        <a:latin typeface="Cambria Math" panose="02040503050406030204" pitchFamily="18" charset="0"/>
                      </a:rPr>
                      <m:t>=400</m:t>
                    </m:r>
                    <m:r>
                      <a:rPr lang="en-US" altLang="zh-CN" i="1">
                        <a:effectLst/>
                        <a:latin typeface="Cambria Math" panose="02040503050406030204" pitchFamily="18" charset="0"/>
                      </a:rPr>
                      <m:t>𝐾</m:t>
                    </m:r>
                  </m:oMath>
                </a14:m>
                <a:r>
                  <a:rPr lang="zh-CN" altLang="zh-CN">
                    <a:effectLst/>
                  </a:rPr>
                  <a:t>，下壁面温度</a:t>
                </a:r>
                <a14:m>
                  <m:oMath xmlns:m="http://schemas.openxmlformats.org/officeDocument/2006/math">
                    <m:sSub>
                      <m:sSubPr>
                        <m:ctrlPr>
                          <a:rPr lang="zh-CN" altLang="zh-CN" i="1">
                            <a:effectLst/>
                            <a:latin typeface="Cambria Math" panose="02040503050406030204" pitchFamily="18" charset="0"/>
                          </a:rPr>
                        </m:ctrlPr>
                      </m:sSubPr>
                      <m:e>
                        <m:r>
                          <a:rPr lang="en-US" altLang="zh-CN" i="1">
                            <a:effectLst/>
                            <a:latin typeface="Cambria Math" panose="02040503050406030204" pitchFamily="18" charset="0"/>
                          </a:rPr>
                          <m:t>𝑇</m:t>
                        </m:r>
                      </m:e>
                      <m:sub>
                        <m:r>
                          <a:rPr lang="en-US" altLang="zh-CN" i="1">
                            <a:effectLst/>
                            <a:latin typeface="Cambria Math" panose="02040503050406030204" pitchFamily="18" charset="0"/>
                          </a:rPr>
                          <m:t>𝑙</m:t>
                        </m:r>
                      </m:sub>
                    </m:sSub>
                    <m:r>
                      <a:rPr lang="en-US" altLang="zh-CN">
                        <a:effectLst/>
                        <a:latin typeface="Cambria Math" panose="02040503050406030204" pitchFamily="18" charset="0"/>
                      </a:rPr>
                      <m:t>=300</m:t>
                    </m:r>
                    <m:r>
                      <a:rPr lang="en-US" altLang="zh-CN" i="1">
                        <a:effectLst/>
                        <a:latin typeface="Cambria Math" panose="02040503050406030204" pitchFamily="18" charset="0"/>
                      </a:rPr>
                      <m:t>𝐾</m:t>
                    </m:r>
                  </m:oMath>
                </a14:m>
                <a:r>
                  <a:rPr lang="zh-CN" altLang="zh-CN">
                    <a:effectLst/>
                  </a:rPr>
                  <a:t>，中间的温度为</a:t>
                </a:r>
                <a:r>
                  <a:rPr lang="en-US" altLang="zh-CN">
                    <a:effectLst/>
                  </a:rPr>
                  <a:t>300</a:t>
                </a:r>
                <a:r>
                  <a:rPr lang="en-US" altLang="zh-CN" i="1">
                    <a:effectLst/>
                  </a:rPr>
                  <a:t>K</a:t>
                </a:r>
                <a:r>
                  <a:rPr lang="zh-CN" altLang="zh-CN">
                    <a:effectLst/>
                  </a:rPr>
                  <a:t>，热扩散的方程如下：</a:t>
                </a:r>
              </a:p>
              <a:p>
                <a14:m>
                  <m:oMath xmlns:m="http://schemas.openxmlformats.org/officeDocument/2006/math">
                    <m:r>
                      <a:rPr lang="en-US" altLang="zh-CN" i="1">
                        <a:effectLst/>
                        <a:latin typeface="Cambria Math" panose="02040503050406030204" pitchFamily="18" charset="0"/>
                      </a:rPr>
                      <m:t>𝜌</m:t>
                    </m:r>
                    <m:r>
                      <m:rPr>
                        <m:sty m:val="p"/>
                      </m:rPr>
                      <a:rPr lang="en-US" altLang="zh-CN">
                        <a:effectLst/>
                        <a:latin typeface="Cambria Math" panose="02040503050406030204" pitchFamily="18" charset="0"/>
                      </a:rPr>
                      <m:t>c</m:t>
                    </m:r>
                    <m:f>
                      <m:fPr>
                        <m:ctrlPr>
                          <a:rPr lang="zh-CN" altLang="zh-CN" i="1">
                            <a:effectLst/>
                            <a:latin typeface="Cambria Math" panose="02040503050406030204" pitchFamily="18" charset="0"/>
                          </a:rPr>
                        </m:ctrlPr>
                      </m:fPr>
                      <m:num>
                        <m:r>
                          <a:rPr lang="en-US" altLang="zh-CN" i="1">
                            <a:effectLst/>
                            <a:latin typeface="Cambria Math" panose="02040503050406030204" pitchFamily="18" charset="0"/>
                          </a:rPr>
                          <m:t>𝜕</m:t>
                        </m:r>
                        <m:r>
                          <a:rPr lang="en-US" altLang="zh-CN" i="1">
                            <a:effectLst/>
                            <a:latin typeface="Cambria Math" panose="02040503050406030204" pitchFamily="18" charset="0"/>
                          </a:rPr>
                          <m:t>𝑇</m:t>
                        </m:r>
                      </m:num>
                      <m:den>
                        <m:r>
                          <a:rPr lang="en-US" altLang="zh-CN" i="1">
                            <a:effectLst/>
                            <a:latin typeface="Cambria Math" panose="02040503050406030204" pitchFamily="18" charset="0"/>
                          </a:rPr>
                          <m:t>𝜕</m:t>
                        </m:r>
                        <m:r>
                          <a:rPr lang="en-US" altLang="zh-CN" i="1">
                            <a:effectLst/>
                            <a:latin typeface="Cambria Math" panose="02040503050406030204" pitchFamily="18" charset="0"/>
                          </a:rPr>
                          <m:t>𝑡</m:t>
                        </m:r>
                      </m:den>
                    </m:f>
                    <m:r>
                      <a:rPr lang="en-US" altLang="zh-CN" i="1">
                        <a:effectLst/>
                        <a:latin typeface="Cambria Math" panose="02040503050406030204" pitchFamily="18" charset="0"/>
                      </a:rPr>
                      <m:t>=</m:t>
                    </m:r>
                    <m:r>
                      <a:rPr lang="en-US" altLang="zh-CN" i="1">
                        <a:effectLst/>
                        <a:latin typeface="Cambria Math" panose="02040503050406030204" pitchFamily="18" charset="0"/>
                      </a:rPr>
                      <m:t>𝜆</m:t>
                    </m:r>
                    <m:d>
                      <m:dPr>
                        <m:ctrlPr>
                          <a:rPr lang="zh-CN" altLang="zh-CN" i="1">
                            <a:effectLst/>
                            <a:latin typeface="Cambria Math" panose="02040503050406030204" pitchFamily="18" charset="0"/>
                          </a:rPr>
                        </m:ctrlPr>
                      </m:dPr>
                      <m:e>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e>
                              <m:sup>
                                <m:r>
                                  <a:rPr lang="en-US" altLang="zh-CN" i="1">
                                    <a:effectLst/>
                                    <a:latin typeface="Cambria Math" panose="02040503050406030204" pitchFamily="18" charset="0"/>
                                  </a:rPr>
                                  <m:t>2</m:t>
                                </m:r>
                              </m:sup>
                            </m:sSup>
                            <m:r>
                              <a:rPr lang="en-US" altLang="zh-CN" i="1">
                                <a:effectLst/>
                                <a:latin typeface="Cambria Math" panose="02040503050406030204" pitchFamily="18" charset="0"/>
                              </a:rPr>
                              <m:t>𝑇</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𝑥</m:t>
                                </m:r>
                              </m:e>
                              <m:sup>
                                <m:r>
                                  <a:rPr lang="en-US" altLang="zh-CN" i="1">
                                    <a:effectLst/>
                                    <a:latin typeface="Cambria Math" panose="02040503050406030204" pitchFamily="18" charset="0"/>
                                  </a:rPr>
                                  <m:t>2</m:t>
                                </m:r>
                              </m:sup>
                            </m:sSup>
                          </m:den>
                        </m:f>
                        <m:r>
                          <a:rPr lang="en-US" altLang="zh-CN" i="1">
                            <a:effectLst/>
                            <a:latin typeface="Cambria Math" panose="02040503050406030204" pitchFamily="18" charset="0"/>
                          </a:rPr>
                          <m:t>+</m:t>
                        </m:r>
                        <m:f>
                          <m:fPr>
                            <m:ctrlPr>
                              <a:rPr lang="zh-CN" altLang="zh-CN" i="1">
                                <a:effectLst/>
                                <a:latin typeface="Cambria Math" panose="02040503050406030204" pitchFamily="18" charset="0"/>
                              </a:rPr>
                            </m:ctrlPr>
                          </m:fPr>
                          <m:num>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m:t>
                                </m:r>
                              </m:e>
                              <m:sup>
                                <m:r>
                                  <a:rPr lang="en-US" altLang="zh-CN" i="1">
                                    <a:effectLst/>
                                    <a:latin typeface="Cambria Math" panose="02040503050406030204" pitchFamily="18" charset="0"/>
                                  </a:rPr>
                                  <m:t>2</m:t>
                                </m:r>
                              </m:sup>
                            </m:sSup>
                            <m:r>
                              <a:rPr lang="en-US" altLang="zh-CN" i="1">
                                <a:effectLst/>
                                <a:latin typeface="Cambria Math" panose="02040503050406030204" pitchFamily="18" charset="0"/>
                              </a:rPr>
                              <m:t>𝑇</m:t>
                            </m:r>
                          </m:num>
                          <m:den>
                            <m:r>
                              <a:rPr lang="en-US" altLang="zh-CN" i="1">
                                <a:effectLst/>
                                <a:latin typeface="Cambria Math" panose="02040503050406030204" pitchFamily="18" charset="0"/>
                              </a:rPr>
                              <m:t>𝜕</m:t>
                            </m:r>
                            <m:sSup>
                              <m:sSupPr>
                                <m:ctrlPr>
                                  <a:rPr lang="zh-CN" altLang="zh-CN" i="1">
                                    <a:effectLst/>
                                    <a:latin typeface="Cambria Math" panose="02040503050406030204" pitchFamily="18" charset="0"/>
                                  </a:rPr>
                                </m:ctrlPr>
                              </m:sSupPr>
                              <m:e>
                                <m:r>
                                  <a:rPr lang="en-US" altLang="zh-CN" i="1">
                                    <a:effectLst/>
                                    <a:latin typeface="Cambria Math" panose="02040503050406030204" pitchFamily="18" charset="0"/>
                                  </a:rPr>
                                  <m:t>𝑦</m:t>
                                </m:r>
                              </m:e>
                              <m:sup>
                                <m:r>
                                  <a:rPr lang="en-US" altLang="zh-CN" i="1">
                                    <a:effectLst/>
                                    <a:latin typeface="Cambria Math" panose="02040503050406030204" pitchFamily="18" charset="0"/>
                                  </a:rPr>
                                  <m:t>2</m:t>
                                </m:r>
                              </m:sup>
                            </m:sSup>
                          </m:den>
                        </m:f>
                      </m:e>
                    </m:d>
                  </m:oMath>
                </a14:m>
                <a:endParaRPr lang="zh-CN" altLang="zh-CN">
                  <a:effectLst/>
                </a:endParaRPr>
              </a:p>
              <a:p>
                <a:r>
                  <a:rPr lang="zh-CN" altLang="zh-CN">
                    <a:effectLst/>
                  </a:rPr>
                  <a:t>整个区域如下图所示。</a:t>
                </a:r>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28" t="-811"/>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ACCFE6EA-02AB-4AAF-A8F0-0ED45E438EB1}" type="slidenum">
              <a:rPr lang="zh-CN" altLang="en-US" smtClean="0"/>
              <a:t>98</a:t>
            </a:fld>
            <a:endParaRPr lang="zh-CN" altLang="en-US"/>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4271581" y="3873261"/>
            <a:ext cx="3118485" cy="2472055"/>
          </a:xfrm>
          <a:prstGeom prst="rect">
            <a:avLst/>
          </a:prstGeom>
        </p:spPr>
      </p:pic>
    </p:spTree>
    <p:extLst>
      <p:ext uri="{BB962C8B-B14F-4D97-AF65-F5344CB8AC3E}">
        <p14:creationId xmlns:p14="http://schemas.microsoft.com/office/powerpoint/2010/main" val="130672679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空间离散</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zh-CN">
                    <a:effectLst/>
                  </a:rPr>
                  <a:t>首先考虑空间离散</a:t>
                </a:r>
                <a:r>
                  <a:rPr lang="zh-CN" altLang="zh-CN" smtClean="0">
                    <a:effectLst/>
                  </a:rPr>
                  <a:t>，离散为如下形式：</a:t>
                </a:r>
                <a:endParaRPr lang="en-US" altLang="zh-CN" smtClean="0">
                  <a:effectLst/>
                </a:endParaRPr>
              </a:p>
              <a:p>
                <a:endParaRPr lang="en-US" altLang="zh-CN" smtClean="0">
                  <a:effectLst/>
                </a:endParaRPr>
              </a:p>
              <a:p>
                <a:endParaRPr lang="en-US" altLang="zh-CN">
                  <a:effectLst/>
                </a:endParaRPr>
              </a:p>
              <a:p>
                <a:endParaRPr lang="en-US" altLang="zh-CN" smtClean="0">
                  <a:effectLst/>
                </a:endParaRPr>
              </a:p>
              <a:p>
                <a:endParaRPr lang="en-US" altLang="zh-CN">
                  <a:effectLst/>
                </a:endParaRPr>
              </a:p>
              <a:p>
                <a:endParaRPr lang="en-US" altLang="zh-CN" smtClean="0">
                  <a:effectLst/>
                </a:endParaRPr>
              </a:p>
              <a:p>
                <a:endParaRPr lang="en-US" altLang="zh-CN">
                  <a:effectLst/>
                </a:endParaRPr>
              </a:p>
              <a:p>
                <a:r>
                  <a:rPr lang="zh-CN" altLang="zh-CN">
                    <a:effectLst/>
                  </a:rPr>
                  <a:t>将正方形区域离散为如上图所示的网格，</a:t>
                </a:r>
                <a:r>
                  <a:rPr lang="en-US" altLang="zh-CN">
                    <a:effectLst/>
                  </a:rPr>
                  <a:t>x</a:t>
                </a:r>
                <a:r>
                  <a:rPr lang="zh-CN" altLang="zh-CN">
                    <a:effectLst/>
                  </a:rPr>
                  <a:t>轴方向的距离步进值为</a:t>
                </a:r>
                <a14:m>
                  <m:oMath xmlns:m="http://schemas.openxmlformats.org/officeDocument/2006/math">
                    <m:r>
                      <a:rPr lang="en-US" altLang="zh-CN">
                        <a:effectLst/>
                        <a:latin typeface="Cambria Math" panose="02040503050406030204" pitchFamily="18" charset="0"/>
                      </a:rPr>
                      <m:t>∆</m:t>
                    </m:r>
                    <m:r>
                      <m:rPr>
                        <m:sty m:val="p"/>
                      </m:rPr>
                      <a:rPr lang="en-US" altLang="zh-CN">
                        <a:effectLst/>
                        <a:latin typeface="Cambria Math" panose="02040503050406030204" pitchFamily="18" charset="0"/>
                      </a:rPr>
                      <m:t>x</m:t>
                    </m:r>
                  </m:oMath>
                </a14:m>
                <a:r>
                  <a:rPr lang="zh-CN" altLang="zh-CN">
                    <a:effectLst/>
                  </a:rPr>
                  <a:t>，</a:t>
                </a:r>
                <a:r>
                  <a:rPr lang="en-US" altLang="zh-CN">
                    <a:effectLst/>
                  </a:rPr>
                  <a:t>y</a:t>
                </a:r>
                <a:r>
                  <a:rPr lang="zh-CN" altLang="zh-CN">
                    <a:effectLst/>
                  </a:rPr>
                  <a:t>轴方向为</a:t>
                </a:r>
                <a14:m>
                  <m:oMath xmlns:m="http://schemas.openxmlformats.org/officeDocument/2006/math">
                    <m:r>
                      <a:rPr lang="en-US" altLang="zh-CN">
                        <a:effectLst/>
                        <a:latin typeface="Cambria Math" panose="02040503050406030204" pitchFamily="18" charset="0"/>
                      </a:rPr>
                      <m:t>∆</m:t>
                    </m:r>
                    <m:r>
                      <m:rPr>
                        <m:sty m:val="p"/>
                      </m:rPr>
                      <a:rPr lang="en-US" altLang="zh-CN">
                        <a:effectLst/>
                        <a:latin typeface="Cambria Math" panose="02040503050406030204" pitchFamily="18" charset="0"/>
                      </a:rPr>
                      <m:t>y</m:t>
                    </m:r>
                  </m:oMath>
                </a14:m>
                <a:r>
                  <a:rPr lang="zh-CN" altLang="zh-CN">
                    <a:effectLst/>
                  </a:rPr>
                  <a:t>。</a:t>
                </a:r>
              </a:p>
              <a:p>
                <a:endParaRPr lang="zh-CN" altLang="zh-CN" smtClean="0">
                  <a:effectLst/>
                </a:endParaRPr>
              </a:p>
              <a:p>
                <a:r>
                  <a:rPr lang="zh-CN" altLang="en-US" smtClean="0"/>
                  <a:t>请各位同学标识边界点与内部点。</a:t>
                </a:r>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217" t="-3657" r="-1217" b="-171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ACCFE6EA-02AB-4AAF-A8F0-0ED45E438EB1}" type="slidenum">
              <a:rPr lang="zh-CN" altLang="en-US" smtClean="0"/>
              <a:t>99</a:t>
            </a:fld>
            <a:endParaRPr lang="zh-CN" altLang="en-US"/>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4343844" y="2004695"/>
            <a:ext cx="2187575" cy="1934210"/>
          </a:xfrm>
          <a:prstGeom prst="rect">
            <a:avLst/>
          </a:prstGeom>
        </p:spPr>
      </p:pic>
    </p:spTree>
    <p:extLst>
      <p:ext uri="{BB962C8B-B14F-4D97-AF65-F5344CB8AC3E}">
        <p14:creationId xmlns:p14="http://schemas.microsoft.com/office/powerpoint/2010/main" val="395376708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板">
  <a:themeElements>
    <a:clrScheme name="石板">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石板">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石板">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网状</Template>
  <TotalTime>689</TotalTime>
  <Words>7003</Words>
  <Application>Microsoft Office PowerPoint</Application>
  <PresentationFormat>宽屏</PresentationFormat>
  <Paragraphs>1106</Paragraphs>
  <Slides>107</Slides>
  <Notes>8</Notes>
  <HiddenSlides>0</HiddenSlides>
  <MMClips>5</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107</vt:i4>
      </vt:variant>
    </vt:vector>
  </HeadingPairs>
  <TitlesOfParts>
    <vt:vector size="127" baseType="lpstr">
      <vt:lpstr>MS Gothic</vt:lpstr>
      <vt:lpstr>方正舒体</vt:lpstr>
      <vt:lpstr>华文楷体</vt:lpstr>
      <vt:lpstr>宋体</vt:lpstr>
      <vt:lpstr>微软雅黑</vt:lpstr>
      <vt:lpstr>幼圆</vt:lpstr>
      <vt:lpstr>Arial</vt:lpstr>
      <vt:lpstr>Arial</vt:lpstr>
      <vt:lpstr>Calibri</vt:lpstr>
      <vt:lpstr>Calibri Light</vt:lpstr>
      <vt:lpstr>Calisto MT</vt:lpstr>
      <vt:lpstr>Cambria Math</vt:lpstr>
      <vt:lpstr>Century Gothic</vt:lpstr>
      <vt:lpstr>Times New Roman</vt:lpstr>
      <vt:lpstr>Trebuchet MS</vt:lpstr>
      <vt:lpstr>Wingdings</vt:lpstr>
      <vt:lpstr>Wingdings 2</vt:lpstr>
      <vt:lpstr>石板</vt:lpstr>
      <vt:lpstr>Office 主题</vt:lpstr>
      <vt:lpstr>Visio</vt:lpstr>
      <vt:lpstr>物理方程的数值求解方法</vt:lpstr>
      <vt:lpstr>复习与回顾</vt:lpstr>
      <vt:lpstr>复习与回顾</vt:lpstr>
      <vt:lpstr>复习与回顾</vt:lpstr>
      <vt:lpstr>复习与回顾</vt:lpstr>
      <vt:lpstr>如何数值计算-总述</vt:lpstr>
      <vt:lpstr>数值计算的概念</vt:lpstr>
      <vt:lpstr>举一个例子</vt:lpstr>
      <vt:lpstr>e^0.1=?</vt:lpstr>
      <vt:lpstr>e^0.1=?</vt:lpstr>
      <vt:lpstr>泰勒公式展开</vt:lpstr>
      <vt:lpstr>常见函数的泰勒公式</vt:lpstr>
      <vt:lpstr>麦克劳林级数</vt:lpstr>
      <vt:lpstr>泰勒公式展开</vt:lpstr>
      <vt:lpstr>泰勒展开式的阶段与误差</vt:lpstr>
      <vt:lpstr>泰勒展开式近似的条件</vt:lpstr>
      <vt:lpstr>泰勒展开式的重要性</vt:lpstr>
      <vt:lpstr>举例：自然对数</vt:lpstr>
      <vt:lpstr>举例：自然对数</vt:lpstr>
      <vt:lpstr>举例：自然对数</vt:lpstr>
      <vt:lpstr>举例：自然对数</vt:lpstr>
      <vt:lpstr>举例：自然对数</vt:lpstr>
      <vt:lpstr>误差</vt:lpstr>
      <vt:lpstr>误差分析的重要性</vt:lpstr>
      <vt:lpstr>误差分析的重要性</vt:lpstr>
      <vt:lpstr>绝对误差与相对误差</vt:lpstr>
      <vt:lpstr>相对误差举例</vt:lpstr>
      <vt:lpstr>有限差分法</vt:lpstr>
      <vt:lpstr>基本思路</vt:lpstr>
      <vt:lpstr>举例</vt:lpstr>
      <vt:lpstr>举例</vt:lpstr>
      <vt:lpstr>举例</vt:lpstr>
      <vt:lpstr>举例</vt:lpstr>
      <vt:lpstr>举例</vt:lpstr>
      <vt:lpstr>二阶导数的4阶精度差分格式推导</vt:lpstr>
      <vt:lpstr>二阶导数的4阶精度差分格式推导</vt:lpstr>
      <vt:lpstr>部分有限差分的差分格式</vt:lpstr>
      <vt:lpstr>显式格式</vt:lpstr>
      <vt:lpstr>显式格式</vt:lpstr>
      <vt:lpstr>显式格式</vt:lpstr>
      <vt:lpstr>隐式格式</vt:lpstr>
      <vt:lpstr>隐式格式</vt:lpstr>
      <vt:lpstr>隐式格式</vt:lpstr>
      <vt:lpstr>隐式格式</vt:lpstr>
      <vt:lpstr>显式格式与隐式格式</vt:lpstr>
      <vt:lpstr>显示格式与隐式格式</vt:lpstr>
      <vt:lpstr>作业</vt:lpstr>
      <vt:lpstr>有限元法</vt:lpstr>
      <vt:lpstr>举例</vt:lpstr>
      <vt:lpstr>空间域生成</vt:lpstr>
      <vt:lpstr>计算空间域的生成</vt:lpstr>
      <vt:lpstr>计算网格构造</vt:lpstr>
      <vt:lpstr>计算网格加密</vt:lpstr>
      <vt:lpstr>边界、初始条件</vt:lpstr>
      <vt:lpstr>举例</vt:lpstr>
      <vt:lpstr>使用有限元法求解方程</vt:lpstr>
      <vt:lpstr>PowerPoint 演示文稿</vt:lpstr>
      <vt:lpstr>PowerPoint 演示文稿</vt:lpstr>
      <vt:lpstr>采用GPU/CPU混合计算架构的流程</vt:lpstr>
      <vt:lpstr>可视化后处理</vt:lpstr>
      <vt:lpstr>可视化后处理-云图</vt:lpstr>
      <vt:lpstr>可视化后处理-剖分图</vt:lpstr>
      <vt:lpstr>可视化后处理-切面图</vt:lpstr>
      <vt:lpstr>可视化后处理-切面折线图</vt:lpstr>
      <vt:lpstr>可视化后处理-等势线图</vt:lpstr>
      <vt:lpstr>可视化后处理-顶点/质心演化曲线图</vt:lpstr>
      <vt:lpstr>可视化后处理-数据表格</vt:lpstr>
      <vt:lpstr>可视化后处理-动态演示</vt:lpstr>
      <vt:lpstr>有限体积法</vt:lpstr>
      <vt:lpstr>举例1</vt:lpstr>
      <vt:lpstr>举例1</vt:lpstr>
      <vt:lpstr>举例1</vt:lpstr>
      <vt:lpstr>举例1</vt:lpstr>
      <vt:lpstr>举例1</vt:lpstr>
      <vt:lpstr>举例1</vt:lpstr>
      <vt:lpstr>举例1</vt:lpstr>
      <vt:lpstr>举例2</vt:lpstr>
      <vt:lpstr>举例2</vt:lpstr>
      <vt:lpstr>举例2</vt:lpstr>
      <vt:lpstr>举例2</vt:lpstr>
      <vt:lpstr>举例2</vt:lpstr>
      <vt:lpstr>举例2</vt:lpstr>
      <vt:lpstr>举例3</vt:lpstr>
      <vt:lpstr>举例3</vt:lpstr>
      <vt:lpstr>举例3</vt:lpstr>
      <vt:lpstr>举例3</vt:lpstr>
      <vt:lpstr>举例3</vt:lpstr>
      <vt:lpstr>举例3</vt:lpstr>
      <vt:lpstr>举例3</vt:lpstr>
      <vt:lpstr>举例3</vt:lpstr>
      <vt:lpstr>举例3</vt:lpstr>
      <vt:lpstr>基于特定型号喷嘴的液体燃料喷雾雾化模拟</vt:lpstr>
      <vt:lpstr>PowerPoint 演示文稿</vt:lpstr>
      <vt:lpstr>编号为18的颗粒的粒径及速度变化图</vt:lpstr>
      <vt:lpstr>编号为18的颗粒的位置变化图</vt:lpstr>
      <vt:lpstr>热物理现象与高性能计算-举例3</vt:lpstr>
      <vt:lpstr>采用DNS计算的两相流问题</vt:lpstr>
      <vt:lpstr>热扩散问题的数值求解</vt:lpstr>
      <vt:lpstr>空间离散</vt:lpstr>
      <vt:lpstr>方程离散（有限差分法）</vt:lpstr>
      <vt:lpstr>边界条件与初始条件</vt:lpstr>
      <vt:lpstr>边界条件与初始条件的程序实现</vt:lpstr>
      <vt:lpstr>时间离散</vt:lpstr>
      <vt:lpstr>显示求解</vt:lpstr>
      <vt:lpstr>计算结果</vt:lpstr>
      <vt:lpstr>课堂讨论</vt:lpstr>
      <vt:lpstr>谢谢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物理方程的数值求解方法</dc:title>
  <dc:creator>pc</dc:creator>
  <cp:lastModifiedBy>swust</cp:lastModifiedBy>
  <cp:revision>124</cp:revision>
  <dcterms:created xsi:type="dcterms:W3CDTF">2018-08-02T04:49:24Z</dcterms:created>
  <dcterms:modified xsi:type="dcterms:W3CDTF">2018-12-29T13:09:03Z</dcterms:modified>
</cp:coreProperties>
</file>